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ebm" ContentType="video/webm"/>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386" r:id="rId3"/>
    <p:sldId id="387" r:id="rId4"/>
    <p:sldId id="385" r:id="rId5"/>
    <p:sldId id="369" r:id="rId6"/>
    <p:sldId id="388" r:id="rId7"/>
    <p:sldId id="366" r:id="rId8"/>
    <p:sldId id="367" r:id="rId9"/>
    <p:sldId id="368" r:id="rId10"/>
    <p:sldId id="370" r:id="rId11"/>
    <p:sldId id="371" r:id="rId12"/>
    <p:sldId id="389" r:id="rId13"/>
    <p:sldId id="390" r:id="rId14"/>
    <p:sldId id="391" r:id="rId15"/>
    <p:sldId id="393" r:id="rId16"/>
    <p:sldId id="375" r:id="rId17"/>
    <p:sldId id="394" r:id="rId18"/>
    <p:sldId id="377" r:id="rId19"/>
    <p:sldId id="378" r:id="rId20"/>
    <p:sldId id="395" r:id="rId21"/>
    <p:sldId id="379" r:id="rId22"/>
    <p:sldId id="376" r:id="rId23"/>
    <p:sldId id="396" r:id="rId24"/>
    <p:sldId id="397" r:id="rId25"/>
    <p:sldId id="398" r:id="rId26"/>
    <p:sldId id="399" r:id="rId27"/>
    <p:sldId id="380" r:id="rId28"/>
    <p:sldId id="381" r:id="rId29"/>
    <p:sldId id="392" r:id="rId30"/>
    <p:sldId id="382" r:id="rId31"/>
    <p:sldId id="383" r:id="rId32"/>
    <p:sldId id="400" r:id="rId33"/>
    <p:sldId id="401" r:id="rId34"/>
    <p:sldId id="402" r:id="rId35"/>
    <p:sldId id="403" r:id="rId36"/>
    <p:sldId id="405" r:id="rId37"/>
    <p:sldId id="404" r:id="rId3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74EDB7C5-D39E-4D5C-A78E-E476C7D23E3E}">
          <p14:sldIdLst>
            <p14:sldId id="256"/>
            <p14:sldId id="386"/>
          </p14:sldIdLst>
        </p14:section>
        <p14:section name="Body" id="{8EDAF3D4-C1C3-47D8-8C0D-FC341EB9D259}">
          <p14:sldIdLst>
            <p14:sldId id="387"/>
            <p14:sldId id="385"/>
            <p14:sldId id="369"/>
            <p14:sldId id="388"/>
            <p14:sldId id="366"/>
            <p14:sldId id="367"/>
            <p14:sldId id="368"/>
            <p14:sldId id="370"/>
            <p14:sldId id="371"/>
            <p14:sldId id="389"/>
            <p14:sldId id="390"/>
            <p14:sldId id="391"/>
            <p14:sldId id="393"/>
            <p14:sldId id="375"/>
            <p14:sldId id="394"/>
            <p14:sldId id="377"/>
            <p14:sldId id="378"/>
            <p14:sldId id="395"/>
            <p14:sldId id="379"/>
            <p14:sldId id="376"/>
            <p14:sldId id="396"/>
            <p14:sldId id="397"/>
            <p14:sldId id="398"/>
            <p14:sldId id="399"/>
            <p14:sldId id="380"/>
            <p14:sldId id="381"/>
            <p14:sldId id="392"/>
            <p14:sldId id="382"/>
            <p14:sldId id="383"/>
            <p14:sldId id="400"/>
            <p14:sldId id="401"/>
            <p14:sldId id="402"/>
            <p14:sldId id="403"/>
            <p14:sldId id="405"/>
            <p14:sldId id="404"/>
          </p14:sldIdLst>
        </p14:section>
      </p14:sectionLst>
    </p:ext>
    <p:ext uri="{EFAFB233-063F-42B5-8137-9DF3F51BA10A}">
      <p15:sldGuideLst xmlns:p15="http://schemas.microsoft.com/office/powerpoint/2012/main">
        <p15:guide id="1" orient="horz" pos="209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AC20"/>
    <a:srgbClr val="0035DB"/>
    <a:srgbClr val="340091"/>
    <a:srgbClr val="63E951"/>
    <a:srgbClr val="AAF9EA"/>
    <a:srgbClr val="FFFFFF"/>
    <a:srgbClr val="440075"/>
    <a:srgbClr val="FFC2FF"/>
    <a:srgbClr val="C22700"/>
    <a:srgbClr val="2273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Style léger 1 - Accentuation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26" autoAdjust="0"/>
    <p:restoredTop sz="94291" autoAdjust="0"/>
  </p:normalViewPr>
  <p:slideViewPr>
    <p:cSldViewPr snapToGrid="0">
      <p:cViewPr>
        <p:scale>
          <a:sx n="66" d="100"/>
          <a:sy n="66" d="100"/>
        </p:scale>
        <p:origin x="540" y="294"/>
      </p:cViewPr>
      <p:guideLst>
        <p:guide orient="horz" pos="2092"/>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05B7FE-944A-46CC-93E6-4A287239BFD2}" type="datetimeFigureOut">
              <a:rPr lang="fr-FR" smtClean="0"/>
              <a:t>06/07/2022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DD3744-4743-43AF-9750-A9959441FF71}" type="slidenum">
              <a:rPr lang="fr-FR" smtClean="0"/>
              <a:t>‹N°›</a:t>
            </a:fld>
            <a:endParaRPr lang="fr-FR"/>
          </a:p>
        </p:txBody>
      </p:sp>
    </p:spTree>
    <p:extLst>
      <p:ext uri="{BB962C8B-B14F-4D97-AF65-F5344CB8AC3E}">
        <p14:creationId xmlns:p14="http://schemas.microsoft.com/office/powerpoint/2010/main" val="2918157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1" dirty="0">
                <a:latin typeface="Arial Narrow" panose="020B0606020202030204" pitchFamily="34" charset="0"/>
              </a:rPr>
              <a:t>Comme l’agriculture alimente 14% du PIB au Maroc, donc l’amélioration de ce secteur est indispensable, et développer l’agriculture marocaine, c’est en adoptant des stratégies innovantes. </a:t>
            </a:r>
          </a:p>
          <a:p>
            <a:endParaRPr lang="fr-FR" sz="1200" b="1" dirty="0">
              <a:latin typeface="Arial Narrow" panose="020B0606020202030204" pitchFamily="34" charset="0"/>
            </a:endParaRPr>
          </a:p>
          <a:p>
            <a:r>
              <a:rPr lang="fr-FR" sz="1200" b="1" dirty="0">
                <a:latin typeface="Arial Narrow" panose="020B0606020202030204" pitchFamily="34" charset="0"/>
              </a:rPr>
              <a:t>Et parmi les entreprises innovante dans ce domaine, nous avons Agri-Edge, l’organisme dans j’ai réalisé ce stage, qui s’</a:t>
            </a:r>
            <a:r>
              <a:rPr lang="fr-FR" sz="1200" b="1" dirty="0" err="1">
                <a:latin typeface="Arial Narrow" panose="020B0606020202030204" pitchFamily="34" charset="0"/>
              </a:rPr>
              <a:t>interesse</a:t>
            </a:r>
            <a:r>
              <a:rPr lang="fr-FR" sz="1200" b="1" dirty="0">
                <a:latin typeface="Arial Narrow" panose="020B0606020202030204" pitchFamily="34" charset="0"/>
              </a:rPr>
              <a:t> à l’exploitation du big data et les études statistiques afin d’aider les agriculteurs et améliorer la productivité agricole.</a:t>
            </a:r>
            <a:endParaRPr lang="en-US" dirty="0"/>
          </a:p>
        </p:txBody>
      </p:sp>
      <p:sp>
        <p:nvSpPr>
          <p:cNvPr id="4" name="Slide Number Placeholder 3"/>
          <p:cNvSpPr>
            <a:spLocks noGrp="1"/>
          </p:cNvSpPr>
          <p:nvPr>
            <p:ph type="sldNum" sz="quarter" idx="5"/>
          </p:nvPr>
        </p:nvSpPr>
        <p:spPr/>
        <p:txBody>
          <a:bodyPr/>
          <a:lstStyle/>
          <a:p>
            <a:fld id="{5CDD3744-4743-43AF-9750-A9959441FF71}" type="slidenum">
              <a:rPr lang="fr-FR" smtClean="0"/>
              <a:t>3</a:t>
            </a:fld>
            <a:endParaRPr lang="fr-FR"/>
          </a:p>
        </p:txBody>
      </p:sp>
    </p:spTree>
    <p:extLst>
      <p:ext uri="{BB962C8B-B14F-4D97-AF65-F5344CB8AC3E}">
        <p14:creationId xmlns:p14="http://schemas.microsoft.com/office/powerpoint/2010/main" val="1919895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effectLst/>
                <a:latin typeface="Arial Narrow" panose="020B0606020202030204" pitchFamily="34" charset="0"/>
                <a:ea typeface="Times New Roman" panose="02020603050405020304" pitchFamily="18" charset="0"/>
              </a:rPr>
              <a:t>En calculant la moyenne des coefficients de silhouette, nous pouvons obtenir un score de silhouette global qui est utilisé pour décrire la performance de l’ensemble de la population avec une seule valeur.</a:t>
            </a:r>
          </a:p>
          <a:p>
            <a:endParaRPr lang="fr-FR" dirty="0"/>
          </a:p>
        </p:txBody>
      </p:sp>
      <p:sp>
        <p:nvSpPr>
          <p:cNvPr id="4" name="Espace réservé du numéro de diapositive 3"/>
          <p:cNvSpPr>
            <a:spLocks noGrp="1"/>
          </p:cNvSpPr>
          <p:nvPr>
            <p:ph type="sldNum" sz="quarter" idx="5"/>
          </p:nvPr>
        </p:nvSpPr>
        <p:spPr/>
        <p:txBody>
          <a:bodyPr/>
          <a:lstStyle/>
          <a:p>
            <a:fld id="{5CDD3744-4743-43AF-9750-A9959441FF71}" type="slidenum">
              <a:rPr lang="fr-FR" smtClean="0"/>
              <a:t>24</a:t>
            </a:fld>
            <a:endParaRPr lang="fr-FR"/>
          </a:p>
        </p:txBody>
      </p:sp>
    </p:spTree>
    <p:extLst>
      <p:ext uri="{BB962C8B-B14F-4D97-AF65-F5344CB8AC3E}">
        <p14:creationId xmlns:p14="http://schemas.microsoft.com/office/powerpoint/2010/main" val="4216530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Parmi les problématiques qui confrontent le traitement et l’estimation des données, est celui de la non homogénéité et la multimodalité, donc pour résoudre un tel problème on retourne à faire des clusterings, afin de traiter chaque groupe de ressemblances indépendamment. </a:t>
            </a:r>
          </a:p>
        </p:txBody>
      </p:sp>
      <p:sp>
        <p:nvSpPr>
          <p:cNvPr id="4" name="Espace réservé du numéro de diapositive 3"/>
          <p:cNvSpPr>
            <a:spLocks noGrp="1"/>
          </p:cNvSpPr>
          <p:nvPr>
            <p:ph type="sldNum" sz="quarter" idx="5"/>
          </p:nvPr>
        </p:nvSpPr>
        <p:spPr/>
        <p:txBody>
          <a:bodyPr/>
          <a:lstStyle/>
          <a:p>
            <a:fld id="{5CDD3744-4743-43AF-9750-A9959441FF71}" type="slidenum">
              <a:rPr lang="fr-FR" smtClean="0"/>
              <a:t>4</a:t>
            </a:fld>
            <a:endParaRPr lang="fr-FR"/>
          </a:p>
        </p:txBody>
      </p:sp>
    </p:spTree>
    <p:extLst>
      <p:ext uri="{BB962C8B-B14F-4D97-AF65-F5344CB8AC3E}">
        <p14:creationId xmlns:p14="http://schemas.microsoft.com/office/powerpoint/2010/main" val="1170596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visuel</a:t>
            </a:r>
          </a:p>
        </p:txBody>
      </p:sp>
      <p:sp>
        <p:nvSpPr>
          <p:cNvPr id="4" name="Espace réservé du numéro de diapositive 3"/>
          <p:cNvSpPr>
            <a:spLocks noGrp="1"/>
          </p:cNvSpPr>
          <p:nvPr>
            <p:ph type="sldNum" sz="quarter" idx="5"/>
          </p:nvPr>
        </p:nvSpPr>
        <p:spPr/>
        <p:txBody>
          <a:bodyPr/>
          <a:lstStyle/>
          <a:p>
            <a:fld id="{304CDDCF-4D41-4DE7-8947-FE41C4CEC18E}" type="slidenum">
              <a:rPr lang="fr-FR" smtClean="0"/>
              <a:t>5</a:t>
            </a:fld>
            <a:endParaRPr lang="fr-FR"/>
          </a:p>
        </p:txBody>
      </p:sp>
    </p:spTree>
    <p:extLst>
      <p:ext uri="{BB962C8B-B14F-4D97-AF65-F5344CB8AC3E}">
        <p14:creationId xmlns:p14="http://schemas.microsoft.com/office/powerpoint/2010/main" val="2171356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DD3744-4743-43AF-9750-A9959441FF71}" type="slidenum">
              <a:rPr lang="fr-FR" smtClean="0"/>
              <a:t>7</a:t>
            </a:fld>
            <a:endParaRPr lang="fr-FR"/>
          </a:p>
        </p:txBody>
      </p:sp>
    </p:spTree>
    <p:extLst>
      <p:ext uri="{BB962C8B-B14F-4D97-AF65-F5344CB8AC3E}">
        <p14:creationId xmlns:p14="http://schemas.microsoft.com/office/powerpoint/2010/main" val="8618944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GDD: </a:t>
            </a:r>
            <a:r>
              <a:rPr lang="fr-FR" dirty="0" err="1"/>
              <a:t>Growth</a:t>
            </a:r>
            <a:r>
              <a:rPr lang="fr-FR" dirty="0"/>
              <a:t> </a:t>
            </a:r>
            <a:r>
              <a:rPr lang="fr-FR" dirty="0" err="1"/>
              <a:t>Degree</a:t>
            </a:r>
            <a:r>
              <a:rPr lang="fr-FR" dirty="0"/>
              <a:t> Days est une mesure de la chaleur effective cumulée par la plante. Il permet de suivre l'évolution des stades agronomiques et diffère entre les cultures agricoles</a:t>
            </a:r>
          </a:p>
        </p:txBody>
      </p:sp>
      <p:sp>
        <p:nvSpPr>
          <p:cNvPr id="4" name="Espace réservé du numéro de diapositive 3"/>
          <p:cNvSpPr>
            <a:spLocks noGrp="1"/>
          </p:cNvSpPr>
          <p:nvPr>
            <p:ph type="sldNum" sz="quarter" idx="5"/>
          </p:nvPr>
        </p:nvSpPr>
        <p:spPr/>
        <p:txBody>
          <a:bodyPr/>
          <a:lstStyle/>
          <a:p>
            <a:fld id="{5CDD3744-4743-43AF-9750-A9959441FF71}" type="slidenum">
              <a:rPr lang="fr-FR" smtClean="0"/>
              <a:t>9</a:t>
            </a:fld>
            <a:endParaRPr lang="fr-FR"/>
          </a:p>
        </p:txBody>
      </p:sp>
    </p:spTree>
    <p:extLst>
      <p:ext uri="{BB962C8B-B14F-4D97-AF65-F5344CB8AC3E}">
        <p14:creationId xmlns:p14="http://schemas.microsoft.com/office/powerpoint/2010/main" val="3084705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Des années spécifiques</a:t>
            </a:r>
          </a:p>
        </p:txBody>
      </p:sp>
      <p:sp>
        <p:nvSpPr>
          <p:cNvPr id="4" name="Espace réservé du numéro de diapositive 3"/>
          <p:cNvSpPr>
            <a:spLocks noGrp="1"/>
          </p:cNvSpPr>
          <p:nvPr>
            <p:ph type="sldNum" sz="quarter" idx="5"/>
          </p:nvPr>
        </p:nvSpPr>
        <p:spPr/>
        <p:txBody>
          <a:bodyPr/>
          <a:lstStyle/>
          <a:p>
            <a:fld id="{304CDDCF-4D41-4DE7-8947-FE41C4CEC18E}" type="slidenum">
              <a:rPr lang="fr-FR" smtClean="0"/>
              <a:t>10</a:t>
            </a:fld>
            <a:endParaRPr lang="fr-FR"/>
          </a:p>
        </p:txBody>
      </p:sp>
    </p:spTree>
    <p:extLst>
      <p:ext uri="{BB962C8B-B14F-4D97-AF65-F5344CB8AC3E}">
        <p14:creationId xmlns:p14="http://schemas.microsoft.com/office/powerpoint/2010/main" val="3236487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CDD3744-4743-43AF-9750-A9959441FF71}" type="slidenum">
              <a:rPr lang="fr-FR" smtClean="0"/>
              <a:t>13</a:t>
            </a:fld>
            <a:endParaRPr lang="fr-FR"/>
          </a:p>
        </p:txBody>
      </p:sp>
    </p:spTree>
    <p:extLst>
      <p:ext uri="{BB962C8B-B14F-4D97-AF65-F5344CB8AC3E}">
        <p14:creationId xmlns:p14="http://schemas.microsoft.com/office/powerpoint/2010/main" val="901441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Tableau var  : k optimale</a:t>
            </a:r>
          </a:p>
        </p:txBody>
      </p:sp>
      <p:sp>
        <p:nvSpPr>
          <p:cNvPr id="4" name="Espace réservé du numéro de diapositive 3"/>
          <p:cNvSpPr>
            <a:spLocks noGrp="1"/>
          </p:cNvSpPr>
          <p:nvPr>
            <p:ph type="sldNum" sz="quarter" idx="5"/>
          </p:nvPr>
        </p:nvSpPr>
        <p:spPr/>
        <p:txBody>
          <a:bodyPr/>
          <a:lstStyle/>
          <a:p>
            <a:fld id="{304CDDCF-4D41-4DE7-8947-FE41C4CEC18E}" type="slidenum">
              <a:rPr lang="fr-FR" smtClean="0"/>
              <a:t>18</a:t>
            </a:fld>
            <a:endParaRPr lang="fr-FR"/>
          </a:p>
        </p:txBody>
      </p:sp>
    </p:spTree>
    <p:extLst>
      <p:ext uri="{BB962C8B-B14F-4D97-AF65-F5344CB8AC3E}">
        <p14:creationId xmlns:p14="http://schemas.microsoft.com/office/powerpoint/2010/main" val="1462434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CDD3744-4743-43AF-9750-A9959441FF71}" type="slidenum">
              <a:rPr lang="fr-FR" smtClean="0"/>
              <a:t>20</a:t>
            </a:fld>
            <a:endParaRPr lang="fr-FR"/>
          </a:p>
        </p:txBody>
      </p:sp>
    </p:spTree>
    <p:extLst>
      <p:ext uri="{BB962C8B-B14F-4D97-AF65-F5344CB8AC3E}">
        <p14:creationId xmlns:p14="http://schemas.microsoft.com/office/powerpoint/2010/main" val="835076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548909-64DE-4C32-9394-A6C5FB11CE80}"/>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F6CF273C-AF08-4AAF-AEDE-2BACD8E231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38360CC7-E9EB-4497-A97E-5508021613B2}"/>
              </a:ext>
            </a:extLst>
          </p:cNvPr>
          <p:cNvSpPr>
            <a:spLocks noGrp="1"/>
          </p:cNvSpPr>
          <p:nvPr>
            <p:ph type="dt" sz="half" idx="10"/>
          </p:nvPr>
        </p:nvSpPr>
        <p:spPr/>
        <p:txBody>
          <a:bodyPr/>
          <a:lstStyle/>
          <a:p>
            <a:fld id="{946D9036-F658-44AF-A02F-96BC271BC0D2}" type="datetimeFigureOut">
              <a:rPr lang="fr-FR" smtClean="0"/>
              <a:t>06/07/2022</a:t>
            </a:fld>
            <a:endParaRPr lang="fr-FR"/>
          </a:p>
        </p:txBody>
      </p:sp>
      <p:sp>
        <p:nvSpPr>
          <p:cNvPr id="5" name="Espace réservé du pied de page 4">
            <a:extLst>
              <a:ext uri="{FF2B5EF4-FFF2-40B4-BE49-F238E27FC236}">
                <a16:creationId xmlns:a16="http://schemas.microsoft.com/office/drawing/2014/main" id="{0E4215F7-5015-4837-ADC2-1D706234A9B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AE85AE1-3E2F-421E-8B45-1BF6E5DB0D1F}"/>
              </a:ext>
            </a:extLst>
          </p:cNvPr>
          <p:cNvSpPr>
            <a:spLocks noGrp="1"/>
          </p:cNvSpPr>
          <p:nvPr>
            <p:ph type="sldNum" sz="quarter" idx="12"/>
          </p:nvPr>
        </p:nvSpPr>
        <p:spPr/>
        <p:txBody>
          <a:bodyPr/>
          <a:lstStyle/>
          <a:p>
            <a:fld id="{C4E64683-29C8-4317-A02D-429C8D61BD75}" type="slidenum">
              <a:rPr lang="fr-FR" smtClean="0"/>
              <a:t>‹N°›</a:t>
            </a:fld>
            <a:endParaRPr lang="fr-FR"/>
          </a:p>
        </p:txBody>
      </p:sp>
    </p:spTree>
    <p:extLst>
      <p:ext uri="{BB962C8B-B14F-4D97-AF65-F5344CB8AC3E}">
        <p14:creationId xmlns:p14="http://schemas.microsoft.com/office/powerpoint/2010/main" val="530911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23D39-0D97-4594-B262-861BF0A70331}"/>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63DD071-9624-416B-A649-C7178921ECA9}"/>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2C3535F-F196-4E01-B77D-0F37BCC2FC26}"/>
              </a:ext>
            </a:extLst>
          </p:cNvPr>
          <p:cNvSpPr>
            <a:spLocks noGrp="1"/>
          </p:cNvSpPr>
          <p:nvPr>
            <p:ph type="dt" sz="half" idx="10"/>
          </p:nvPr>
        </p:nvSpPr>
        <p:spPr/>
        <p:txBody>
          <a:bodyPr/>
          <a:lstStyle/>
          <a:p>
            <a:fld id="{946D9036-F658-44AF-A02F-96BC271BC0D2}" type="datetimeFigureOut">
              <a:rPr lang="fr-FR" smtClean="0"/>
              <a:t>06/07/2022</a:t>
            </a:fld>
            <a:endParaRPr lang="fr-FR"/>
          </a:p>
        </p:txBody>
      </p:sp>
      <p:sp>
        <p:nvSpPr>
          <p:cNvPr id="5" name="Espace réservé du pied de page 4">
            <a:extLst>
              <a:ext uri="{FF2B5EF4-FFF2-40B4-BE49-F238E27FC236}">
                <a16:creationId xmlns:a16="http://schemas.microsoft.com/office/drawing/2014/main" id="{E0E90112-EC61-4587-840E-04E05484D8B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946B844-E462-4D2B-9404-9A7F864D5364}"/>
              </a:ext>
            </a:extLst>
          </p:cNvPr>
          <p:cNvSpPr>
            <a:spLocks noGrp="1"/>
          </p:cNvSpPr>
          <p:nvPr>
            <p:ph type="sldNum" sz="quarter" idx="12"/>
          </p:nvPr>
        </p:nvSpPr>
        <p:spPr/>
        <p:txBody>
          <a:bodyPr/>
          <a:lstStyle/>
          <a:p>
            <a:fld id="{C4E64683-29C8-4317-A02D-429C8D61BD75}" type="slidenum">
              <a:rPr lang="fr-FR" smtClean="0"/>
              <a:t>‹N°›</a:t>
            </a:fld>
            <a:endParaRPr lang="fr-FR"/>
          </a:p>
        </p:txBody>
      </p:sp>
    </p:spTree>
    <p:extLst>
      <p:ext uri="{BB962C8B-B14F-4D97-AF65-F5344CB8AC3E}">
        <p14:creationId xmlns:p14="http://schemas.microsoft.com/office/powerpoint/2010/main" val="1742590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3F4AE1D8-1FF6-4F23-ADFB-D690EBCF9627}"/>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0B6FE25A-1F66-4453-ABB4-7EECDE4E940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C893036-6F23-49B7-9A66-DB895E3097BB}"/>
              </a:ext>
            </a:extLst>
          </p:cNvPr>
          <p:cNvSpPr>
            <a:spLocks noGrp="1"/>
          </p:cNvSpPr>
          <p:nvPr>
            <p:ph type="dt" sz="half" idx="10"/>
          </p:nvPr>
        </p:nvSpPr>
        <p:spPr/>
        <p:txBody>
          <a:bodyPr/>
          <a:lstStyle/>
          <a:p>
            <a:fld id="{946D9036-F658-44AF-A02F-96BC271BC0D2}" type="datetimeFigureOut">
              <a:rPr lang="fr-FR" smtClean="0"/>
              <a:t>06/07/2022</a:t>
            </a:fld>
            <a:endParaRPr lang="fr-FR"/>
          </a:p>
        </p:txBody>
      </p:sp>
      <p:sp>
        <p:nvSpPr>
          <p:cNvPr id="5" name="Espace réservé du pied de page 4">
            <a:extLst>
              <a:ext uri="{FF2B5EF4-FFF2-40B4-BE49-F238E27FC236}">
                <a16:creationId xmlns:a16="http://schemas.microsoft.com/office/drawing/2014/main" id="{E191075B-4762-405C-A731-8A457CCA540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FD98B0C-6706-4D3E-8D86-AA36BA842110}"/>
              </a:ext>
            </a:extLst>
          </p:cNvPr>
          <p:cNvSpPr>
            <a:spLocks noGrp="1"/>
          </p:cNvSpPr>
          <p:nvPr>
            <p:ph type="sldNum" sz="quarter" idx="12"/>
          </p:nvPr>
        </p:nvSpPr>
        <p:spPr/>
        <p:txBody>
          <a:bodyPr/>
          <a:lstStyle/>
          <a:p>
            <a:fld id="{C4E64683-29C8-4317-A02D-429C8D61BD75}" type="slidenum">
              <a:rPr lang="fr-FR" smtClean="0"/>
              <a:t>‹N°›</a:t>
            </a:fld>
            <a:endParaRPr lang="fr-FR"/>
          </a:p>
        </p:txBody>
      </p:sp>
    </p:spTree>
    <p:extLst>
      <p:ext uri="{BB962C8B-B14F-4D97-AF65-F5344CB8AC3E}">
        <p14:creationId xmlns:p14="http://schemas.microsoft.com/office/powerpoint/2010/main" val="29927314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12273231" y="178643"/>
            <a:ext cx="40076" cy="30778"/>
          </a:xfrm>
          <a:prstGeom prst="rect">
            <a:avLst/>
          </a:prstGeom>
        </p:spPr>
        <p:txBody>
          <a:bodyPr vert="horz" wrap="none" lIns="0" tIns="0" rIns="0" bIns="0" rtlCol="0" anchor="ctr">
            <a:spAutoFit/>
          </a:bodyPr>
          <a:lstStyle>
            <a:lvl1pPr algn="l">
              <a:defRPr sz="200" b="0">
                <a:solidFill>
                  <a:schemeClr val="bg1">
                    <a:lumMod val="75000"/>
                  </a:schemeClr>
                </a:solidFill>
                <a:latin typeface="+mn-lt"/>
                <a:cs typeface="+mn-cs"/>
                <a:sym typeface="+mn-lt"/>
              </a:defRPr>
            </a:lvl1pPr>
          </a:lstStyle>
          <a:p>
            <a:fld id="{01940DDA-0656-452C-A408-68789653BD9B}" type="slidenum">
              <a:rPr lang="en-US" smtClean="0">
                <a:latin typeface="+mn-lt"/>
              </a:rPr>
              <a:pPr/>
              <a:t>‹N°›</a:t>
            </a:fld>
            <a:endParaRPr lang="en-US" dirty="0">
              <a:latin typeface="+mn-lt"/>
            </a:endParaRPr>
          </a:p>
        </p:txBody>
      </p:sp>
      <p:sp>
        <p:nvSpPr>
          <p:cNvPr id="13" name="Footer Placeholder" hidden="1"/>
          <p:cNvSpPr>
            <a:spLocks noGrp="1"/>
          </p:cNvSpPr>
          <p:nvPr>
            <p:ph type="ftr" sz="quarter" idx="10"/>
            <p:custDataLst>
              <p:tags r:id="rId2"/>
            </p:custDataLst>
          </p:nvPr>
        </p:nvSpPr>
        <p:spPr>
          <a:xfrm>
            <a:off x="12273231" y="228649"/>
            <a:ext cx="65" cy="30778"/>
          </a:xfrm>
          <a:prstGeom prst="rect">
            <a:avLst/>
          </a:prstGeom>
        </p:spPr>
        <p:txBody>
          <a:bodyPr vert="horz" wrap="none" lIns="0" tIns="0" rIns="0" bIns="0" rtlCol="0" anchor="t" anchorCtr="0">
            <a:spAutoFit/>
          </a:bodyPr>
          <a:lstStyle>
            <a:lvl1pPr algn="l" rtl="0" fontAlgn="base">
              <a:lnSpc>
                <a:spcPct val="100000"/>
              </a:lnSpc>
              <a:spcBef>
                <a:spcPts val="0"/>
              </a:spcBef>
              <a:spcAft>
                <a:spcPct val="0"/>
              </a:spcAft>
              <a:defRPr lang="en-US" sz="200" b="0" kern="1200" smtClean="0">
                <a:solidFill>
                  <a:schemeClr val="bg1">
                    <a:lumMod val="75000"/>
                  </a:schemeClr>
                </a:solidFill>
                <a:latin typeface="+mn-lt"/>
                <a:ea typeface="+mn-ea"/>
                <a:cs typeface="+mn-cs"/>
                <a:sym typeface="+mn-lt"/>
              </a:defRPr>
            </a:lvl1pPr>
          </a:lstStyle>
          <a:p>
            <a:endParaRPr lang="en-US" dirty="0">
              <a:latin typeface="+mn-lt"/>
            </a:endParaRPr>
          </a:p>
        </p:txBody>
      </p:sp>
      <p:sp>
        <p:nvSpPr>
          <p:cNvPr id="4" name="Text Placeholder 3"/>
          <p:cNvSpPr>
            <a:spLocks noGrp="1"/>
          </p:cNvSpPr>
          <p:nvPr>
            <p:ph type="body" sz="quarter" idx="12" hasCustomPrompt="1"/>
          </p:nvPr>
        </p:nvSpPr>
        <p:spPr>
          <a:xfrm>
            <a:off x="908308" y="1710000"/>
            <a:ext cx="10505831" cy="1394228"/>
          </a:xfrm>
        </p:spPr>
        <p:txBody>
          <a:bodyPr/>
          <a:lstStyle>
            <a:lvl1pPr>
              <a:defRPr>
                <a:latin typeface="+mn-lt"/>
                <a:sym typeface="+mn-lt"/>
              </a:defRPr>
            </a:lvl1pPr>
            <a:lvl2pPr>
              <a:defRPr>
                <a:latin typeface="+mn-lt"/>
                <a:sym typeface="+mn-lt"/>
              </a:defRPr>
            </a:lvl2pPr>
            <a:lvl3pPr>
              <a:defRPr>
                <a:latin typeface="+mn-lt"/>
                <a:sym typeface="+mn-lt"/>
              </a:defRPr>
            </a:lvl3pPr>
            <a:lvl4pPr>
              <a:defRPr>
                <a:latin typeface="+mn-lt"/>
                <a:sym typeface="+mn-lt"/>
              </a:defRPr>
            </a:lvl4pPr>
          </a:lstStyle>
          <a:p>
            <a:pPr lvl="0"/>
            <a:r>
              <a:rPr lang="en-US" dirty="0"/>
              <a:t>Click to edit Master text styles – Level 0</a:t>
            </a:r>
          </a:p>
          <a:p>
            <a:pPr lvl="1"/>
            <a:r>
              <a:rPr lang="en-US" dirty="0"/>
              <a:t>Level 1</a:t>
            </a:r>
          </a:p>
          <a:p>
            <a:pPr lvl="2"/>
            <a:r>
              <a:rPr lang="en-US" dirty="0"/>
              <a:t>Level 2</a:t>
            </a:r>
          </a:p>
          <a:p>
            <a:pPr lvl="3"/>
            <a:r>
              <a:rPr lang="en-US" dirty="0"/>
              <a:t>Level 3</a:t>
            </a:r>
          </a:p>
        </p:txBody>
      </p:sp>
      <p:sp>
        <p:nvSpPr>
          <p:cNvPr id="2" name="Title 1"/>
          <p:cNvSpPr>
            <a:spLocks noGrp="1"/>
          </p:cNvSpPr>
          <p:nvPr>
            <p:ph type="title"/>
          </p:nvPr>
        </p:nvSpPr>
        <p:spPr>
          <a:xfrm>
            <a:off x="908308" y="720001"/>
            <a:ext cx="10505831" cy="747897"/>
          </a:xfrm>
        </p:spPr>
        <p:txBody>
          <a:bodyPr/>
          <a:lstStyle>
            <a:lvl1pPr>
              <a:defRPr>
                <a:latin typeface="+mj-lt"/>
                <a:sym typeface="+mn-lt"/>
              </a:defRPr>
            </a:lvl1pPr>
          </a:lstStyle>
          <a:p>
            <a:r>
              <a:rPr lang="en-US"/>
              <a:t>Click to edit Master title style</a:t>
            </a:r>
            <a:endParaRPr lang="en-US" dirty="0"/>
          </a:p>
        </p:txBody>
      </p:sp>
    </p:spTree>
    <p:extLst>
      <p:ext uri="{BB962C8B-B14F-4D97-AF65-F5344CB8AC3E}">
        <p14:creationId xmlns:p14="http://schemas.microsoft.com/office/powerpoint/2010/main" val="417892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06017D-2060-43A8-A7ED-99D66DE562C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B6C4DD0-F3AD-4917-A1FF-37F454B1C1E0}"/>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9595278-24B0-4294-B62C-1B9042111F1D}"/>
              </a:ext>
            </a:extLst>
          </p:cNvPr>
          <p:cNvSpPr>
            <a:spLocks noGrp="1"/>
          </p:cNvSpPr>
          <p:nvPr>
            <p:ph type="dt" sz="half" idx="10"/>
          </p:nvPr>
        </p:nvSpPr>
        <p:spPr/>
        <p:txBody>
          <a:bodyPr/>
          <a:lstStyle/>
          <a:p>
            <a:fld id="{946D9036-F658-44AF-A02F-96BC271BC0D2}" type="datetimeFigureOut">
              <a:rPr lang="fr-FR" smtClean="0"/>
              <a:t>06/07/2022</a:t>
            </a:fld>
            <a:endParaRPr lang="fr-FR"/>
          </a:p>
        </p:txBody>
      </p:sp>
      <p:sp>
        <p:nvSpPr>
          <p:cNvPr id="5" name="Espace réservé du pied de page 4">
            <a:extLst>
              <a:ext uri="{FF2B5EF4-FFF2-40B4-BE49-F238E27FC236}">
                <a16:creationId xmlns:a16="http://schemas.microsoft.com/office/drawing/2014/main" id="{E2ED6E88-75C6-41E3-8E43-78A2E421384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F0EEE9D-82F0-4613-BEDF-1796FE0B3624}"/>
              </a:ext>
            </a:extLst>
          </p:cNvPr>
          <p:cNvSpPr>
            <a:spLocks noGrp="1"/>
          </p:cNvSpPr>
          <p:nvPr>
            <p:ph type="sldNum" sz="quarter" idx="12"/>
          </p:nvPr>
        </p:nvSpPr>
        <p:spPr/>
        <p:txBody>
          <a:bodyPr/>
          <a:lstStyle/>
          <a:p>
            <a:fld id="{C4E64683-29C8-4317-A02D-429C8D61BD75}" type="slidenum">
              <a:rPr lang="fr-FR" smtClean="0"/>
              <a:t>‹N°›</a:t>
            </a:fld>
            <a:endParaRPr lang="fr-FR"/>
          </a:p>
        </p:txBody>
      </p:sp>
    </p:spTree>
    <p:extLst>
      <p:ext uri="{BB962C8B-B14F-4D97-AF65-F5344CB8AC3E}">
        <p14:creationId xmlns:p14="http://schemas.microsoft.com/office/powerpoint/2010/main" val="3224269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DB970F2-5186-4965-8ECE-852C25FA3CA1}"/>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C77808A4-8AB7-4ABB-B0A5-8B7AE800BC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87B6A291-FB57-4DCC-B449-60A6A676B026}"/>
              </a:ext>
            </a:extLst>
          </p:cNvPr>
          <p:cNvSpPr>
            <a:spLocks noGrp="1"/>
          </p:cNvSpPr>
          <p:nvPr>
            <p:ph type="dt" sz="half" idx="10"/>
          </p:nvPr>
        </p:nvSpPr>
        <p:spPr/>
        <p:txBody>
          <a:bodyPr/>
          <a:lstStyle/>
          <a:p>
            <a:fld id="{946D9036-F658-44AF-A02F-96BC271BC0D2}" type="datetimeFigureOut">
              <a:rPr lang="fr-FR" smtClean="0"/>
              <a:t>06/07/2022</a:t>
            </a:fld>
            <a:endParaRPr lang="fr-FR"/>
          </a:p>
        </p:txBody>
      </p:sp>
      <p:sp>
        <p:nvSpPr>
          <p:cNvPr id="5" name="Espace réservé du pied de page 4">
            <a:extLst>
              <a:ext uri="{FF2B5EF4-FFF2-40B4-BE49-F238E27FC236}">
                <a16:creationId xmlns:a16="http://schemas.microsoft.com/office/drawing/2014/main" id="{657C3919-ABBC-43DE-B45A-9E974D0A941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F0E54F9-7A7F-408A-9061-6729DE63C5D4}"/>
              </a:ext>
            </a:extLst>
          </p:cNvPr>
          <p:cNvSpPr>
            <a:spLocks noGrp="1"/>
          </p:cNvSpPr>
          <p:nvPr>
            <p:ph type="sldNum" sz="quarter" idx="12"/>
          </p:nvPr>
        </p:nvSpPr>
        <p:spPr/>
        <p:txBody>
          <a:bodyPr/>
          <a:lstStyle/>
          <a:p>
            <a:fld id="{C4E64683-29C8-4317-A02D-429C8D61BD75}" type="slidenum">
              <a:rPr lang="fr-FR" smtClean="0"/>
              <a:t>‹N°›</a:t>
            </a:fld>
            <a:endParaRPr lang="fr-FR"/>
          </a:p>
        </p:txBody>
      </p:sp>
    </p:spTree>
    <p:extLst>
      <p:ext uri="{BB962C8B-B14F-4D97-AF65-F5344CB8AC3E}">
        <p14:creationId xmlns:p14="http://schemas.microsoft.com/office/powerpoint/2010/main" val="3832629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3B0D66-A5CB-42B8-ABBF-45BC1FD19433}"/>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B5A69D1-5EDD-4672-9402-B990789D3FFF}"/>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343641AE-8F8C-479C-81D7-407447BB38E4}"/>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719F84B1-7A4D-45EC-A897-A6E7AC0384AB}"/>
              </a:ext>
            </a:extLst>
          </p:cNvPr>
          <p:cNvSpPr>
            <a:spLocks noGrp="1"/>
          </p:cNvSpPr>
          <p:nvPr>
            <p:ph type="dt" sz="half" idx="10"/>
          </p:nvPr>
        </p:nvSpPr>
        <p:spPr/>
        <p:txBody>
          <a:bodyPr/>
          <a:lstStyle/>
          <a:p>
            <a:fld id="{946D9036-F658-44AF-A02F-96BC271BC0D2}" type="datetimeFigureOut">
              <a:rPr lang="fr-FR" smtClean="0"/>
              <a:t>06/07/2022</a:t>
            </a:fld>
            <a:endParaRPr lang="fr-FR"/>
          </a:p>
        </p:txBody>
      </p:sp>
      <p:sp>
        <p:nvSpPr>
          <p:cNvPr id="6" name="Espace réservé du pied de page 5">
            <a:extLst>
              <a:ext uri="{FF2B5EF4-FFF2-40B4-BE49-F238E27FC236}">
                <a16:creationId xmlns:a16="http://schemas.microsoft.com/office/drawing/2014/main" id="{C758B651-EE3C-4FF1-B936-9E4C046B9F98}"/>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DEF72CC-FDF4-4F35-87BB-47EA11E47C98}"/>
              </a:ext>
            </a:extLst>
          </p:cNvPr>
          <p:cNvSpPr>
            <a:spLocks noGrp="1"/>
          </p:cNvSpPr>
          <p:nvPr>
            <p:ph type="sldNum" sz="quarter" idx="12"/>
          </p:nvPr>
        </p:nvSpPr>
        <p:spPr/>
        <p:txBody>
          <a:bodyPr/>
          <a:lstStyle/>
          <a:p>
            <a:fld id="{C4E64683-29C8-4317-A02D-429C8D61BD75}" type="slidenum">
              <a:rPr lang="fr-FR" smtClean="0"/>
              <a:t>‹N°›</a:t>
            </a:fld>
            <a:endParaRPr lang="fr-FR"/>
          </a:p>
        </p:txBody>
      </p:sp>
    </p:spTree>
    <p:extLst>
      <p:ext uri="{BB962C8B-B14F-4D97-AF65-F5344CB8AC3E}">
        <p14:creationId xmlns:p14="http://schemas.microsoft.com/office/powerpoint/2010/main" val="68459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DC151B-2312-467E-BEA7-FEB8D61C5CF6}"/>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99CFAE06-767F-4660-AF0E-253EAD2DD0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75226F12-7EF3-4EA3-8004-581D3B0760EA}"/>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195CAD0C-D53D-40CD-8C3A-EE22FE77A4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FF2373A5-EE7A-46C9-8D3F-79A06EC5A70E}"/>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A1E05226-3C75-48F1-A8B6-AE7C69674901}"/>
              </a:ext>
            </a:extLst>
          </p:cNvPr>
          <p:cNvSpPr>
            <a:spLocks noGrp="1"/>
          </p:cNvSpPr>
          <p:nvPr>
            <p:ph type="dt" sz="half" idx="10"/>
          </p:nvPr>
        </p:nvSpPr>
        <p:spPr/>
        <p:txBody>
          <a:bodyPr/>
          <a:lstStyle/>
          <a:p>
            <a:fld id="{946D9036-F658-44AF-A02F-96BC271BC0D2}" type="datetimeFigureOut">
              <a:rPr lang="fr-FR" smtClean="0"/>
              <a:t>06/07/2022</a:t>
            </a:fld>
            <a:endParaRPr lang="fr-FR"/>
          </a:p>
        </p:txBody>
      </p:sp>
      <p:sp>
        <p:nvSpPr>
          <p:cNvPr id="8" name="Espace réservé du pied de page 7">
            <a:extLst>
              <a:ext uri="{FF2B5EF4-FFF2-40B4-BE49-F238E27FC236}">
                <a16:creationId xmlns:a16="http://schemas.microsoft.com/office/drawing/2014/main" id="{5DFC38CE-3F2F-4DA1-A1E5-5024AB344D2E}"/>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CC98246C-198A-47BE-B911-0F904BB38F7F}"/>
              </a:ext>
            </a:extLst>
          </p:cNvPr>
          <p:cNvSpPr>
            <a:spLocks noGrp="1"/>
          </p:cNvSpPr>
          <p:nvPr>
            <p:ph type="sldNum" sz="quarter" idx="12"/>
          </p:nvPr>
        </p:nvSpPr>
        <p:spPr/>
        <p:txBody>
          <a:bodyPr/>
          <a:lstStyle/>
          <a:p>
            <a:fld id="{C4E64683-29C8-4317-A02D-429C8D61BD75}" type="slidenum">
              <a:rPr lang="fr-FR" smtClean="0"/>
              <a:t>‹N°›</a:t>
            </a:fld>
            <a:endParaRPr lang="fr-FR"/>
          </a:p>
        </p:txBody>
      </p:sp>
    </p:spTree>
    <p:extLst>
      <p:ext uri="{BB962C8B-B14F-4D97-AF65-F5344CB8AC3E}">
        <p14:creationId xmlns:p14="http://schemas.microsoft.com/office/powerpoint/2010/main" val="2099599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259F7F-BEE7-48AE-9CEF-1C17A062EBA2}"/>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12163A3F-05F0-4A98-8405-53769C017DD5}"/>
              </a:ext>
            </a:extLst>
          </p:cNvPr>
          <p:cNvSpPr>
            <a:spLocks noGrp="1"/>
          </p:cNvSpPr>
          <p:nvPr>
            <p:ph type="dt" sz="half" idx="10"/>
          </p:nvPr>
        </p:nvSpPr>
        <p:spPr/>
        <p:txBody>
          <a:bodyPr/>
          <a:lstStyle/>
          <a:p>
            <a:fld id="{946D9036-F658-44AF-A02F-96BC271BC0D2}" type="datetimeFigureOut">
              <a:rPr lang="fr-FR" smtClean="0"/>
              <a:t>06/07/2022</a:t>
            </a:fld>
            <a:endParaRPr lang="fr-FR"/>
          </a:p>
        </p:txBody>
      </p:sp>
      <p:sp>
        <p:nvSpPr>
          <p:cNvPr id="4" name="Espace réservé du pied de page 3">
            <a:extLst>
              <a:ext uri="{FF2B5EF4-FFF2-40B4-BE49-F238E27FC236}">
                <a16:creationId xmlns:a16="http://schemas.microsoft.com/office/drawing/2014/main" id="{4BD94DE3-C437-4B7F-83A6-C702AAD9B267}"/>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1962D099-7FE4-4B9C-9265-7192522A54EA}"/>
              </a:ext>
            </a:extLst>
          </p:cNvPr>
          <p:cNvSpPr>
            <a:spLocks noGrp="1"/>
          </p:cNvSpPr>
          <p:nvPr>
            <p:ph type="sldNum" sz="quarter" idx="12"/>
          </p:nvPr>
        </p:nvSpPr>
        <p:spPr/>
        <p:txBody>
          <a:bodyPr/>
          <a:lstStyle/>
          <a:p>
            <a:fld id="{C4E64683-29C8-4317-A02D-429C8D61BD75}" type="slidenum">
              <a:rPr lang="fr-FR" smtClean="0"/>
              <a:t>‹N°›</a:t>
            </a:fld>
            <a:endParaRPr lang="fr-FR"/>
          </a:p>
        </p:txBody>
      </p:sp>
    </p:spTree>
    <p:extLst>
      <p:ext uri="{BB962C8B-B14F-4D97-AF65-F5344CB8AC3E}">
        <p14:creationId xmlns:p14="http://schemas.microsoft.com/office/powerpoint/2010/main" val="1321743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AD91F53-865B-444D-88D5-70A7C38D846D}"/>
              </a:ext>
            </a:extLst>
          </p:cNvPr>
          <p:cNvSpPr>
            <a:spLocks noGrp="1"/>
          </p:cNvSpPr>
          <p:nvPr>
            <p:ph type="dt" sz="half" idx="10"/>
          </p:nvPr>
        </p:nvSpPr>
        <p:spPr/>
        <p:txBody>
          <a:bodyPr/>
          <a:lstStyle/>
          <a:p>
            <a:fld id="{946D9036-F658-44AF-A02F-96BC271BC0D2}" type="datetimeFigureOut">
              <a:rPr lang="fr-FR" smtClean="0"/>
              <a:t>06/07/2022</a:t>
            </a:fld>
            <a:endParaRPr lang="fr-FR"/>
          </a:p>
        </p:txBody>
      </p:sp>
      <p:sp>
        <p:nvSpPr>
          <p:cNvPr id="3" name="Espace réservé du pied de page 2">
            <a:extLst>
              <a:ext uri="{FF2B5EF4-FFF2-40B4-BE49-F238E27FC236}">
                <a16:creationId xmlns:a16="http://schemas.microsoft.com/office/drawing/2014/main" id="{EE03B80B-DB7D-4F04-B382-EC8613AAAB7D}"/>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201AECCA-D963-46D5-A99B-8349161169D8}"/>
              </a:ext>
            </a:extLst>
          </p:cNvPr>
          <p:cNvSpPr>
            <a:spLocks noGrp="1"/>
          </p:cNvSpPr>
          <p:nvPr>
            <p:ph type="sldNum" sz="quarter" idx="12"/>
          </p:nvPr>
        </p:nvSpPr>
        <p:spPr/>
        <p:txBody>
          <a:bodyPr/>
          <a:lstStyle/>
          <a:p>
            <a:fld id="{C4E64683-29C8-4317-A02D-429C8D61BD75}" type="slidenum">
              <a:rPr lang="fr-FR" smtClean="0"/>
              <a:t>‹N°›</a:t>
            </a:fld>
            <a:endParaRPr lang="fr-FR"/>
          </a:p>
        </p:txBody>
      </p:sp>
    </p:spTree>
    <p:extLst>
      <p:ext uri="{BB962C8B-B14F-4D97-AF65-F5344CB8AC3E}">
        <p14:creationId xmlns:p14="http://schemas.microsoft.com/office/powerpoint/2010/main" val="2561736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054DD1-F685-4D5F-A8C6-8C6606FF7F8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FE81B869-0AF1-4C9F-8C69-1BBAB440DC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EB30F1B2-93C2-4906-8CA5-C6FDAA776C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692BB74-EFB4-437D-AED2-8CF22F7DC624}"/>
              </a:ext>
            </a:extLst>
          </p:cNvPr>
          <p:cNvSpPr>
            <a:spLocks noGrp="1"/>
          </p:cNvSpPr>
          <p:nvPr>
            <p:ph type="dt" sz="half" idx="10"/>
          </p:nvPr>
        </p:nvSpPr>
        <p:spPr/>
        <p:txBody>
          <a:bodyPr/>
          <a:lstStyle/>
          <a:p>
            <a:fld id="{946D9036-F658-44AF-A02F-96BC271BC0D2}" type="datetimeFigureOut">
              <a:rPr lang="fr-FR" smtClean="0"/>
              <a:t>06/07/2022</a:t>
            </a:fld>
            <a:endParaRPr lang="fr-FR"/>
          </a:p>
        </p:txBody>
      </p:sp>
      <p:sp>
        <p:nvSpPr>
          <p:cNvPr id="6" name="Espace réservé du pied de page 5">
            <a:extLst>
              <a:ext uri="{FF2B5EF4-FFF2-40B4-BE49-F238E27FC236}">
                <a16:creationId xmlns:a16="http://schemas.microsoft.com/office/drawing/2014/main" id="{2FC3E19D-464A-4FDC-8AA0-096AE029B88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07F05B2-161D-4F4E-A63A-C920580FBB05}"/>
              </a:ext>
            </a:extLst>
          </p:cNvPr>
          <p:cNvSpPr>
            <a:spLocks noGrp="1"/>
          </p:cNvSpPr>
          <p:nvPr>
            <p:ph type="sldNum" sz="quarter" idx="12"/>
          </p:nvPr>
        </p:nvSpPr>
        <p:spPr/>
        <p:txBody>
          <a:bodyPr/>
          <a:lstStyle/>
          <a:p>
            <a:fld id="{C4E64683-29C8-4317-A02D-429C8D61BD75}" type="slidenum">
              <a:rPr lang="fr-FR" smtClean="0"/>
              <a:t>‹N°›</a:t>
            </a:fld>
            <a:endParaRPr lang="fr-FR"/>
          </a:p>
        </p:txBody>
      </p:sp>
    </p:spTree>
    <p:extLst>
      <p:ext uri="{BB962C8B-B14F-4D97-AF65-F5344CB8AC3E}">
        <p14:creationId xmlns:p14="http://schemas.microsoft.com/office/powerpoint/2010/main" val="1806639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07926A-6D7A-454C-9B59-FAC9F39DA04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514A61F4-A777-4861-9CFE-35565C5BE3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2E1A2C9C-968C-4F32-8826-F369D86C2D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5BCDE72-06A1-419D-98E6-A49F14F03508}"/>
              </a:ext>
            </a:extLst>
          </p:cNvPr>
          <p:cNvSpPr>
            <a:spLocks noGrp="1"/>
          </p:cNvSpPr>
          <p:nvPr>
            <p:ph type="dt" sz="half" idx="10"/>
          </p:nvPr>
        </p:nvSpPr>
        <p:spPr/>
        <p:txBody>
          <a:bodyPr/>
          <a:lstStyle/>
          <a:p>
            <a:fld id="{946D9036-F658-44AF-A02F-96BC271BC0D2}" type="datetimeFigureOut">
              <a:rPr lang="fr-FR" smtClean="0"/>
              <a:t>06/07/2022</a:t>
            </a:fld>
            <a:endParaRPr lang="fr-FR"/>
          </a:p>
        </p:txBody>
      </p:sp>
      <p:sp>
        <p:nvSpPr>
          <p:cNvPr id="6" name="Espace réservé du pied de page 5">
            <a:extLst>
              <a:ext uri="{FF2B5EF4-FFF2-40B4-BE49-F238E27FC236}">
                <a16:creationId xmlns:a16="http://schemas.microsoft.com/office/drawing/2014/main" id="{915586E5-3014-4A68-9E5D-E244267DF5D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A7657903-D384-449C-BECB-8EA2028FAD8B}"/>
              </a:ext>
            </a:extLst>
          </p:cNvPr>
          <p:cNvSpPr>
            <a:spLocks noGrp="1"/>
          </p:cNvSpPr>
          <p:nvPr>
            <p:ph type="sldNum" sz="quarter" idx="12"/>
          </p:nvPr>
        </p:nvSpPr>
        <p:spPr/>
        <p:txBody>
          <a:bodyPr/>
          <a:lstStyle/>
          <a:p>
            <a:fld id="{C4E64683-29C8-4317-A02D-429C8D61BD75}" type="slidenum">
              <a:rPr lang="fr-FR" smtClean="0"/>
              <a:t>‹N°›</a:t>
            </a:fld>
            <a:endParaRPr lang="fr-FR"/>
          </a:p>
        </p:txBody>
      </p:sp>
    </p:spTree>
    <p:extLst>
      <p:ext uri="{BB962C8B-B14F-4D97-AF65-F5344CB8AC3E}">
        <p14:creationId xmlns:p14="http://schemas.microsoft.com/office/powerpoint/2010/main" val="1996078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C545671E-1A33-446D-A643-9F0FF9BD08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A6567A06-9B98-4E1C-BABB-20D1C45ACE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D0E523F-4D37-4EBE-8CE9-84B1BAF2CB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6D9036-F658-44AF-A02F-96BC271BC0D2}" type="datetimeFigureOut">
              <a:rPr lang="fr-FR" smtClean="0"/>
              <a:t>06/07/2022</a:t>
            </a:fld>
            <a:endParaRPr lang="fr-FR"/>
          </a:p>
        </p:txBody>
      </p:sp>
      <p:sp>
        <p:nvSpPr>
          <p:cNvPr id="5" name="Espace réservé du pied de page 4">
            <a:extLst>
              <a:ext uri="{FF2B5EF4-FFF2-40B4-BE49-F238E27FC236}">
                <a16:creationId xmlns:a16="http://schemas.microsoft.com/office/drawing/2014/main" id="{95110E7F-3E69-40BD-B643-7478648854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11C6495D-D525-45D0-B1D0-A5F6F780B2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E64683-29C8-4317-A02D-429C8D61BD75}" type="slidenum">
              <a:rPr lang="fr-FR" smtClean="0"/>
              <a:t>‹N°›</a:t>
            </a:fld>
            <a:endParaRPr lang="fr-FR"/>
          </a:p>
        </p:txBody>
      </p:sp>
    </p:spTree>
    <p:extLst>
      <p:ext uri="{BB962C8B-B14F-4D97-AF65-F5344CB8AC3E}">
        <p14:creationId xmlns:p14="http://schemas.microsoft.com/office/powerpoint/2010/main" val="36432179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svg"/><Relationship Id="rId7" Type="http://schemas.openxmlformats.org/officeDocument/2006/relationships/image" Target="../media/image49.svg"/><Relationship Id="rId2" Type="http://schemas.openxmlformats.org/officeDocument/2006/relationships/image" Target="../media/image44.png"/><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2.xml"/><Relationship Id="rId4" Type="http://schemas.openxmlformats.org/officeDocument/2006/relationships/image" Target="../media/image53.svg"/></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56.png"/><Relationship Id="rId4" Type="http://schemas.openxmlformats.org/officeDocument/2006/relationships/image" Target="../media/image5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webm"/><Relationship Id="rId1" Type="http://schemas.microsoft.com/office/2007/relationships/media" Target="../media/media1.webm"/><Relationship Id="rId4" Type="http://schemas.openxmlformats.org/officeDocument/2006/relationships/image" Target="../media/image57.png"/></Relationships>
</file>

<file path=ppt/slides/_rels/slide15.xml.rels><?xml version="1.0" encoding="UTF-8" standalone="yes"?>
<Relationships xmlns="http://schemas.openxmlformats.org/package/2006/relationships"><Relationship Id="rId8" Type="http://schemas.openxmlformats.org/officeDocument/2006/relationships/image" Target="../media/image64.jpg"/><Relationship Id="rId3" Type="http://schemas.openxmlformats.org/officeDocument/2006/relationships/image" Target="../media/image59.jpeg"/><Relationship Id="rId7" Type="http://schemas.openxmlformats.org/officeDocument/2006/relationships/image" Target="../media/image63.jpeg"/><Relationship Id="rId2" Type="http://schemas.openxmlformats.org/officeDocument/2006/relationships/image" Target="../media/image58.jpeg"/><Relationship Id="rId1" Type="http://schemas.openxmlformats.org/officeDocument/2006/relationships/slideLayout" Target="../slideLayouts/slideLayout12.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jpeg"/><Relationship Id="rId9" Type="http://schemas.openxmlformats.org/officeDocument/2006/relationships/image" Target="../media/image65.png"/></Relationships>
</file>

<file path=ppt/slides/_rels/slide1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2.xml"/><Relationship Id="rId5" Type="http://schemas.openxmlformats.org/officeDocument/2006/relationships/image" Target="../media/image74.svg"/><Relationship Id="rId4" Type="http://schemas.openxmlformats.org/officeDocument/2006/relationships/image" Target="../media/image73.png"/></Relationships>
</file>

<file path=ppt/slides/_rels/slide1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6.png"/></Relationships>
</file>

<file path=ppt/slides/_rels/slide1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7.png"/><Relationship Id="rId1" Type="http://schemas.openxmlformats.org/officeDocument/2006/relationships/slideLayout" Target="../slideLayouts/slideLayout12.xml"/><Relationship Id="rId5" Type="http://schemas.openxmlformats.org/officeDocument/2006/relationships/image" Target="../media/image78.png"/><Relationship Id="rId4" Type="http://schemas.openxmlformats.org/officeDocument/2006/relationships/image" Target="../media/image74.sv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s/_rels/slide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86.png"/></Relationships>
</file>

<file path=ppt/slides/_rels/slide2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2.xml"/><Relationship Id="rId5" Type="http://schemas.openxmlformats.org/officeDocument/2006/relationships/image" Target="../media/image74.svg"/><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89.png"/><Relationship Id="rId1" Type="http://schemas.openxmlformats.org/officeDocument/2006/relationships/slideLayout" Target="../slideLayouts/slideLayout12.xml"/><Relationship Id="rId5" Type="http://schemas.openxmlformats.org/officeDocument/2006/relationships/image" Target="../media/image88.png"/><Relationship Id="rId4" Type="http://schemas.openxmlformats.org/officeDocument/2006/relationships/image" Target="../media/image74.svg"/></Relationships>
</file>

<file path=ppt/slides/_rels/slide27.xml.rels><?xml version="1.0" encoding="UTF-8" standalone="yes"?>
<Relationships xmlns="http://schemas.openxmlformats.org/package/2006/relationships"><Relationship Id="rId3" Type="http://schemas.openxmlformats.org/officeDocument/2006/relationships/image" Target="../media/image45.svg"/><Relationship Id="rId7" Type="http://schemas.openxmlformats.org/officeDocument/2006/relationships/image" Target="../media/image93.svg"/><Relationship Id="rId2" Type="http://schemas.openxmlformats.org/officeDocument/2006/relationships/image" Target="../media/image44.png"/><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1.svg"/><Relationship Id="rId4" Type="http://schemas.openxmlformats.org/officeDocument/2006/relationships/image" Target="../media/image90.png"/></Relationships>
</file>

<file path=ppt/slides/_rels/slide28.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svg"/><Relationship Id="rId2" Type="http://schemas.openxmlformats.org/officeDocument/2006/relationships/image" Target="../media/image94.png"/><Relationship Id="rId1" Type="http://schemas.openxmlformats.org/officeDocument/2006/relationships/slideLayout" Target="../slideLayouts/slideLayout1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2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2.xml"/><Relationship Id="rId5" Type="http://schemas.openxmlformats.org/officeDocument/2006/relationships/image" Target="../media/image99.svg"/><Relationship Id="rId4" Type="http://schemas.openxmlformats.org/officeDocument/2006/relationships/image" Target="../media/image9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99.svg"/><Relationship Id="rId2" Type="http://schemas.openxmlformats.org/officeDocument/2006/relationships/image" Target="../media/image98.png"/><Relationship Id="rId1" Type="http://schemas.openxmlformats.org/officeDocument/2006/relationships/slideLayout" Target="../slideLayouts/slideLayout12.xml"/><Relationship Id="rId5" Type="http://schemas.openxmlformats.org/officeDocument/2006/relationships/image" Target="../media/image103.png"/><Relationship Id="rId4" Type="http://schemas.openxmlformats.org/officeDocument/2006/relationships/image" Target="../media/image102.png"/></Relationships>
</file>

<file path=ppt/slides/_rels/slide3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04.png"/><Relationship Id="rId1" Type="http://schemas.openxmlformats.org/officeDocument/2006/relationships/slideLayout" Target="../slideLayouts/slideLayout12.xml"/><Relationship Id="rId4" Type="http://schemas.openxmlformats.org/officeDocument/2006/relationships/image" Target="../media/image99.svg"/></Relationships>
</file>

<file path=ppt/slides/_rels/slide32.xml.rels><?xml version="1.0" encoding="UTF-8" standalone="yes"?>
<Relationships xmlns="http://schemas.openxmlformats.org/package/2006/relationships"><Relationship Id="rId3" Type="http://schemas.openxmlformats.org/officeDocument/2006/relationships/image" Target="../media/image99.svg"/><Relationship Id="rId2" Type="http://schemas.openxmlformats.org/officeDocument/2006/relationships/image" Target="../media/image98.png"/><Relationship Id="rId1" Type="http://schemas.openxmlformats.org/officeDocument/2006/relationships/slideLayout" Target="../slideLayouts/slideLayout1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33.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3.svg"/><Relationship Id="rId2" Type="http://schemas.openxmlformats.org/officeDocument/2006/relationships/image" Target="../media/image108.png"/><Relationship Id="rId1" Type="http://schemas.openxmlformats.org/officeDocument/2006/relationships/slideLayout" Target="../slideLayouts/slideLayout1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4.png"/><Relationship Id="rId1" Type="http://schemas.openxmlformats.org/officeDocument/2006/relationships/slideLayout" Target="../slideLayouts/slideLayout12.xml"/><Relationship Id="rId4" Type="http://schemas.openxmlformats.org/officeDocument/2006/relationships/image" Target="../media/image113.svg"/></Relationships>
</file>

<file path=ppt/slides/_rels/slide3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15.png"/><Relationship Id="rId1" Type="http://schemas.openxmlformats.org/officeDocument/2006/relationships/slideLayout" Target="../slideLayouts/slideLayout12.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10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3.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2.xml"/><Relationship Id="rId6" Type="http://schemas.openxmlformats.org/officeDocument/2006/relationships/image" Target="../media/image18.svg"/><Relationship Id="rId11" Type="http://schemas.openxmlformats.org/officeDocument/2006/relationships/image" Target="../media/image23.sv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sv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hyperlink" Target="https://www.universalis.fr/encyclopedie/agrometeorologie/1-influence-du-climat-sur-la-production-agricole/#V010614A" TargetMode="External"/><Relationship Id="rId7" Type="http://schemas.openxmlformats.org/officeDocument/2006/relationships/image" Target="../media/image27.sv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s>
</file>

<file path=ppt/slides/_rels/slide8.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33.png"/><Relationship Id="rId7" Type="http://schemas.openxmlformats.org/officeDocument/2006/relationships/image" Target="../media/image19.png"/><Relationship Id="rId2" Type="http://schemas.openxmlformats.org/officeDocument/2006/relationships/image" Target="../media/image32.png"/><Relationship Id="rId1" Type="http://schemas.openxmlformats.org/officeDocument/2006/relationships/slideLayout" Target="../slideLayouts/slideLayout1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34.jpe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605;p46">
            <a:extLst>
              <a:ext uri="{FF2B5EF4-FFF2-40B4-BE49-F238E27FC236}">
                <a16:creationId xmlns:a16="http://schemas.microsoft.com/office/drawing/2014/main" id="{354989E2-1850-47DE-8BC9-611A6BD3838F}"/>
              </a:ext>
            </a:extLst>
          </p:cNvPr>
          <p:cNvSpPr txBox="1"/>
          <p:nvPr/>
        </p:nvSpPr>
        <p:spPr>
          <a:xfrm>
            <a:off x="2880462" y="82188"/>
            <a:ext cx="6441738" cy="553968"/>
          </a:xfrm>
          <a:prstGeom prst="rect">
            <a:avLst/>
          </a:prstGeom>
          <a:noFill/>
          <a:ln>
            <a:noFill/>
          </a:ln>
        </p:spPr>
        <p:txBody>
          <a:bodyPr spcFirstLastPara="1" wrap="square" lIns="91425" tIns="91425" rIns="91425" bIns="91425" anchor="t" anchorCtr="0">
            <a:spAutoFit/>
          </a:bodyPr>
          <a:lstStyle/>
          <a:p>
            <a:pPr marL="0" lvl="0" indent="0" algn="ctr" rtl="0">
              <a:lnSpc>
                <a:spcPct val="120000"/>
              </a:lnSpc>
              <a:spcBef>
                <a:spcPts val="0"/>
              </a:spcBef>
              <a:spcAft>
                <a:spcPts val="0"/>
              </a:spcAft>
              <a:buNone/>
            </a:pPr>
            <a:r>
              <a:rPr lang="fr" sz="2000" b="1" dirty="0">
                <a:solidFill>
                  <a:srgbClr val="0F0F0F"/>
                </a:solidFill>
                <a:latin typeface="Arial Narrow" panose="020B0606020202030204" pitchFamily="34" charset="0"/>
                <a:ea typeface="Georgia"/>
                <a:cs typeface="Georgia"/>
                <a:sym typeface="Georgia"/>
              </a:rPr>
              <a:t>Institut National de Statistique et d’Economie Appliquée</a:t>
            </a:r>
            <a:endParaRPr sz="2000" b="1" dirty="0">
              <a:solidFill>
                <a:srgbClr val="0F0F0F"/>
              </a:solidFill>
              <a:latin typeface="Arial Narrow" panose="020B0606020202030204" pitchFamily="34" charset="0"/>
              <a:ea typeface="Georgia"/>
              <a:cs typeface="Georgia"/>
              <a:sym typeface="Georgia"/>
            </a:endParaRPr>
          </a:p>
        </p:txBody>
      </p:sp>
      <p:sp>
        <p:nvSpPr>
          <p:cNvPr id="12" name="Google Shape;606;p46">
            <a:extLst>
              <a:ext uri="{FF2B5EF4-FFF2-40B4-BE49-F238E27FC236}">
                <a16:creationId xmlns:a16="http://schemas.microsoft.com/office/drawing/2014/main" id="{78DBE108-7729-429C-9F66-3F8F2B087683}"/>
              </a:ext>
            </a:extLst>
          </p:cNvPr>
          <p:cNvSpPr txBox="1"/>
          <p:nvPr/>
        </p:nvSpPr>
        <p:spPr>
          <a:xfrm>
            <a:off x="3381475" y="621460"/>
            <a:ext cx="5429050" cy="2077462"/>
          </a:xfrm>
          <a:prstGeom prst="rect">
            <a:avLst/>
          </a:prstGeom>
          <a:noFill/>
          <a:ln>
            <a:noFill/>
          </a:ln>
        </p:spPr>
        <p:txBody>
          <a:bodyPr spcFirstLastPara="1" wrap="square" lIns="91425" tIns="91425" rIns="91425" bIns="91425" anchor="t" anchorCtr="0">
            <a:spAutoFit/>
          </a:bodyPr>
          <a:lstStyle/>
          <a:p>
            <a:pPr marL="0" marR="0" lvl="0" indent="0" algn="ctr" rtl="0">
              <a:lnSpc>
                <a:spcPct val="150000"/>
              </a:lnSpc>
              <a:spcBef>
                <a:spcPts val="0"/>
              </a:spcBef>
              <a:spcAft>
                <a:spcPts val="0"/>
              </a:spcAft>
              <a:buNone/>
            </a:pPr>
            <a:r>
              <a:rPr lang="fr" b="1" dirty="0">
                <a:latin typeface="Arial Narrow" panose="020B0606020202030204" pitchFamily="34" charset="0"/>
                <a:ea typeface="Georgia"/>
                <a:cs typeface="Georgia"/>
                <a:sym typeface="Georgia"/>
              </a:rPr>
              <a:t>Soutenance de stage </a:t>
            </a:r>
            <a:r>
              <a:rPr lang="fr-FR" b="1" dirty="0">
                <a:latin typeface="Arial Narrow" panose="020B0606020202030204" pitchFamily="34" charset="0"/>
                <a:ea typeface="Georgia"/>
                <a:cs typeface="Georgia"/>
                <a:sym typeface="Georgia"/>
              </a:rPr>
              <a:t>de</a:t>
            </a:r>
            <a:r>
              <a:rPr lang="fr" b="1" dirty="0">
                <a:latin typeface="Arial Narrow" panose="020B0606020202030204" pitchFamily="34" charset="0"/>
                <a:ea typeface="Georgia"/>
                <a:cs typeface="Georgia"/>
                <a:sym typeface="Georgia"/>
              </a:rPr>
              <a:t> fin d’étude </a:t>
            </a:r>
            <a:r>
              <a:rPr lang="fr-FR" b="1" dirty="0">
                <a:latin typeface="Arial Narrow" panose="020B0606020202030204" pitchFamily="34" charset="0"/>
                <a:ea typeface="Georgia"/>
                <a:cs typeface="Georgia"/>
                <a:sym typeface="Georgia"/>
              </a:rPr>
              <a:t>pour l’obtention du diplôme d’Ingénieur d’Etat en statistique et économie appliquée</a:t>
            </a:r>
            <a:br>
              <a:rPr lang="fr-FR" sz="2400" b="1" dirty="0">
                <a:latin typeface="Arial Narrow" panose="020B0606020202030204" pitchFamily="34" charset="0"/>
                <a:ea typeface="Georgia"/>
                <a:cs typeface="Georgia"/>
                <a:sym typeface="Georgia"/>
              </a:rPr>
            </a:br>
            <a:endParaRPr sz="2800" b="1" dirty="0">
              <a:latin typeface="Arial Narrow" panose="020B0606020202030204" pitchFamily="34" charset="0"/>
              <a:ea typeface="Georgia"/>
              <a:cs typeface="Georgia"/>
              <a:sym typeface="Georgia"/>
            </a:endParaRPr>
          </a:p>
        </p:txBody>
      </p:sp>
      <p:sp>
        <p:nvSpPr>
          <p:cNvPr id="13" name="Google Shape;610;p46">
            <a:extLst>
              <a:ext uri="{FF2B5EF4-FFF2-40B4-BE49-F238E27FC236}">
                <a16:creationId xmlns:a16="http://schemas.microsoft.com/office/drawing/2014/main" id="{C21742FA-7F4F-4264-8430-441816086139}"/>
              </a:ext>
            </a:extLst>
          </p:cNvPr>
          <p:cNvSpPr txBox="1"/>
          <p:nvPr/>
        </p:nvSpPr>
        <p:spPr>
          <a:xfrm>
            <a:off x="624399" y="4959437"/>
            <a:ext cx="11050149" cy="156963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fr" b="1" dirty="0">
                <a:solidFill>
                  <a:srgbClr val="04AC20"/>
                </a:solidFill>
                <a:latin typeface="Arial Narrow" panose="020B0606020202030204" pitchFamily="34" charset="0"/>
                <a:ea typeface="Georgia"/>
                <a:cs typeface="Georgia"/>
                <a:sym typeface="Georgia"/>
              </a:rPr>
              <a:t>Présenté par : 						Membres du jury :</a:t>
            </a:r>
            <a:endParaRPr dirty="0">
              <a:solidFill>
                <a:srgbClr val="04AC20"/>
              </a:solidFill>
              <a:latin typeface="Arial Narrow" panose="020B0606020202030204" pitchFamily="34" charset="0"/>
              <a:ea typeface="Georgia"/>
              <a:cs typeface="Georgia"/>
              <a:sym typeface="Georgia"/>
            </a:endParaRPr>
          </a:p>
          <a:p>
            <a:pPr marL="0" lvl="0" indent="0" algn="l" rtl="0">
              <a:spcBef>
                <a:spcPts val="0"/>
              </a:spcBef>
              <a:spcAft>
                <a:spcPts val="0"/>
              </a:spcAft>
              <a:buNone/>
            </a:pPr>
            <a:r>
              <a:rPr lang="fr" dirty="0">
                <a:latin typeface="Arial Narrow" panose="020B0606020202030204" pitchFamily="34" charset="0"/>
                <a:ea typeface="Georgia"/>
                <a:cs typeface="Georgia"/>
                <a:sym typeface="Georgia"/>
              </a:rPr>
              <a:t>	Mme CHATIBI Oumayma  					M. El HAJ TIRARI Mohammed(INSE								</a:t>
            </a:r>
            <a:r>
              <a:rPr lang="fr" dirty="0">
                <a:solidFill>
                  <a:schemeClr val="dk1"/>
                </a:solidFill>
                <a:latin typeface="Arial Narrow" panose="020B0606020202030204" pitchFamily="34" charset="0"/>
                <a:ea typeface="Georgia"/>
                <a:cs typeface="Georgia"/>
                <a:sym typeface="Georgia"/>
              </a:rPr>
              <a:t>M. EL ABDI FOUAD</a:t>
            </a:r>
          </a:p>
          <a:p>
            <a:pPr marL="0" lvl="0" indent="0" rtl="0">
              <a:spcBef>
                <a:spcPts val="0"/>
              </a:spcBef>
              <a:spcAft>
                <a:spcPts val="0"/>
              </a:spcAft>
              <a:buNone/>
            </a:pPr>
            <a:r>
              <a:rPr lang="fr" b="1" dirty="0">
                <a:solidFill>
                  <a:srgbClr val="04AC20"/>
                </a:solidFill>
                <a:latin typeface="Arial Narrow" panose="020B0606020202030204" pitchFamily="34" charset="0"/>
                <a:sym typeface="Georgia"/>
              </a:rPr>
              <a:t>Filière : 	</a:t>
            </a:r>
            <a:r>
              <a:rPr lang="fr" dirty="0">
                <a:latin typeface="Arial Narrow" panose="020B0606020202030204" pitchFamily="34" charset="0"/>
                <a:ea typeface="Georgia"/>
                <a:cs typeface="Georgia"/>
                <a:sym typeface="Georgia"/>
              </a:rPr>
              <a:t>Statistique et economie appliquée</a:t>
            </a:r>
            <a:r>
              <a:rPr lang="fr" dirty="0">
                <a:latin typeface="Arial Narrow" panose="020B0606020202030204" pitchFamily="34" charset="0"/>
              </a:rPr>
              <a:t>	</a:t>
            </a:r>
            <a:r>
              <a:rPr lang="fr" dirty="0">
                <a:solidFill>
                  <a:schemeClr val="dk1"/>
                </a:solidFill>
                <a:latin typeface="Arial Narrow" panose="020B0606020202030204" pitchFamily="34" charset="0"/>
                <a:ea typeface="Georgia"/>
                <a:cs typeface="Georgia"/>
                <a:sym typeface="Georgia"/>
              </a:rPr>
              <a:t>			M. LAHKIM Hamza	</a:t>
            </a:r>
            <a:endParaRPr dirty="0">
              <a:latin typeface="Arial Narrow" panose="020B0606020202030204" pitchFamily="34" charset="0"/>
              <a:ea typeface="Georgia"/>
              <a:cs typeface="Georgia"/>
              <a:sym typeface="Georgia"/>
            </a:endParaRPr>
          </a:p>
          <a:p>
            <a:pPr marL="0" lvl="0" indent="0" algn="l" rtl="0">
              <a:spcBef>
                <a:spcPts val="0"/>
              </a:spcBef>
              <a:spcAft>
                <a:spcPts val="0"/>
              </a:spcAft>
              <a:buNone/>
            </a:pPr>
            <a:r>
              <a:rPr lang="fr" dirty="0">
                <a:latin typeface="Arial Narrow" panose="020B0606020202030204" pitchFamily="34" charset="0"/>
              </a:rPr>
              <a:t>									</a:t>
            </a:r>
            <a:endParaRPr dirty="0">
              <a:latin typeface="Arial Narrow" panose="020B0606020202030204" pitchFamily="34" charset="0"/>
            </a:endParaRPr>
          </a:p>
        </p:txBody>
      </p:sp>
      <p:sp>
        <p:nvSpPr>
          <p:cNvPr id="14" name="Google Shape;611;p46">
            <a:extLst>
              <a:ext uri="{FF2B5EF4-FFF2-40B4-BE49-F238E27FC236}">
                <a16:creationId xmlns:a16="http://schemas.microsoft.com/office/drawing/2014/main" id="{EE34EF94-1A12-40C2-8129-8913E6586ABC}"/>
              </a:ext>
            </a:extLst>
          </p:cNvPr>
          <p:cNvSpPr txBox="1"/>
          <p:nvPr/>
        </p:nvSpPr>
        <p:spPr>
          <a:xfrm>
            <a:off x="4788450" y="6504000"/>
            <a:ext cx="26151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100" dirty="0">
                <a:solidFill>
                  <a:schemeClr val="dk1"/>
                </a:solidFill>
                <a:highlight>
                  <a:srgbClr val="FFFFFF"/>
                </a:highlight>
                <a:latin typeface="Georgia"/>
                <a:ea typeface="Georgia"/>
                <a:cs typeface="Georgia"/>
                <a:sym typeface="Georgia"/>
              </a:rPr>
              <a:t>      </a:t>
            </a:r>
            <a:r>
              <a:rPr lang="fr" sz="1000" b="1" dirty="0">
                <a:solidFill>
                  <a:schemeClr val="dk1"/>
                </a:solidFill>
                <a:latin typeface="Georgia"/>
                <a:ea typeface="Georgia"/>
                <a:cs typeface="Georgia"/>
                <a:sym typeface="Georgia"/>
              </a:rPr>
              <a:t>    Année Universitaire  2021/2022</a:t>
            </a:r>
            <a:endParaRPr sz="300" dirty="0">
              <a:solidFill>
                <a:schemeClr val="dk1"/>
              </a:solidFill>
              <a:latin typeface="Georgia"/>
              <a:ea typeface="Georgia"/>
              <a:cs typeface="Georgia"/>
              <a:sym typeface="Georgia"/>
            </a:endParaRPr>
          </a:p>
        </p:txBody>
      </p:sp>
      <p:pic>
        <p:nvPicPr>
          <p:cNvPr id="24" name="Google Shape;612;p46">
            <a:extLst>
              <a:ext uri="{FF2B5EF4-FFF2-40B4-BE49-F238E27FC236}">
                <a16:creationId xmlns:a16="http://schemas.microsoft.com/office/drawing/2014/main" id="{50C43C9B-59E6-4200-8B5E-9ECF598FBA7E}"/>
              </a:ext>
            </a:extLst>
          </p:cNvPr>
          <p:cNvPicPr preferRelativeResize="0"/>
          <p:nvPr/>
        </p:nvPicPr>
        <p:blipFill>
          <a:blip r:embed="rId2">
            <a:alphaModFix/>
          </a:blip>
          <a:stretch>
            <a:fillRect/>
          </a:stretch>
        </p:blipFill>
        <p:spPr>
          <a:xfrm>
            <a:off x="10500852" y="243917"/>
            <a:ext cx="1299000" cy="1299000"/>
          </a:xfrm>
          <a:prstGeom prst="rect">
            <a:avLst/>
          </a:prstGeom>
          <a:noFill/>
          <a:ln>
            <a:noFill/>
          </a:ln>
        </p:spPr>
      </p:pic>
      <p:sp>
        <p:nvSpPr>
          <p:cNvPr id="25" name="Google Shape;608;p46">
            <a:extLst>
              <a:ext uri="{FF2B5EF4-FFF2-40B4-BE49-F238E27FC236}">
                <a16:creationId xmlns:a16="http://schemas.microsoft.com/office/drawing/2014/main" id="{E7C72F6C-EBB5-4C4F-BDF8-50F429F55929}"/>
              </a:ext>
            </a:extLst>
          </p:cNvPr>
          <p:cNvSpPr/>
          <p:nvPr/>
        </p:nvSpPr>
        <p:spPr>
          <a:xfrm>
            <a:off x="2206171" y="2393771"/>
            <a:ext cx="7736114" cy="1936923"/>
          </a:xfrm>
          <a:prstGeom prst="roundRect">
            <a:avLst>
              <a:gd name="adj" fmla="val 16667"/>
            </a:avLst>
          </a:prstGeom>
          <a:solidFill>
            <a:schemeClr val="accent6">
              <a:lumMod val="20000"/>
              <a:lumOff val="80000"/>
            </a:schemeClr>
          </a:solidFill>
          <a:ln w="57150">
            <a:solidFill>
              <a:srgbClr val="63E951"/>
            </a:solidFill>
          </a:ln>
          <a:effectLst>
            <a:outerShdw blurRad="101600" sx="102000" sy="102000" algn="ctr" rotWithShape="0">
              <a:schemeClr val="accent6">
                <a:alpha val="40000"/>
              </a:scheme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dirty="0">
              <a:solidFill>
                <a:schemeClr val="lt1"/>
              </a:solidFill>
              <a:latin typeface="Arial"/>
              <a:ea typeface="Arial"/>
              <a:cs typeface="Arial"/>
              <a:sym typeface="Arial"/>
            </a:endParaRPr>
          </a:p>
        </p:txBody>
      </p:sp>
      <p:sp>
        <p:nvSpPr>
          <p:cNvPr id="26" name="Google Shape;609;p46">
            <a:extLst>
              <a:ext uri="{FF2B5EF4-FFF2-40B4-BE49-F238E27FC236}">
                <a16:creationId xmlns:a16="http://schemas.microsoft.com/office/drawing/2014/main" id="{5C018D32-C917-4CF4-932C-4901EFDC744F}"/>
              </a:ext>
            </a:extLst>
          </p:cNvPr>
          <p:cNvSpPr txBox="1"/>
          <p:nvPr/>
        </p:nvSpPr>
        <p:spPr>
          <a:xfrm>
            <a:off x="2249715" y="2740879"/>
            <a:ext cx="7692570" cy="116952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fr-FR" sz="3200" b="1" dirty="0">
                <a:latin typeface="Arial Narrow" panose="020B0606020202030204" pitchFamily="34" charset="0"/>
              </a:rPr>
              <a:t>Clustering des saisons agricoles en se basant sur les données météorologiques </a:t>
            </a:r>
            <a:endParaRPr lang="fr-FR" sz="3200" b="1" dirty="0">
              <a:solidFill>
                <a:srgbClr val="0000FF"/>
              </a:solidFill>
              <a:latin typeface="Arial Narrow" panose="020B0606020202030204" pitchFamily="34" charset="0"/>
              <a:ea typeface="Georgia"/>
              <a:cs typeface="Georgia"/>
              <a:sym typeface="Georgia"/>
            </a:endParaRPr>
          </a:p>
        </p:txBody>
      </p:sp>
      <p:pic>
        <p:nvPicPr>
          <p:cNvPr id="27" name="Picture 2" descr="Aucune description de photo disponible.">
            <a:extLst>
              <a:ext uri="{FF2B5EF4-FFF2-40B4-BE49-F238E27FC236}">
                <a16:creationId xmlns:a16="http://schemas.microsoft.com/office/drawing/2014/main" id="{88CD8826-12F1-41E4-8BD9-203D74CC01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140" b="22470"/>
          <a:stretch/>
        </p:blipFill>
        <p:spPr bwMode="auto">
          <a:xfrm>
            <a:off x="1471035" y="381409"/>
            <a:ext cx="1178683" cy="60820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7DE9BA4D-A0DA-4633-A222-3EB08DB444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45292"/>
            <a:ext cx="1363579" cy="987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43964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D1D67A37-130F-4AE5-B5A7-556C894AC1B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26962" y="3123674"/>
            <a:ext cx="5706279" cy="3382941"/>
          </a:xfrm>
          <a:prstGeom prst="rect">
            <a:avLst/>
          </a:prstGeom>
          <a:noFill/>
          <a:ln>
            <a:noFill/>
          </a:ln>
        </p:spPr>
      </p:pic>
      <p:pic>
        <p:nvPicPr>
          <p:cNvPr id="9" name="Image 8">
            <a:extLst>
              <a:ext uri="{FF2B5EF4-FFF2-40B4-BE49-F238E27FC236}">
                <a16:creationId xmlns:a16="http://schemas.microsoft.com/office/drawing/2014/main" id="{818C4F71-CC74-4884-8228-9AC9AB65C56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162307" y="3123673"/>
            <a:ext cx="5706273" cy="3383280"/>
          </a:xfrm>
          <a:prstGeom prst="rect">
            <a:avLst/>
          </a:prstGeom>
          <a:noFill/>
          <a:ln>
            <a:noFill/>
          </a:ln>
        </p:spPr>
      </p:pic>
      <p:sp>
        <p:nvSpPr>
          <p:cNvPr id="16" name="ZoneTexte 15">
            <a:extLst>
              <a:ext uri="{FF2B5EF4-FFF2-40B4-BE49-F238E27FC236}">
                <a16:creationId xmlns:a16="http://schemas.microsoft.com/office/drawing/2014/main" id="{1A915B45-57E9-41E7-A9B4-DB705A89B8B2}"/>
              </a:ext>
            </a:extLst>
          </p:cNvPr>
          <p:cNvSpPr txBox="1"/>
          <p:nvPr/>
        </p:nvSpPr>
        <p:spPr>
          <a:xfrm>
            <a:off x="418428" y="1167417"/>
            <a:ext cx="1843300" cy="369332"/>
          </a:xfrm>
          <a:prstGeom prst="rect">
            <a:avLst/>
          </a:prstGeom>
          <a:noFill/>
        </p:spPr>
        <p:txBody>
          <a:bodyPr wrap="square">
            <a:spAutoFit/>
          </a:bodyPr>
          <a:lstStyle/>
          <a:p>
            <a:pPr>
              <a:lnSpc>
                <a:spcPct val="90000"/>
              </a:lnSpc>
              <a:spcBef>
                <a:spcPts val="400"/>
              </a:spcBef>
              <a:buClr>
                <a:srgbClr val="000000"/>
              </a:buClr>
              <a:buSzPct val="100000"/>
            </a:pPr>
            <a:r>
              <a:rPr lang="fr-FR" sz="2000" b="1" noProof="0" dirty="0">
                <a:solidFill>
                  <a:srgbClr val="04AC20"/>
                </a:solidFill>
                <a:latin typeface="Arial Narrow" panose="020B0606020202030204" pitchFamily="34" charset="0"/>
                <a:cs typeface="Arial Narrow" pitchFamily="34" charset="0"/>
              </a:rPr>
              <a:t>Humidité </a:t>
            </a:r>
          </a:p>
        </p:txBody>
      </p:sp>
      <p:sp>
        <p:nvSpPr>
          <p:cNvPr id="18" name="ZoneTexte 17">
            <a:extLst>
              <a:ext uri="{FF2B5EF4-FFF2-40B4-BE49-F238E27FC236}">
                <a16:creationId xmlns:a16="http://schemas.microsoft.com/office/drawing/2014/main" id="{7D12803A-54A9-494D-B53C-107BEE2744CA}"/>
              </a:ext>
            </a:extLst>
          </p:cNvPr>
          <p:cNvSpPr txBox="1"/>
          <p:nvPr/>
        </p:nvSpPr>
        <p:spPr>
          <a:xfrm>
            <a:off x="6266992" y="1126113"/>
            <a:ext cx="1939924" cy="369332"/>
          </a:xfrm>
          <a:prstGeom prst="rect">
            <a:avLst/>
          </a:prstGeom>
          <a:noFill/>
        </p:spPr>
        <p:txBody>
          <a:bodyPr wrap="square">
            <a:spAutoFit/>
          </a:bodyPr>
          <a:lstStyle>
            <a:defPPr>
              <a:defRPr lang="fr-FR"/>
            </a:defPPr>
            <a:lvl1pPr>
              <a:lnSpc>
                <a:spcPct val="90000"/>
              </a:lnSpc>
              <a:spcBef>
                <a:spcPts val="400"/>
              </a:spcBef>
              <a:buClr>
                <a:srgbClr val="000000"/>
              </a:buClr>
              <a:buSzPct val="100000"/>
              <a:defRPr sz="2800" b="1">
                <a:solidFill>
                  <a:srgbClr val="04AC20"/>
                </a:solidFill>
                <a:latin typeface="Arial Narrow" panose="020B0606020202030204" pitchFamily="34" charset="0"/>
                <a:cs typeface="Arial Narrow" pitchFamily="34" charset="0"/>
              </a:defRPr>
            </a:lvl1pPr>
          </a:lstStyle>
          <a:p>
            <a:r>
              <a:rPr lang="fr-FR" sz="2000" dirty="0"/>
              <a:t>Vitesse du vent</a:t>
            </a:r>
          </a:p>
        </p:txBody>
      </p:sp>
      <p:pic>
        <p:nvPicPr>
          <p:cNvPr id="19" name="Image 18">
            <a:extLst>
              <a:ext uri="{FF2B5EF4-FFF2-40B4-BE49-F238E27FC236}">
                <a16:creationId xmlns:a16="http://schemas.microsoft.com/office/drawing/2014/main" id="{48C5A8FE-DA59-47C6-9D05-CC162B112B6D}"/>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8890905" y="1763900"/>
            <a:ext cx="2977675" cy="1060680"/>
          </a:xfrm>
          <a:prstGeom prst="rect">
            <a:avLst/>
          </a:prstGeom>
          <a:noFill/>
          <a:ln>
            <a:noFill/>
          </a:ln>
        </p:spPr>
      </p:pic>
      <p:pic>
        <p:nvPicPr>
          <p:cNvPr id="20" name="Image 19">
            <a:extLst>
              <a:ext uri="{FF2B5EF4-FFF2-40B4-BE49-F238E27FC236}">
                <a16:creationId xmlns:a16="http://schemas.microsoft.com/office/drawing/2014/main" id="{9A32DD28-D37B-42F6-A12E-E015B1062CA5}"/>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2873552" y="1734695"/>
            <a:ext cx="2977675" cy="1089885"/>
          </a:xfrm>
          <a:prstGeom prst="rect">
            <a:avLst/>
          </a:prstGeom>
          <a:noFill/>
          <a:ln>
            <a:noFill/>
          </a:ln>
        </p:spPr>
      </p:pic>
      <p:cxnSp>
        <p:nvCxnSpPr>
          <p:cNvPr id="21" name="Connecteur droit 20">
            <a:extLst>
              <a:ext uri="{FF2B5EF4-FFF2-40B4-BE49-F238E27FC236}">
                <a16:creationId xmlns:a16="http://schemas.microsoft.com/office/drawing/2014/main" id="{C7AA6FED-C781-49BC-B38E-4A4C25728D7A}"/>
              </a:ext>
            </a:extLst>
          </p:cNvPr>
          <p:cNvCxnSpPr>
            <a:cxnSpLocks/>
          </p:cNvCxnSpPr>
          <p:nvPr/>
        </p:nvCxnSpPr>
        <p:spPr>
          <a:xfrm>
            <a:off x="6096000" y="2025090"/>
            <a:ext cx="0" cy="4598715"/>
          </a:xfrm>
          <a:prstGeom prst="line">
            <a:avLst/>
          </a:prstGeom>
          <a:ln w="38100">
            <a:solidFill>
              <a:srgbClr val="04AC20"/>
            </a:solidFill>
          </a:ln>
        </p:spPr>
        <p:style>
          <a:lnRef idx="1">
            <a:schemeClr val="accent1"/>
          </a:lnRef>
          <a:fillRef idx="0">
            <a:schemeClr val="accent1"/>
          </a:fillRef>
          <a:effectRef idx="0">
            <a:schemeClr val="accent1"/>
          </a:effectRef>
          <a:fontRef idx="minor">
            <a:schemeClr val="tx1"/>
          </a:fontRef>
        </p:style>
      </p:cxnSp>
      <p:sp>
        <p:nvSpPr>
          <p:cNvPr id="24" name="ZoneTexte 23">
            <a:extLst>
              <a:ext uri="{FF2B5EF4-FFF2-40B4-BE49-F238E27FC236}">
                <a16:creationId xmlns:a16="http://schemas.microsoft.com/office/drawing/2014/main" id="{6B9052E0-01E2-49A9-8D7C-8A6E160DDD3D}"/>
              </a:ext>
            </a:extLst>
          </p:cNvPr>
          <p:cNvSpPr txBox="1"/>
          <p:nvPr/>
        </p:nvSpPr>
        <p:spPr>
          <a:xfrm>
            <a:off x="493360" y="2788250"/>
            <a:ext cx="1939925" cy="313932"/>
          </a:xfrm>
          <a:prstGeom prst="rect">
            <a:avLst/>
          </a:prstGeom>
          <a:noFill/>
        </p:spPr>
        <p:txBody>
          <a:bodyPr wrap="square">
            <a:spAutoFit/>
          </a:bodyPr>
          <a:lstStyle/>
          <a:p>
            <a:pPr>
              <a:lnSpc>
                <a:spcPct val="90000"/>
              </a:lnSpc>
              <a:spcBef>
                <a:spcPts val="400"/>
              </a:spcBef>
              <a:buClr>
                <a:srgbClr val="000000"/>
              </a:buClr>
              <a:buSzPct val="100000"/>
            </a:pPr>
            <a:r>
              <a:rPr lang="fr-FR" sz="1600" b="1" noProof="0" dirty="0">
                <a:latin typeface="Arial Narrow" panose="020B0606020202030204" pitchFamily="34" charset="0"/>
                <a:cs typeface="Arial Narrow" pitchFamily="34" charset="0"/>
              </a:rPr>
              <a:t>Quelque années</a:t>
            </a:r>
            <a:r>
              <a:rPr lang="fr-FR" sz="1600" b="1" noProof="0" dirty="0">
                <a:solidFill>
                  <a:srgbClr val="008000"/>
                </a:solidFill>
                <a:latin typeface="Arial Narrow" panose="020B0606020202030204" pitchFamily="34" charset="0"/>
                <a:cs typeface="Arial Narrow" pitchFamily="34" charset="0"/>
              </a:rPr>
              <a:t> </a:t>
            </a:r>
          </a:p>
        </p:txBody>
      </p:sp>
      <p:sp>
        <p:nvSpPr>
          <p:cNvPr id="26" name="ZoneTexte 25">
            <a:extLst>
              <a:ext uri="{FF2B5EF4-FFF2-40B4-BE49-F238E27FC236}">
                <a16:creationId xmlns:a16="http://schemas.microsoft.com/office/drawing/2014/main" id="{E499C09B-C74F-4DEE-952F-0EB29E45A0EF}"/>
              </a:ext>
            </a:extLst>
          </p:cNvPr>
          <p:cNvSpPr txBox="1"/>
          <p:nvPr/>
        </p:nvSpPr>
        <p:spPr>
          <a:xfrm>
            <a:off x="6536268" y="2799041"/>
            <a:ext cx="1939925" cy="313932"/>
          </a:xfrm>
          <a:prstGeom prst="rect">
            <a:avLst/>
          </a:prstGeom>
          <a:noFill/>
        </p:spPr>
        <p:txBody>
          <a:bodyPr wrap="square">
            <a:spAutoFit/>
          </a:bodyPr>
          <a:lstStyle>
            <a:defPPr>
              <a:defRPr lang="fr-FR"/>
            </a:defPPr>
            <a:lvl1pPr>
              <a:lnSpc>
                <a:spcPct val="90000"/>
              </a:lnSpc>
              <a:spcBef>
                <a:spcPts val="400"/>
              </a:spcBef>
              <a:buClr>
                <a:srgbClr val="000000"/>
              </a:buClr>
              <a:buSzPct val="100000"/>
              <a:defRPr sz="1600" b="1">
                <a:latin typeface="Arial Narrow" panose="020B0606020202030204" pitchFamily="34" charset="0"/>
                <a:cs typeface="Arial Narrow" pitchFamily="34" charset="0"/>
              </a:defRPr>
            </a:lvl1pPr>
          </a:lstStyle>
          <a:p>
            <a:r>
              <a:rPr lang="fr-FR" dirty="0"/>
              <a:t>Quelque années </a:t>
            </a:r>
          </a:p>
        </p:txBody>
      </p:sp>
      <p:sp>
        <p:nvSpPr>
          <p:cNvPr id="28" name="ZoneTexte 27">
            <a:extLst>
              <a:ext uri="{FF2B5EF4-FFF2-40B4-BE49-F238E27FC236}">
                <a16:creationId xmlns:a16="http://schemas.microsoft.com/office/drawing/2014/main" id="{83AC65FD-5BFB-4C7D-82DF-6D34D6990344}"/>
              </a:ext>
            </a:extLst>
          </p:cNvPr>
          <p:cNvSpPr txBox="1"/>
          <p:nvPr/>
        </p:nvSpPr>
        <p:spPr>
          <a:xfrm>
            <a:off x="3392427" y="1402545"/>
            <a:ext cx="1939924" cy="313932"/>
          </a:xfrm>
          <a:prstGeom prst="rect">
            <a:avLst/>
          </a:prstGeom>
          <a:noFill/>
        </p:spPr>
        <p:txBody>
          <a:bodyPr wrap="square">
            <a:spAutoFit/>
          </a:bodyPr>
          <a:lstStyle>
            <a:defPPr>
              <a:defRPr lang="fr-FR"/>
            </a:defPPr>
            <a:lvl1pPr>
              <a:lnSpc>
                <a:spcPct val="90000"/>
              </a:lnSpc>
              <a:spcBef>
                <a:spcPts val="400"/>
              </a:spcBef>
              <a:buClr>
                <a:srgbClr val="000000"/>
              </a:buClr>
              <a:buSzPct val="100000"/>
              <a:defRPr sz="1600" b="1">
                <a:latin typeface="Arial Narrow" panose="020B0606020202030204" pitchFamily="34" charset="0"/>
                <a:cs typeface="Arial Narrow" pitchFamily="34" charset="0"/>
              </a:defRPr>
            </a:lvl1pPr>
          </a:lstStyle>
          <a:p>
            <a:r>
              <a:rPr lang="fr-FR" dirty="0"/>
              <a:t>Toutes les années </a:t>
            </a:r>
          </a:p>
        </p:txBody>
      </p:sp>
      <p:sp>
        <p:nvSpPr>
          <p:cNvPr id="31" name="ZoneTexte 30">
            <a:extLst>
              <a:ext uri="{FF2B5EF4-FFF2-40B4-BE49-F238E27FC236}">
                <a16:creationId xmlns:a16="http://schemas.microsoft.com/office/drawing/2014/main" id="{5CC6751A-A2E1-4C84-BFF2-3514CAB1319E}"/>
              </a:ext>
            </a:extLst>
          </p:cNvPr>
          <p:cNvSpPr txBox="1"/>
          <p:nvPr/>
        </p:nvSpPr>
        <p:spPr>
          <a:xfrm>
            <a:off x="9409780" y="1444809"/>
            <a:ext cx="1939924" cy="313932"/>
          </a:xfrm>
          <a:prstGeom prst="rect">
            <a:avLst/>
          </a:prstGeom>
          <a:noFill/>
        </p:spPr>
        <p:txBody>
          <a:bodyPr wrap="square">
            <a:spAutoFit/>
          </a:bodyPr>
          <a:lstStyle>
            <a:defPPr>
              <a:defRPr lang="fr-FR"/>
            </a:defPPr>
            <a:lvl1pPr>
              <a:lnSpc>
                <a:spcPct val="90000"/>
              </a:lnSpc>
              <a:spcBef>
                <a:spcPts val="400"/>
              </a:spcBef>
              <a:buClr>
                <a:srgbClr val="000000"/>
              </a:buClr>
              <a:buSzPct val="100000"/>
              <a:defRPr sz="1600" b="1">
                <a:latin typeface="Arial Narrow" panose="020B0606020202030204" pitchFamily="34" charset="0"/>
                <a:cs typeface="Arial Narrow" pitchFamily="34" charset="0"/>
              </a:defRPr>
            </a:lvl1pPr>
          </a:lstStyle>
          <a:p>
            <a:r>
              <a:rPr lang="fr-FR" dirty="0"/>
              <a:t>Toutes les années </a:t>
            </a:r>
          </a:p>
        </p:txBody>
      </p:sp>
      <p:grpSp>
        <p:nvGrpSpPr>
          <p:cNvPr id="30" name="Group 29">
            <a:extLst>
              <a:ext uri="{FF2B5EF4-FFF2-40B4-BE49-F238E27FC236}">
                <a16:creationId xmlns:a16="http://schemas.microsoft.com/office/drawing/2014/main" id="{A0E9A1FB-0AFA-30EC-3705-31F5FEDF6119}"/>
              </a:ext>
            </a:extLst>
          </p:cNvPr>
          <p:cNvGrpSpPr/>
          <p:nvPr/>
        </p:nvGrpSpPr>
        <p:grpSpPr>
          <a:xfrm>
            <a:off x="197078" y="127194"/>
            <a:ext cx="11800818" cy="295932"/>
            <a:chOff x="197078" y="79896"/>
            <a:chExt cx="11800818" cy="295932"/>
          </a:xfrm>
        </p:grpSpPr>
        <p:sp>
          <p:nvSpPr>
            <p:cNvPr id="32" name="Rectangle : coins arrondis 18">
              <a:extLst>
                <a:ext uri="{FF2B5EF4-FFF2-40B4-BE49-F238E27FC236}">
                  <a16:creationId xmlns:a16="http://schemas.microsoft.com/office/drawing/2014/main" id="{A13833ED-ED20-BE04-5FAA-86DEAAD17608}"/>
                </a:ext>
              </a:extLst>
            </p:cNvPr>
            <p:cNvSpPr/>
            <p:nvPr/>
          </p:nvSpPr>
          <p:spPr>
            <a:xfrm>
              <a:off x="197078" y="79896"/>
              <a:ext cx="2286000" cy="29485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Culture et région agricole</a:t>
              </a:r>
            </a:p>
          </p:txBody>
        </p:sp>
        <p:sp>
          <p:nvSpPr>
            <p:cNvPr id="33" name="Rectangle : coins arrondis 21">
              <a:extLst>
                <a:ext uri="{FF2B5EF4-FFF2-40B4-BE49-F238E27FC236}">
                  <a16:creationId xmlns:a16="http://schemas.microsoft.com/office/drawing/2014/main" id="{9F3567CC-B84D-DF0E-3284-D8714805D6EF}"/>
                </a:ext>
              </a:extLst>
            </p:cNvPr>
            <p:cNvSpPr/>
            <p:nvPr/>
          </p:nvSpPr>
          <p:spPr>
            <a:xfrm>
              <a:off x="2575783" y="79896"/>
              <a:ext cx="2286000" cy="295932"/>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Facteurs météorologiques</a:t>
              </a:r>
            </a:p>
          </p:txBody>
        </p:sp>
        <p:sp>
          <p:nvSpPr>
            <p:cNvPr id="34" name="Rectangle : coins arrondis 22">
              <a:extLst>
                <a:ext uri="{FF2B5EF4-FFF2-40B4-BE49-F238E27FC236}">
                  <a16:creationId xmlns:a16="http://schemas.microsoft.com/office/drawing/2014/main" id="{40CE376C-AA95-034A-E481-C94C1BE4BBC7}"/>
                </a:ext>
              </a:extLst>
            </p:cNvPr>
            <p:cNvSpPr/>
            <p:nvPr/>
          </p:nvSpPr>
          <p:spPr>
            <a:xfrm>
              <a:off x="4954488" y="88016"/>
              <a:ext cx="2286000" cy="285363"/>
            </a:xfrm>
            <a:prstGeom prst="roundRect">
              <a:avLst>
                <a:gd name="adj" fmla="val 42151"/>
              </a:avLst>
            </a:prstGeom>
            <a:solidFill>
              <a:srgbClr val="63E951"/>
            </a:solid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a:solidFill>
                    <a:schemeClr val="tx1"/>
                  </a:solidFill>
                  <a:latin typeface="Arial Narrow" panose="020B0606020202030204" pitchFamily="34" charset="0"/>
                </a:rPr>
                <a:t>Collecte et préparation de données</a:t>
              </a:r>
              <a:endParaRPr lang="fr-FR" sz="1200" dirty="0">
                <a:solidFill>
                  <a:schemeClr val="tx1"/>
                </a:solidFill>
                <a:latin typeface="Arial Narrow" panose="020B0606020202030204" pitchFamily="34" charset="0"/>
              </a:endParaRPr>
            </a:p>
          </p:txBody>
        </p:sp>
        <p:sp>
          <p:nvSpPr>
            <p:cNvPr id="35" name="Rectangle : coins arrondis 23">
              <a:extLst>
                <a:ext uri="{FF2B5EF4-FFF2-40B4-BE49-F238E27FC236}">
                  <a16:creationId xmlns:a16="http://schemas.microsoft.com/office/drawing/2014/main" id="{30A55268-DFCA-472C-6AD8-D3B1BAFE71E7}"/>
                </a:ext>
              </a:extLst>
            </p:cNvPr>
            <p:cNvSpPr/>
            <p:nvPr/>
          </p:nvSpPr>
          <p:spPr>
            <a:xfrm>
              <a:off x="9711896" y="88015"/>
              <a:ext cx="2286000" cy="28536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a:solidFill>
                    <a:schemeClr val="tx1"/>
                  </a:solidFill>
                  <a:latin typeface="Arial Narrow" panose="020B0606020202030204" pitchFamily="34" charset="0"/>
                </a:rPr>
                <a:t>Clustering selon toutes les variables</a:t>
              </a:r>
              <a:endParaRPr lang="fr-FR" sz="1200" dirty="0">
                <a:solidFill>
                  <a:schemeClr val="tx1"/>
                </a:solidFill>
                <a:latin typeface="Arial Narrow" panose="020B0606020202030204" pitchFamily="34" charset="0"/>
              </a:endParaRPr>
            </a:p>
          </p:txBody>
        </p:sp>
        <p:sp>
          <p:nvSpPr>
            <p:cNvPr id="36" name="Rectangle : coins arrondis 24">
              <a:extLst>
                <a:ext uri="{FF2B5EF4-FFF2-40B4-BE49-F238E27FC236}">
                  <a16:creationId xmlns:a16="http://schemas.microsoft.com/office/drawing/2014/main" id="{3DAD217E-AA3B-D3E4-DEFB-F51466268F19}"/>
                </a:ext>
              </a:extLst>
            </p:cNvPr>
            <p:cNvSpPr/>
            <p:nvPr/>
          </p:nvSpPr>
          <p:spPr>
            <a:xfrm>
              <a:off x="7333193" y="79897"/>
              <a:ext cx="2286000" cy="295931"/>
            </a:xfrm>
            <a:prstGeom prst="roundRect">
              <a:avLst>
                <a:gd name="adj" fmla="val 42151"/>
              </a:avLst>
            </a:prstGeom>
            <a:solidFill>
              <a:schemeClr val="bg1"/>
            </a:solid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a:solidFill>
                    <a:schemeClr val="tx1"/>
                  </a:solidFill>
                  <a:latin typeface="Arial Narrow" panose="020B0606020202030204" pitchFamily="34" charset="0"/>
                </a:rPr>
                <a:t>Clustering selon chaque variable</a:t>
              </a:r>
              <a:endParaRPr lang="fr-FR" sz="1200" dirty="0">
                <a:solidFill>
                  <a:schemeClr val="tx1"/>
                </a:solidFill>
                <a:latin typeface="Arial Narrow" panose="020B0606020202030204" pitchFamily="34" charset="0"/>
              </a:endParaRPr>
            </a:p>
          </p:txBody>
        </p:sp>
      </p:grpSp>
      <p:sp>
        <p:nvSpPr>
          <p:cNvPr id="22" name="TextBox 21">
            <a:extLst>
              <a:ext uri="{FF2B5EF4-FFF2-40B4-BE49-F238E27FC236}">
                <a16:creationId xmlns:a16="http://schemas.microsoft.com/office/drawing/2014/main" id="{B5EA6554-7F1E-B403-01C4-0246071A8738}"/>
              </a:ext>
            </a:extLst>
          </p:cNvPr>
          <p:cNvSpPr txBox="1"/>
          <p:nvPr/>
        </p:nvSpPr>
        <p:spPr>
          <a:xfrm>
            <a:off x="11654014" y="6362374"/>
            <a:ext cx="266420" cy="307777"/>
          </a:xfrm>
          <a:prstGeom prst="rect">
            <a:avLst/>
          </a:prstGeom>
          <a:noFill/>
        </p:spPr>
        <p:txBody>
          <a:bodyPr wrap="none" rtlCol="0">
            <a:spAutoFit/>
          </a:bodyPr>
          <a:lstStyle/>
          <a:p>
            <a:r>
              <a:rPr lang="fr-FR" sz="1400" dirty="0">
                <a:latin typeface="Arial Narrow" panose="020B0606020202030204" pitchFamily="34" charset="0"/>
              </a:rPr>
              <a:t>8</a:t>
            </a:r>
            <a:endParaRPr lang="en-US" sz="1400" dirty="0">
              <a:latin typeface="Arial Narrow" panose="020B0606020202030204" pitchFamily="34" charset="0"/>
            </a:endParaRPr>
          </a:p>
        </p:txBody>
      </p:sp>
      <p:sp>
        <p:nvSpPr>
          <p:cNvPr id="25" name="ZoneTexte 24">
            <a:extLst>
              <a:ext uri="{FF2B5EF4-FFF2-40B4-BE49-F238E27FC236}">
                <a16:creationId xmlns:a16="http://schemas.microsoft.com/office/drawing/2014/main" id="{7E55B7FB-2D6A-4B8B-AD2C-A09E6DD944A5}"/>
              </a:ext>
            </a:extLst>
          </p:cNvPr>
          <p:cNvSpPr txBox="1"/>
          <p:nvPr/>
        </p:nvSpPr>
        <p:spPr>
          <a:xfrm>
            <a:off x="197078" y="541068"/>
            <a:ext cx="6098458" cy="424732"/>
          </a:xfrm>
          <a:prstGeom prst="rect">
            <a:avLst/>
          </a:prstGeom>
          <a:noFill/>
        </p:spPr>
        <p:txBody>
          <a:bodyPr wrap="square">
            <a:spAutoFit/>
          </a:bodyPr>
          <a:lstStyle/>
          <a:p>
            <a:pPr>
              <a:lnSpc>
                <a:spcPct val="90000"/>
              </a:lnSpc>
              <a:spcBef>
                <a:spcPts val="400"/>
              </a:spcBef>
              <a:buClr>
                <a:srgbClr val="000000"/>
              </a:buClr>
              <a:buSzPct val="100000"/>
            </a:pPr>
            <a:r>
              <a:rPr lang="fr-FR" sz="2400" b="1" dirty="0">
                <a:latin typeface="Arial Narrow" panose="020B0606020202030204" pitchFamily="34" charset="0"/>
                <a:cs typeface="Arial Narrow" pitchFamily="34" charset="0"/>
              </a:rPr>
              <a:t>D’autres variables ont été considérées :</a:t>
            </a:r>
            <a:endParaRPr lang="fr-FR" sz="2400" b="1" noProof="0" dirty="0">
              <a:latin typeface="Arial Narrow" panose="020B0606020202030204" pitchFamily="34" charset="0"/>
              <a:cs typeface="Arial Narrow" pitchFamily="34" charset="0"/>
            </a:endParaRPr>
          </a:p>
        </p:txBody>
      </p:sp>
    </p:spTree>
    <p:extLst>
      <p:ext uri="{BB962C8B-B14F-4D97-AF65-F5344CB8AC3E}">
        <p14:creationId xmlns:p14="http://schemas.microsoft.com/office/powerpoint/2010/main" val="3122736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re 2">
            <a:extLst>
              <a:ext uri="{FF2B5EF4-FFF2-40B4-BE49-F238E27FC236}">
                <a16:creationId xmlns:a16="http://schemas.microsoft.com/office/drawing/2014/main" id="{17F1D8AB-BBCC-3B6E-82B3-6182CF266694}"/>
              </a:ext>
            </a:extLst>
          </p:cNvPr>
          <p:cNvSpPr txBox="1">
            <a:spLocks/>
          </p:cNvSpPr>
          <p:nvPr/>
        </p:nvSpPr>
        <p:spPr>
          <a:xfrm>
            <a:off x="327268" y="794246"/>
            <a:ext cx="11204475" cy="74789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sym typeface="+mn-lt"/>
              </a:defRPr>
            </a:lvl1pPr>
          </a:lstStyle>
          <a:p>
            <a:r>
              <a:rPr lang="fr-FR" sz="2400" b="1" dirty="0">
                <a:latin typeface="Arial Narrow" panose="020B0606020202030204" pitchFamily="34" charset="0"/>
              </a:rPr>
              <a:t>Afin de trouver </a:t>
            </a:r>
            <a:r>
              <a:rPr lang="fr-FR" sz="2400" b="1" dirty="0">
                <a:solidFill>
                  <a:srgbClr val="04AC20"/>
                </a:solidFill>
                <a:latin typeface="Arial Narrow" panose="020B0606020202030204" pitchFamily="34" charset="0"/>
              </a:rPr>
              <a:t>les ressemblances </a:t>
            </a:r>
            <a:r>
              <a:rPr lang="fr-FR" sz="2400" b="1" dirty="0">
                <a:latin typeface="Arial Narrow" panose="020B0606020202030204" pitchFamily="34" charset="0"/>
              </a:rPr>
              <a:t>entre les séries selon chaque variable météorologique nous avons  suivi le modèle suivant</a:t>
            </a:r>
            <a:endParaRPr lang="fr-FR" sz="2400" dirty="0">
              <a:latin typeface="Arial Narrow" panose="020B0606020202030204" pitchFamily="34" charset="0"/>
            </a:endParaRPr>
          </a:p>
        </p:txBody>
      </p:sp>
      <p:sp>
        <p:nvSpPr>
          <p:cNvPr id="69" name="Rectangle 68">
            <a:extLst>
              <a:ext uri="{FF2B5EF4-FFF2-40B4-BE49-F238E27FC236}">
                <a16:creationId xmlns:a16="http://schemas.microsoft.com/office/drawing/2014/main" id="{24E41D7B-5E27-4622-A688-565C2861BDB0}"/>
              </a:ext>
            </a:extLst>
          </p:cNvPr>
          <p:cNvSpPr/>
          <p:nvPr/>
        </p:nvSpPr>
        <p:spPr>
          <a:xfrm>
            <a:off x="615362" y="5369782"/>
            <a:ext cx="2337943" cy="936104"/>
          </a:xfrm>
          <a:prstGeom prst="rect">
            <a:avLst/>
          </a:prstGeom>
          <a:solidFill>
            <a:srgbClr val="04AC20"/>
          </a:solidFill>
          <a:ln w="76200">
            <a:solidFill>
              <a:srgbClr val="04AC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65000"/>
                  <a:lumOff val="35000"/>
                </a:schemeClr>
              </a:solidFill>
            </a:endParaRPr>
          </a:p>
        </p:txBody>
      </p:sp>
      <p:sp>
        <p:nvSpPr>
          <p:cNvPr id="70" name="Freeform 4">
            <a:extLst>
              <a:ext uri="{FF2B5EF4-FFF2-40B4-BE49-F238E27FC236}">
                <a16:creationId xmlns:a16="http://schemas.microsoft.com/office/drawing/2014/main" id="{C5F51007-5F02-410D-89DE-F4CEAF0A84AF}"/>
              </a:ext>
            </a:extLst>
          </p:cNvPr>
          <p:cNvSpPr/>
          <p:nvPr/>
        </p:nvSpPr>
        <p:spPr>
          <a:xfrm>
            <a:off x="2468766" y="4753520"/>
            <a:ext cx="484537" cy="1477813"/>
          </a:xfrm>
          <a:custGeom>
            <a:avLst/>
            <a:gdLst>
              <a:gd name="connsiteX0" fmla="*/ 0 w 405441"/>
              <a:gd name="connsiteY0" fmla="*/ 0 h 1449238"/>
              <a:gd name="connsiteX1" fmla="*/ 396815 w 405441"/>
              <a:gd name="connsiteY1" fmla="*/ 508958 h 1449238"/>
              <a:gd name="connsiteX2" fmla="*/ 405441 w 405441"/>
              <a:gd name="connsiteY2" fmla="*/ 1449238 h 1449238"/>
              <a:gd name="connsiteX3" fmla="*/ 34505 w 405441"/>
              <a:gd name="connsiteY3" fmla="*/ 940279 h 1449238"/>
              <a:gd name="connsiteX4" fmla="*/ 0 w 405441"/>
              <a:gd name="connsiteY4" fmla="*/ 0 h 1449238"/>
              <a:gd name="connsiteX0" fmla="*/ 0 w 405441"/>
              <a:gd name="connsiteY0" fmla="*/ 0 h 1449238"/>
              <a:gd name="connsiteX1" fmla="*/ 396815 w 405441"/>
              <a:gd name="connsiteY1" fmla="*/ 508958 h 1449238"/>
              <a:gd name="connsiteX2" fmla="*/ 405441 w 405441"/>
              <a:gd name="connsiteY2" fmla="*/ 1449238 h 1449238"/>
              <a:gd name="connsiteX3" fmla="*/ 8312 w 405441"/>
              <a:gd name="connsiteY3" fmla="*/ 918848 h 1449238"/>
              <a:gd name="connsiteX4" fmla="*/ 0 w 405441"/>
              <a:gd name="connsiteY4" fmla="*/ 0 h 1449238"/>
              <a:gd name="connsiteX0" fmla="*/ 0 w 405441"/>
              <a:gd name="connsiteY0" fmla="*/ 0 h 1449238"/>
              <a:gd name="connsiteX1" fmla="*/ 396815 w 405441"/>
              <a:gd name="connsiteY1" fmla="*/ 508958 h 1449238"/>
              <a:gd name="connsiteX2" fmla="*/ 405441 w 405441"/>
              <a:gd name="connsiteY2" fmla="*/ 1449238 h 1449238"/>
              <a:gd name="connsiteX3" fmla="*/ 3550 w 405441"/>
              <a:gd name="connsiteY3" fmla="*/ 904561 h 1449238"/>
              <a:gd name="connsiteX4" fmla="*/ 0 w 405441"/>
              <a:gd name="connsiteY4" fmla="*/ 0 h 1449238"/>
              <a:gd name="connsiteX0" fmla="*/ 0 w 405441"/>
              <a:gd name="connsiteY0" fmla="*/ 0 h 1449238"/>
              <a:gd name="connsiteX1" fmla="*/ 396815 w 405441"/>
              <a:gd name="connsiteY1" fmla="*/ 508958 h 1449238"/>
              <a:gd name="connsiteX2" fmla="*/ 405441 w 405441"/>
              <a:gd name="connsiteY2" fmla="*/ 1449238 h 1449238"/>
              <a:gd name="connsiteX3" fmla="*/ 3550 w 405441"/>
              <a:gd name="connsiteY3" fmla="*/ 916468 h 1449238"/>
              <a:gd name="connsiteX4" fmla="*/ 0 w 405441"/>
              <a:gd name="connsiteY4" fmla="*/ 0 h 1449238"/>
              <a:gd name="connsiteX0" fmla="*/ 4123 w 409564"/>
              <a:gd name="connsiteY0" fmla="*/ 0 h 1449238"/>
              <a:gd name="connsiteX1" fmla="*/ 400938 w 409564"/>
              <a:gd name="connsiteY1" fmla="*/ 508958 h 1449238"/>
              <a:gd name="connsiteX2" fmla="*/ 409564 w 409564"/>
              <a:gd name="connsiteY2" fmla="*/ 1449238 h 1449238"/>
              <a:gd name="connsiteX3" fmla="*/ 529 w 409564"/>
              <a:gd name="connsiteY3" fmla="*/ 909324 h 1449238"/>
              <a:gd name="connsiteX4" fmla="*/ 4123 w 409564"/>
              <a:gd name="connsiteY4" fmla="*/ 0 h 1449238"/>
              <a:gd name="connsiteX0" fmla="*/ 4123 w 409564"/>
              <a:gd name="connsiteY0" fmla="*/ 0 h 1463526"/>
              <a:gd name="connsiteX1" fmla="*/ 400938 w 409564"/>
              <a:gd name="connsiteY1" fmla="*/ 523246 h 1463526"/>
              <a:gd name="connsiteX2" fmla="*/ 409564 w 409564"/>
              <a:gd name="connsiteY2" fmla="*/ 1463526 h 1463526"/>
              <a:gd name="connsiteX3" fmla="*/ 529 w 409564"/>
              <a:gd name="connsiteY3" fmla="*/ 923612 h 1463526"/>
              <a:gd name="connsiteX4" fmla="*/ 4123 w 409564"/>
              <a:gd name="connsiteY4" fmla="*/ 0 h 1463526"/>
              <a:gd name="connsiteX0" fmla="*/ 4488 w 409929"/>
              <a:gd name="connsiteY0" fmla="*/ 0 h 1463526"/>
              <a:gd name="connsiteX1" fmla="*/ 401303 w 409929"/>
              <a:gd name="connsiteY1" fmla="*/ 523246 h 1463526"/>
              <a:gd name="connsiteX2" fmla="*/ 409929 w 409929"/>
              <a:gd name="connsiteY2" fmla="*/ 1463526 h 1463526"/>
              <a:gd name="connsiteX3" fmla="*/ 894 w 409929"/>
              <a:gd name="connsiteY3" fmla="*/ 923612 h 1463526"/>
              <a:gd name="connsiteX4" fmla="*/ 4488 w 409929"/>
              <a:gd name="connsiteY4" fmla="*/ 0 h 1463526"/>
              <a:gd name="connsiteX0" fmla="*/ 4488 w 430102"/>
              <a:gd name="connsiteY0" fmla="*/ 0 h 1463526"/>
              <a:gd name="connsiteX1" fmla="*/ 429878 w 430102"/>
              <a:gd name="connsiteY1" fmla="*/ 532771 h 1463526"/>
              <a:gd name="connsiteX2" fmla="*/ 409929 w 430102"/>
              <a:gd name="connsiteY2" fmla="*/ 1463526 h 1463526"/>
              <a:gd name="connsiteX3" fmla="*/ 894 w 430102"/>
              <a:gd name="connsiteY3" fmla="*/ 923612 h 1463526"/>
              <a:gd name="connsiteX4" fmla="*/ 4488 w 430102"/>
              <a:gd name="connsiteY4" fmla="*/ 0 h 1463526"/>
              <a:gd name="connsiteX0" fmla="*/ 4488 w 430450"/>
              <a:gd name="connsiteY0" fmla="*/ 0 h 1477813"/>
              <a:gd name="connsiteX1" fmla="*/ 429878 w 430450"/>
              <a:gd name="connsiteY1" fmla="*/ 532771 h 1477813"/>
              <a:gd name="connsiteX2" fmla="*/ 426598 w 430450"/>
              <a:gd name="connsiteY2" fmla="*/ 1477813 h 1477813"/>
              <a:gd name="connsiteX3" fmla="*/ 894 w 430450"/>
              <a:gd name="connsiteY3" fmla="*/ 923612 h 1477813"/>
              <a:gd name="connsiteX4" fmla="*/ 4488 w 430450"/>
              <a:gd name="connsiteY4" fmla="*/ 0 h 1477813"/>
              <a:gd name="connsiteX0" fmla="*/ 4488 w 426598"/>
              <a:gd name="connsiteY0" fmla="*/ 0 h 1477813"/>
              <a:gd name="connsiteX1" fmla="*/ 425115 w 426598"/>
              <a:gd name="connsiteY1" fmla="*/ 547059 h 1477813"/>
              <a:gd name="connsiteX2" fmla="*/ 426598 w 426598"/>
              <a:gd name="connsiteY2" fmla="*/ 1477813 h 1477813"/>
              <a:gd name="connsiteX3" fmla="*/ 894 w 426598"/>
              <a:gd name="connsiteY3" fmla="*/ 923612 h 1477813"/>
              <a:gd name="connsiteX4" fmla="*/ 4488 w 426598"/>
              <a:gd name="connsiteY4" fmla="*/ 0 h 1477813"/>
              <a:gd name="connsiteX0" fmla="*/ 4488 w 426598"/>
              <a:gd name="connsiteY0" fmla="*/ 0 h 1477813"/>
              <a:gd name="connsiteX1" fmla="*/ 425115 w 426598"/>
              <a:gd name="connsiteY1" fmla="*/ 547059 h 1477813"/>
              <a:gd name="connsiteX2" fmla="*/ 426598 w 426598"/>
              <a:gd name="connsiteY2" fmla="*/ 1477813 h 1477813"/>
              <a:gd name="connsiteX3" fmla="*/ 894 w 426598"/>
              <a:gd name="connsiteY3" fmla="*/ 923612 h 1477813"/>
              <a:gd name="connsiteX4" fmla="*/ 4488 w 426598"/>
              <a:gd name="connsiteY4" fmla="*/ 0 h 1477813"/>
              <a:gd name="connsiteX0" fmla="*/ 1250 w 423360"/>
              <a:gd name="connsiteY0" fmla="*/ 0 h 1477813"/>
              <a:gd name="connsiteX1" fmla="*/ 421877 w 423360"/>
              <a:gd name="connsiteY1" fmla="*/ 547059 h 1477813"/>
              <a:gd name="connsiteX2" fmla="*/ 423360 w 423360"/>
              <a:gd name="connsiteY2" fmla="*/ 1477813 h 1477813"/>
              <a:gd name="connsiteX3" fmla="*/ 2418 w 423360"/>
              <a:gd name="connsiteY3" fmla="*/ 928374 h 1477813"/>
              <a:gd name="connsiteX4" fmla="*/ 1250 w 423360"/>
              <a:gd name="connsiteY4" fmla="*/ 0 h 1477813"/>
              <a:gd name="connsiteX0" fmla="*/ 2576 w 424686"/>
              <a:gd name="connsiteY0" fmla="*/ 0 h 1477813"/>
              <a:gd name="connsiteX1" fmla="*/ 423203 w 424686"/>
              <a:gd name="connsiteY1" fmla="*/ 547059 h 1477813"/>
              <a:gd name="connsiteX2" fmla="*/ 424686 w 424686"/>
              <a:gd name="connsiteY2" fmla="*/ 1477813 h 1477813"/>
              <a:gd name="connsiteX3" fmla="*/ 1363 w 424686"/>
              <a:gd name="connsiteY3" fmla="*/ 937899 h 1477813"/>
              <a:gd name="connsiteX4" fmla="*/ 2576 w 424686"/>
              <a:gd name="connsiteY4" fmla="*/ 0 h 1477813"/>
              <a:gd name="connsiteX0" fmla="*/ 678 w 422788"/>
              <a:gd name="connsiteY0" fmla="*/ 0 h 1477813"/>
              <a:gd name="connsiteX1" fmla="*/ 421305 w 422788"/>
              <a:gd name="connsiteY1" fmla="*/ 547059 h 1477813"/>
              <a:gd name="connsiteX2" fmla="*/ 422788 w 422788"/>
              <a:gd name="connsiteY2" fmla="*/ 1477813 h 1477813"/>
              <a:gd name="connsiteX3" fmla="*/ 4228 w 422788"/>
              <a:gd name="connsiteY3" fmla="*/ 933137 h 1477813"/>
              <a:gd name="connsiteX4" fmla="*/ 678 w 422788"/>
              <a:gd name="connsiteY4" fmla="*/ 0 h 1477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788" h="1477813">
                <a:moveTo>
                  <a:pt x="678" y="0"/>
                </a:moveTo>
                <a:lnTo>
                  <a:pt x="421305" y="547059"/>
                </a:lnTo>
                <a:cubicBezTo>
                  <a:pt x="419417" y="860486"/>
                  <a:pt x="419913" y="1164386"/>
                  <a:pt x="422788" y="1477813"/>
                </a:cubicBezTo>
                <a:lnTo>
                  <a:pt x="4228" y="933137"/>
                </a:lnTo>
                <a:cubicBezTo>
                  <a:pt x="1457" y="626854"/>
                  <a:pt x="-1314" y="311046"/>
                  <a:pt x="678" y="0"/>
                </a:cubicBezTo>
                <a:close/>
              </a:path>
            </a:pathLst>
          </a:custGeom>
          <a:solidFill>
            <a:schemeClr val="accent6">
              <a:lumMod val="75000"/>
            </a:schemeClr>
          </a:solid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71" name="Rectangle 70">
            <a:extLst>
              <a:ext uri="{FF2B5EF4-FFF2-40B4-BE49-F238E27FC236}">
                <a16:creationId xmlns:a16="http://schemas.microsoft.com/office/drawing/2014/main" id="{924C3978-141D-4515-A73A-42FE7F7341D2}"/>
              </a:ext>
            </a:extLst>
          </p:cNvPr>
          <p:cNvSpPr/>
          <p:nvPr/>
        </p:nvSpPr>
        <p:spPr>
          <a:xfrm>
            <a:off x="2468155" y="4693575"/>
            <a:ext cx="2337943" cy="936104"/>
          </a:xfrm>
          <a:prstGeom prst="rect">
            <a:avLst/>
          </a:prstGeom>
          <a:solidFill>
            <a:schemeClr val="accent6">
              <a:lumMod val="75000"/>
            </a:schemeClr>
          </a:solid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72" name="Freeform 6">
            <a:extLst>
              <a:ext uri="{FF2B5EF4-FFF2-40B4-BE49-F238E27FC236}">
                <a16:creationId xmlns:a16="http://schemas.microsoft.com/office/drawing/2014/main" id="{AC437A3A-A5CC-4617-BDC2-5D6B6598653F}"/>
              </a:ext>
            </a:extLst>
          </p:cNvPr>
          <p:cNvSpPr/>
          <p:nvPr/>
        </p:nvSpPr>
        <p:spPr>
          <a:xfrm>
            <a:off x="4308052" y="4085204"/>
            <a:ext cx="484537" cy="1477813"/>
          </a:xfrm>
          <a:custGeom>
            <a:avLst/>
            <a:gdLst>
              <a:gd name="connsiteX0" fmla="*/ 0 w 405441"/>
              <a:gd name="connsiteY0" fmla="*/ 0 h 1449238"/>
              <a:gd name="connsiteX1" fmla="*/ 396815 w 405441"/>
              <a:gd name="connsiteY1" fmla="*/ 508958 h 1449238"/>
              <a:gd name="connsiteX2" fmla="*/ 405441 w 405441"/>
              <a:gd name="connsiteY2" fmla="*/ 1449238 h 1449238"/>
              <a:gd name="connsiteX3" fmla="*/ 34505 w 405441"/>
              <a:gd name="connsiteY3" fmla="*/ 940279 h 1449238"/>
              <a:gd name="connsiteX4" fmla="*/ 0 w 405441"/>
              <a:gd name="connsiteY4" fmla="*/ 0 h 1449238"/>
              <a:gd name="connsiteX0" fmla="*/ 0 w 405441"/>
              <a:gd name="connsiteY0" fmla="*/ 0 h 1449238"/>
              <a:gd name="connsiteX1" fmla="*/ 396815 w 405441"/>
              <a:gd name="connsiteY1" fmla="*/ 508958 h 1449238"/>
              <a:gd name="connsiteX2" fmla="*/ 405441 w 405441"/>
              <a:gd name="connsiteY2" fmla="*/ 1449238 h 1449238"/>
              <a:gd name="connsiteX3" fmla="*/ 8312 w 405441"/>
              <a:gd name="connsiteY3" fmla="*/ 918848 h 1449238"/>
              <a:gd name="connsiteX4" fmla="*/ 0 w 405441"/>
              <a:gd name="connsiteY4" fmla="*/ 0 h 1449238"/>
              <a:gd name="connsiteX0" fmla="*/ 0 w 405441"/>
              <a:gd name="connsiteY0" fmla="*/ 0 h 1449238"/>
              <a:gd name="connsiteX1" fmla="*/ 396815 w 405441"/>
              <a:gd name="connsiteY1" fmla="*/ 508958 h 1449238"/>
              <a:gd name="connsiteX2" fmla="*/ 405441 w 405441"/>
              <a:gd name="connsiteY2" fmla="*/ 1449238 h 1449238"/>
              <a:gd name="connsiteX3" fmla="*/ 3550 w 405441"/>
              <a:gd name="connsiteY3" fmla="*/ 904561 h 1449238"/>
              <a:gd name="connsiteX4" fmla="*/ 0 w 405441"/>
              <a:gd name="connsiteY4" fmla="*/ 0 h 1449238"/>
              <a:gd name="connsiteX0" fmla="*/ 0 w 405441"/>
              <a:gd name="connsiteY0" fmla="*/ 0 h 1449238"/>
              <a:gd name="connsiteX1" fmla="*/ 396815 w 405441"/>
              <a:gd name="connsiteY1" fmla="*/ 508958 h 1449238"/>
              <a:gd name="connsiteX2" fmla="*/ 405441 w 405441"/>
              <a:gd name="connsiteY2" fmla="*/ 1449238 h 1449238"/>
              <a:gd name="connsiteX3" fmla="*/ 3550 w 405441"/>
              <a:gd name="connsiteY3" fmla="*/ 916468 h 1449238"/>
              <a:gd name="connsiteX4" fmla="*/ 0 w 405441"/>
              <a:gd name="connsiteY4" fmla="*/ 0 h 1449238"/>
              <a:gd name="connsiteX0" fmla="*/ 4123 w 409564"/>
              <a:gd name="connsiteY0" fmla="*/ 0 h 1449238"/>
              <a:gd name="connsiteX1" fmla="*/ 400938 w 409564"/>
              <a:gd name="connsiteY1" fmla="*/ 508958 h 1449238"/>
              <a:gd name="connsiteX2" fmla="*/ 409564 w 409564"/>
              <a:gd name="connsiteY2" fmla="*/ 1449238 h 1449238"/>
              <a:gd name="connsiteX3" fmla="*/ 529 w 409564"/>
              <a:gd name="connsiteY3" fmla="*/ 909324 h 1449238"/>
              <a:gd name="connsiteX4" fmla="*/ 4123 w 409564"/>
              <a:gd name="connsiteY4" fmla="*/ 0 h 1449238"/>
              <a:gd name="connsiteX0" fmla="*/ 4123 w 409564"/>
              <a:gd name="connsiteY0" fmla="*/ 0 h 1463526"/>
              <a:gd name="connsiteX1" fmla="*/ 400938 w 409564"/>
              <a:gd name="connsiteY1" fmla="*/ 523246 h 1463526"/>
              <a:gd name="connsiteX2" fmla="*/ 409564 w 409564"/>
              <a:gd name="connsiteY2" fmla="*/ 1463526 h 1463526"/>
              <a:gd name="connsiteX3" fmla="*/ 529 w 409564"/>
              <a:gd name="connsiteY3" fmla="*/ 923612 h 1463526"/>
              <a:gd name="connsiteX4" fmla="*/ 4123 w 409564"/>
              <a:gd name="connsiteY4" fmla="*/ 0 h 1463526"/>
              <a:gd name="connsiteX0" fmla="*/ 4488 w 409929"/>
              <a:gd name="connsiteY0" fmla="*/ 0 h 1463526"/>
              <a:gd name="connsiteX1" fmla="*/ 401303 w 409929"/>
              <a:gd name="connsiteY1" fmla="*/ 523246 h 1463526"/>
              <a:gd name="connsiteX2" fmla="*/ 409929 w 409929"/>
              <a:gd name="connsiteY2" fmla="*/ 1463526 h 1463526"/>
              <a:gd name="connsiteX3" fmla="*/ 894 w 409929"/>
              <a:gd name="connsiteY3" fmla="*/ 923612 h 1463526"/>
              <a:gd name="connsiteX4" fmla="*/ 4488 w 409929"/>
              <a:gd name="connsiteY4" fmla="*/ 0 h 1463526"/>
              <a:gd name="connsiteX0" fmla="*/ 4488 w 430102"/>
              <a:gd name="connsiteY0" fmla="*/ 0 h 1463526"/>
              <a:gd name="connsiteX1" fmla="*/ 429878 w 430102"/>
              <a:gd name="connsiteY1" fmla="*/ 532771 h 1463526"/>
              <a:gd name="connsiteX2" fmla="*/ 409929 w 430102"/>
              <a:gd name="connsiteY2" fmla="*/ 1463526 h 1463526"/>
              <a:gd name="connsiteX3" fmla="*/ 894 w 430102"/>
              <a:gd name="connsiteY3" fmla="*/ 923612 h 1463526"/>
              <a:gd name="connsiteX4" fmla="*/ 4488 w 430102"/>
              <a:gd name="connsiteY4" fmla="*/ 0 h 1463526"/>
              <a:gd name="connsiteX0" fmla="*/ 4488 w 430450"/>
              <a:gd name="connsiteY0" fmla="*/ 0 h 1477813"/>
              <a:gd name="connsiteX1" fmla="*/ 429878 w 430450"/>
              <a:gd name="connsiteY1" fmla="*/ 532771 h 1477813"/>
              <a:gd name="connsiteX2" fmla="*/ 426598 w 430450"/>
              <a:gd name="connsiteY2" fmla="*/ 1477813 h 1477813"/>
              <a:gd name="connsiteX3" fmla="*/ 894 w 430450"/>
              <a:gd name="connsiteY3" fmla="*/ 923612 h 1477813"/>
              <a:gd name="connsiteX4" fmla="*/ 4488 w 430450"/>
              <a:gd name="connsiteY4" fmla="*/ 0 h 1477813"/>
              <a:gd name="connsiteX0" fmla="*/ 4488 w 426598"/>
              <a:gd name="connsiteY0" fmla="*/ 0 h 1477813"/>
              <a:gd name="connsiteX1" fmla="*/ 425115 w 426598"/>
              <a:gd name="connsiteY1" fmla="*/ 547059 h 1477813"/>
              <a:gd name="connsiteX2" fmla="*/ 426598 w 426598"/>
              <a:gd name="connsiteY2" fmla="*/ 1477813 h 1477813"/>
              <a:gd name="connsiteX3" fmla="*/ 894 w 426598"/>
              <a:gd name="connsiteY3" fmla="*/ 923612 h 1477813"/>
              <a:gd name="connsiteX4" fmla="*/ 4488 w 426598"/>
              <a:gd name="connsiteY4" fmla="*/ 0 h 1477813"/>
              <a:gd name="connsiteX0" fmla="*/ 4488 w 426598"/>
              <a:gd name="connsiteY0" fmla="*/ 0 h 1477813"/>
              <a:gd name="connsiteX1" fmla="*/ 425115 w 426598"/>
              <a:gd name="connsiteY1" fmla="*/ 547059 h 1477813"/>
              <a:gd name="connsiteX2" fmla="*/ 426598 w 426598"/>
              <a:gd name="connsiteY2" fmla="*/ 1477813 h 1477813"/>
              <a:gd name="connsiteX3" fmla="*/ 894 w 426598"/>
              <a:gd name="connsiteY3" fmla="*/ 923612 h 1477813"/>
              <a:gd name="connsiteX4" fmla="*/ 4488 w 426598"/>
              <a:gd name="connsiteY4" fmla="*/ 0 h 1477813"/>
              <a:gd name="connsiteX0" fmla="*/ 1250 w 423360"/>
              <a:gd name="connsiteY0" fmla="*/ 0 h 1477813"/>
              <a:gd name="connsiteX1" fmla="*/ 421877 w 423360"/>
              <a:gd name="connsiteY1" fmla="*/ 547059 h 1477813"/>
              <a:gd name="connsiteX2" fmla="*/ 423360 w 423360"/>
              <a:gd name="connsiteY2" fmla="*/ 1477813 h 1477813"/>
              <a:gd name="connsiteX3" fmla="*/ 2418 w 423360"/>
              <a:gd name="connsiteY3" fmla="*/ 928374 h 1477813"/>
              <a:gd name="connsiteX4" fmla="*/ 1250 w 423360"/>
              <a:gd name="connsiteY4" fmla="*/ 0 h 1477813"/>
              <a:gd name="connsiteX0" fmla="*/ 2576 w 424686"/>
              <a:gd name="connsiteY0" fmla="*/ 0 h 1477813"/>
              <a:gd name="connsiteX1" fmla="*/ 423203 w 424686"/>
              <a:gd name="connsiteY1" fmla="*/ 547059 h 1477813"/>
              <a:gd name="connsiteX2" fmla="*/ 424686 w 424686"/>
              <a:gd name="connsiteY2" fmla="*/ 1477813 h 1477813"/>
              <a:gd name="connsiteX3" fmla="*/ 1363 w 424686"/>
              <a:gd name="connsiteY3" fmla="*/ 937899 h 1477813"/>
              <a:gd name="connsiteX4" fmla="*/ 2576 w 424686"/>
              <a:gd name="connsiteY4" fmla="*/ 0 h 1477813"/>
              <a:gd name="connsiteX0" fmla="*/ 678 w 422788"/>
              <a:gd name="connsiteY0" fmla="*/ 0 h 1477813"/>
              <a:gd name="connsiteX1" fmla="*/ 421305 w 422788"/>
              <a:gd name="connsiteY1" fmla="*/ 547059 h 1477813"/>
              <a:gd name="connsiteX2" fmla="*/ 422788 w 422788"/>
              <a:gd name="connsiteY2" fmla="*/ 1477813 h 1477813"/>
              <a:gd name="connsiteX3" fmla="*/ 4228 w 422788"/>
              <a:gd name="connsiteY3" fmla="*/ 933137 h 1477813"/>
              <a:gd name="connsiteX4" fmla="*/ 678 w 422788"/>
              <a:gd name="connsiteY4" fmla="*/ 0 h 1477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788" h="1477813">
                <a:moveTo>
                  <a:pt x="678" y="0"/>
                </a:moveTo>
                <a:lnTo>
                  <a:pt x="421305" y="547059"/>
                </a:lnTo>
                <a:cubicBezTo>
                  <a:pt x="419417" y="860486"/>
                  <a:pt x="419913" y="1164386"/>
                  <a:pt x="422788" y="1477813"/>
                </a:cubicBezTo>
                <a:lnTo>
                  <a:pt x="4228" y="933137"/>
                </a:lnTo>
                <a:cubicBezTo>
                  <a:pt x="1457" y="626854"/>
                  <a:pt x="-1314" y="311046"/>
                  <a:pt x="678" y="0"/>
                </a:cubicBezTo>
                <a:close/>
              </a:path>
            </a:pathLst>
          </a:custGeom>
          <a:solidFill>
            <a:schemeClr val="accent6">
              <a:lumMod val="60000"/>
              <a:lumOff val="40000"/>
            </a:schemeClr>
          </a:solid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73" name="Rectangle 72">
            <a:extLst>
              <a:ext uri="{FF2B5EF4-FFF2-40B4-BE49-F238E27FC236}">
                <a16:creationId xmlns:a16="http://schemas.microsoft.com/office/drawing/2014/main" id="{7B2F8365-13BD-4049-AC04-5EDDC32E0DDC}"/>
              </a:ext>
            </a:extLst>
          </p:cNvPr>
          <p:cNvSpPr/>
          <p:nvPr/>
        </p:nvSpPr>
        <p:spPr>
          <a:xfrm>
            <a:off x="4293003" y="4017368"/>
            <a:ext cx="2337943" cy="936104"/>
          </a:xfrm>
          <a:prstGeom prst="rect">
            <a:avLst/>
          </a:prstGeom>
          <a:solidFill>
            <a:schemeClr val="accent6">
              <a:lumMod val="60000"/>
              <a:lumOff val="40000"/>
            </a:schemeClr>
          </a:solid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65000"/>
                  <a:lumOff val="35000"/>
                </a:schemeClr>
              </a:solidFill>
            </a:endParaRPr>
          </a:p>
        </p:txBody>
      </p:sp>
      <p:sp>
        <p:nvSpPr>
          <p:cNvPr id="74" name="Freeform 8">
            <a:extLst>
              <a:ext uri="{FF2B5EF4-FFF2-40B4-BE49-F238E27FC236}">
                <a16:creationId xmlns:a16="http://schemas.microsoft.com/office/drawing/2014/main" id="{A57B573F-E2E2-4BE4-A2B3-82E809B0162D}"/>
              </a:ext>
            </a:extLst>
          </p:cNvPr>
          <p:cNvSpPr/>
          <p:nvPr/>
        </p:nvSpPr>
        <p:spPr>
          <a:xfrm>
            <a:off x="6151199" y="3357124"/>
            <a:ext cx="484537" cy="1477813"/>
          </a:xfrm>
          <a:custGeom>
            <a:avLst/>
            <a:gdLst>
              <a:gd name="connsiteX0" fmla="*/ 0 w 405441"/>
              <a:gd name="connsiteY0" fmla="*/ 0 h 1449238"/>
              <a:gd name="connsiteX1" fmla="*/ 396815 w 405441"/>
              <a:gd name="connsiteY1" fmla="*/ 508958 h 1449238"/>
              <a:gd name="connsiteX2" fmla="*/ 405441 w 405441"/>
              <a:gd name="connsiteY2" fmla="*/ 1449238 h 1449238"/>
              <a:gd name="connsiteX3" fmla="*/ 34505 w 405441"/>
              <a:gd name="connsiteY3" fmla="*/ 940279 h 1449238"/>
              <a:gd name="connsiteX4" fmla="*/ 0 w 405441"/>
              <a:gd name="connsiteY4" fmla="*/ 0 h 1449238"/>
              <a:gd name="connsiteX0" fmla="*/ 0 w 405441"/>
              <a:gd name="connsiteY0" fmla="*/ 0 h 1449238"/>
              <a:gd name="connsiteX1" fmla="*/ 396815 w 405441"/>
              <a:gd name="connsiteY1" fmla="*/ 508958 h 1449238"/>
              <a:gd name="connsiteX2" fmla="*/ 405441 w 405441"/>
              <a:gd name="connsiteY2" fmla="*/ 1449238 h 1449238"/>
              <a:gd name="connsiteX3" fmla="*/ 8312 w 405441"/>
              <a:gd name="connsiteY3" fmla="*/ 918848 h 1449238"/>
              <a:gd name="connsiteX4" fmla="*/ 0 w 405441"/>
              <a:gd name="connsiteY4" fmla="*/ 0 h 1449238"/>
              <a:gd name="connsiteX0" fmla="*/ 0 w 405441"/>
              <a:gd name="connsiteY0" fmla="*/ 0 h 1449238"/>
              <a:gd name="connsiteX1" fmla="*/ 396815 w 405441"/>
              <a:gd name="connsiteY1" fmla="*/ 508958 h 1449238"/>
              <a:gd name="connsiteX2" fmla="*/ 405441 w 405441"/>
              <a:gd name="connsiteY2" fmla="*/ 1449238 h 1449238"/>
              <a:gd name="connsiteX3" fmla="*/ 3550 w 405441"/>
              <a:gd name="connsiteY3" fmla="*/ 904561 h 1449238"/>
              <a:gd name="connsiteX4" fmla="*/ 0 w 405441"/>
              <a:gd name="connsiteY4" fmla="*/ 0 h 1449238"/>
              <a:gd name="connsiteX0" fmla="*/ 0 w 405441"/>
              <a:gd name="connsiteY0" fmla="*/ 0 h 1449238"/>
              <a:gd name="connsiteX1" fmla="*/ 396815 w 405441"/>
              <a:gd name="connsiteY1" fmla="*/ 508958 h 1449238"/>
              <a:gd name="connsiteX2" fmla="*/ 405441 w 405441"/>
              <a:gd name="connsiteY2" fmla="*/ 1449238 h 1449238"/>
              <a:gd name="connsiteX3" fmla="*/ 3550 w 405441"/>
              <a:gd name="connsiteY3" fmla="*/ 916468 h 1449238"/>
              <a:gd name="connsiteX4" fmla="*/ 0 w 405441"/>
              <a:gd name="connsiteY4" fmla="*/ 0 h 1449238"/>
              <a:gd name="connsiteX0" fmla="*/ 4123 w 409564"/>
              <a:gd name="connsiteY0" fmla="*/ 0 h 1449238"/>
              <a:gd name="connsiteX1" fmla="*/ 400938 w 409564"/>
              <a:gd name="connsiteY1" fmla="*/ 508958 h 1449238"/>
              <a:gd name="connsiteX2" fmla="*/ 409564 w 409564"/>
              <a:gd name="connsiteY2" fmla="*/ 1449238 h 1449238"/>
              <a:gd name="connsiteX3" fmla="*/ 529 w 409564"/>
              <a:gd name="connsiteY3" fmla="*/ 909324 h 1449238"/>
              <a:gd name="connsiteX4" fmla="*/ 4123 w 409564"/>
              <a:gd name="connsiteY4" fmla="*/ 0 h 1449238"/>
              <a:gd name="connsiteX0" fmla="*/ 4123 w 409564"/>
              <a:gd name="connsiteY0" fmla="*/ 0 h 1463526"/>
              <a:gd name="connsiteX1" fmla="*/ 400938 w 409564"/>
              <a:gd name="connsiteY1" fmla="*/ 523246 h 1463526"/>
              <a:gd name="connsiteX2" fmla="*/ 409564 w 409564"/>
              <a:gd name="connsiteY2" fmla="*/ 1463526 h 1463526"/>
              <a:gd name="connsiteX3" fmla="*/ 529 w 409564"/>
              <a:gd name="connsiteY3" fmla="*/ 923612 h 1463526"/>
              <a:gd name="connsiteX4" fmla="*/ 4123 w 409564"/>
              <a:gd name="connsiteY4" fmla="*/ 0 h 1463526"/>
              <a:gd name="connsiteX0" fmla="*/ 4488 w 409929"/>
              <a:gd name="connsiteY0" fmla="*/ 0 h 1463526"/>
              <a:gd name="connsiteX1" fmla="*/ 401303 w 409929"/>
              <a:gd name="connsiteY1" fmla="*/ 523246 h 1463526"/>
              <a:gd name="connsiteX2" fmla="*/ 409929 w 409929"/>
              <a:gd name="connsiteY2" fmla="*/ 1463526 h 1463526"/>
              <a:gd name="connsiteX3" fmla="*/ 894 w 409929"/>
              <a:gd name="connsiteY3" fmla="*/ 923612 h 1463526"/>
              <a:gd name="connsiteX4" fmla="*/ 4488 w 409929"/>
              <a:gd name="connsiteY4" fmla="*/ 0 h 1463526"/>
              <a:gd name="connsiteX0" fmla="*/ 4488 w 430102"/>
              <a:gd name="connsiteY0" fmla="*/ 0 h 1463526"/>
              <a:gd name="connsiteX1" fmla="*/ 429878 w 430102"/>
              <a:gd name="connsiteY1" fmla="*/ 532771 h 1463526"/>
              <a:gd name="connsiteX2" fmla="*/ 409929 w 430102"/>
              <a:gd name="connsiteY2" fmla="*/ 1463526 h 1463526"/>
              <a:gd name="connsiteX3" fmla="*/ 894 w 430102"/>
              <a:gd name="connsiteY3" fmla="*/ 923612 h 1463526"/>
              <a:gd name="connsiteX4" fmla="*/ 4488 w 430102"/>
              <a:gd name="connsiteY4" fmla="*/ 0 h 1463526"/>
              <a:gd name="connsiteX0" fmla="*/ 4488 w 430450"/>
              <a:gd name="connsiteY0" fmla="*/ 0 h 1477813"/>
              <a:gd name="connsiteX1" fmla="*/ 429878 w 430450"/>
              <a:gd name="connsiteY1" fmla="*/ 532771 h 1477813"/>
              <a:gd name="connsiteX2" fmla="*/ 426598 w 430450"/>
              <a:gd name="connsiteY2" fmla="*/ 1477813 h 1477813"/>
              <a:gd name="connsiteX3" fmla="*/ 894 w 430450"/>
              <a:gd name="connsiteY3" fmla="*/ 923612 h 1477813"/>
              <a:gd name="connsiteX4" fmla="*/ 4488 w 430450"/>
              <a:gd name="connsiteY4" fmla="*/ 0 h 1477813"/>
              <a:gd name="connsiteX0" fmla="*/ 4488 w 426598"/>
              <a:gd name="connsiteY0" fmla="*/ 0 h 1477813"/>
              <a:gd name="connsiteX1" fmla="*/ 425115 w 426598"/>
              <a:gd name="connsiteY1" fmla="*/ 547059 h 1477813"/>
              <a:gd name="connsiteX2" fmla="*/ 426598 w 426598"/>
              <a:gd name="connsiteY2" fmla="*/ 1477813 h 1477813"/>
              <a:gd name="connsiteX3" fmla="*/ 894 w 426598"/>
              <a:gd name="connsiteY3" fmla="*/ 923612 h 1477813"/>
              <a:gd name="connsiteX4" fmla="*/ 4488 w 426598"/>
              <a:gd name="connsiteY4" fmla="*/ 0 h 1477813"/>
              <a:gd name="connsiteX0" fmla="*/ 4488 w 426598"/>
              <a:gd name="connsiteY0" fmla="*/ 0 h 1477813"/>
              <a:gd name="connsiteX1" fmla="*/ 425115 w 426598"/>
              <a:gd name="connsiteY1" fmla="*/ 547059 h 1477813"/>
              <a:gd name="connsiteX2" fmla="*/ 426598 w 426598"/>
              <a:gd name="connsiteY2" fmla="*/ 1477813 h 1477813"/>
              <a:gd name="connsiteX3" fmla="*/ 894 w 426598"/>
              <a:gd name="connsiteY3" fmla="*/ 923612 h 1477813"/>
              <a:gd name="connsiteX4" fmla="*/ 4488 w 426598"/>
              <a:gd name="connsiteY4" fmla="*/ 0 h 1477813"/>
              <a:gd name="connsiteX0" fmla="*/ 1250 w 423360"/>
              <a:gd name="connsiteY0" fmla="*/ 0 h 1477813"/>
              <a:gd name="connsiteX1" fmla="*/ 421877 w 423360"/>
              <a:gd name="connsiteY1" fmla="*/ 547059 h 1477813"/>
              <a:gd name="connsiteX2" fmla="*/ 423360 w 423360"/>
              <a:gd name="connsiteY2" fmla="*/ 1477813 h 1477813"/>
              <a:gd name="connsiteX3" fmla="*/ 2418 w 423360"/>
              <a:gd name="connsiteY3" fmla="*/ 928374 h 1477813"/>
              <a:gd name="connsiteX4" fmla="*/ 1250 w 423360"/>
              <a:gd name="connsiteY4" fmla="*/ 0 h 1477813"/>
              <a:gd name="connsiteX0" fmla="*/ 2576 w 424686"/>
              <a:gd name="connsiteY0" fmla="*/ 0 h 1477813"/>
              <a:gd name="connsiteX1" fmla="*/ 423203 w 424686"/>
              <a:gd name="connsiteY1" fmla="*/ 547059 h 1477813"/>
              <a:gd name="connsiteX2" fmla="*/ 424686 w 424686"/>
              <a:gd name="connsiteY2" fmla="*/ 1477813 h 1477813"/>
              <a:gd name="connsiteX3" fmla="*/ 1363 w 424686"/>
              <a:gd name="connsiteY3" fmla="*/ 937899 h 1477813"/>
              <a:gd name="connsiteX4" fmla="*/ 2576 w 424686"/>
              <a:gd name="connsiteY4" fmla="*/ 0 h 1477813"/>
              <a:gd name="connsiteX0" fmla="*/ 678 w 422788"/>
              <a:gd name="connsiteY0" fmla="*/ 0 h 1477813"/>
              <a:gd name="connsiteX1" fmla="*/ 421305 w 422788"/>
              <a:gd name="connsiteY1" fmla="*/ 547059 h 1477813"/>
              <a:gd name="connsiteX2" fmla="*/ 422788 w 422788"/>
              <a:gd name="connsiteY2" fmla="*/ 1477813 h 1477813"/>
              <a:gd name="connsiteX3" fmla="*/ 4228 w 422788"/>
              <a:gd name="connsiteY3" fmla="*/ 933137 h 1477813"/>
              <a:gd name="connsiteX4" fmla="*/ 678 w 422788"/>
              <a:gd name="connsiteY4" fmla="*/ 0 h 1477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788" h="1477813">
                <a:moveTo>
                  <a:pt x="678" y="0"/>
                </a:moveTo>
                <a:lnTo>
                  <a:pt x="421305" y="547059"/>
                </a:lnTo>
                <a:cubicBezTo>
                  <a:pt x="419417" y="860486"/>
                  <a:pt x="419913" y="1164386"/>
                  <a:pt x="422788" y="1477813"/>
                </a:cubicBezTo>
                <a:lnTo>
                  <a:pt x="4228" y="933137"/>
                </a:lnTo>
                <a:cubicBezTo>
                  <a:pt x="1457" y="626854"/>
                  <a:pt x="-1314" y="311046"/>
                  <a:pt x="678" y="0"/>
                </a:cubicBezTo>
                <a:close/>
              </a:path>
            </a:pathLst>
          </a:custGeom>
          <a:solidFill>
            <a:schemeClr val="accent6">
              <a:lumMod val="40000"/>
              <a:lumOff val="60000"/>
            </a:schemeClr>
          </a:solidFill>
          <a:ln w="762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65000"/>
                  <a:lumOff val="35000"/>
                </a:schemeClr>
              </a:solidFill>
            </a:endParaRPr>
          </a:p>
        </p:txBody>
      </p:sp>
      <p:sp>
        <p:nvSpPr>
          <p:cNvPr id="76" name="TextBox 10">
            <a:extLst>
              <a:ext uri="{FF2B5EF4-FFF2-40B4-BE49-F238E27FC236}">
                <a16:creationId xmlns:a16="http://schemas.microsoft.com/office/drawing/2014/main" id="{64E88A54-3328-4050-8C75-BB1A9D87653C}"/>
              </a:ext>
            </a:extLst>
          </p:cNvPr>
          <p:cNvSpPr txBox="1"/>
          <p:nvPr/>
        </p:nvSpPr>
        <p:spPr>
          <a:xfrm>
            <a:off x="615362" y="5514669"/>
            <a:ext cx="765296" cy="646331"/>
          </a:xfrm>
          <a:prstGeom prst="rect">
            <a:avLst/>
          </a:prstGeom>
          <a:noFill/>
        </p:spPr>
        <p:txBody>
          <a:bodyPr wrap="square" rtlCol="0">
            <a:spAutoFit/>
          </a:bodyPr>
          <a:lstStyle/>
          <a:p>
            <a:pPr algn="ctr"/>
            <a:r>
              <a:rPr lang="en-US" altLang="ko-KR" sz="3600" b="1" dirty="0">
                <a:solidFill>
                  <a:schemeClr val="tx1">
                    <a:lumMod val="75000"/>
                    <a:lumOff val="25000"/>
                  </a:schemeClr>
                </a:solidFill>
                <a:cs typeface="Arial" pitchFamily="34" charset="0"/>
              </a:rPr>
              <a:t>01</a:t>
            </a:r>
            <a:endParaRPr lang="ko-KR" altLang="en-US" sz="3600" b="1" dirty="0">
              <a:solidFill>
                <a:schemeClr val="tx1">
                  <a:lumMod val="75000"/>
                  <a:lumOff val="25000"/>
                </a:schemeClr>
              </a:solidFill>
              <a:cs typeface="Arial" pitchFamily="34" charset="0"/>
            </a:endParaRPr>
          </a:p>
        </p:txBody>
      </p:sp>
      <p:sp>
        <p:nvSpPr>
          <p:cNvPr id="77" name="TextBox 11">
            <a:extLst>
              <a:ext uri="{FF2B5EF4-FFF2-40B4-BE49-F238E27FC236}">
                <a16:creationId xmlns:a16="http://schemas.microsoft.com/office/drawing/2014/main" id="{EA181CE9-E83A-44E5-BA61-E6D434E85B98}"/>
              </a:ext>
            </a:extLst>
          </p:cNvPr>
          <p:cNvSpPr txBox="1"/>
          <p:nvPr/>
        </p:nvSpPr>
        <p:spPr>
          <a:xfrm>
            <a:off x="2468155" y="4838462"/>
            <a:ext cx="765296" cy="646331"/>
          </a:xfrm>
          <a:prstGeom prst="rect">
            <a:avLst/>
          </a:prstGeom>
          <a:noFill/>
        </p:spPr>
        <p:txBody>
          <a:bodyPr wrap="square" rtlCol="0">
            <a:spAutoFit/>
          </a:bodyPr>
          <a:lstStyle/>
          <a:p>
            <a:pPr algn="ctr"/>
            <a:r>
              <a:rPr lang="en-US" altLang="ko-KR" sz="3600" b="1" dirty="0">
                <a:solidFill>
                  <a:schemeClr val="tx1">
                    <a:lumMod val="75000"/>
                    <a:lumOff val="25000"/>
                  </a:schemeClr>
                </a:solidFill>
                <a:cs typeface="Arial" pitchFamily="34" charset="0"/>
              </a:rPr>
              <a:t>02</a:t>
            </a:r>
            <a:endParaRPr lang="ko-KR" altLang="en-US" sz="3600" b="1" dirty="0">
              <a:solidFill>
                <a:schemeClr val="tx1">
                  <a:lumMod val="75000"/>
                  <a:lumOff val="25000"/>
                </a:schemeClr>
              </a:solidFill>
              <a:cs typeface="Arial" pitchFamily="34" charset="0"/>
            </a:endParaRPr>
          </a:p>
        </p:txBody>
      </p:sp>
      <p:sp>
        <p:nvSpPr>
          <p:cNvPr id="86" name="TextBox 20">
            <a:extLst>
              <a:ext uri="{FF2B5EF4-FFF2-40B4-BE49-F238E27FC236}">
                <a16:creationId xmlns:a16="http://schemas.microsoft.com/office/drawing/2014/main" id="{A3842EDB-242B-4493-9791-44948EA08EA4}"/>
              </a:ext>
            </a:extLst>
          </p:cNvPr>
          <p:cNvSpPr txBox="1"/>
          <p:nvPr/>
        </p:nvSpPr>
        <p:spPr>
          <a:xfrm>
            <a:off x="4357153" y="3197571"/>
            <a:ext cx="1748379" cy="535531"/>
          </a:xfrm>
          <a:prstGeom prst="rect">
            <a:avLst/>
          </a:prstGeom>
          <a:noFill/>
        </p:spPr>
        <p:txBody>
          <a:bodyPr wrap="square" rtlCol="0">
            <a:spAutoFit/>
          </a:bodyPr>
          <a:lstStyle/>
          <a:p>
            <a:pPr marL="0" marR="0" lvl="0" indent="0" defTabSz="711200" eaLnBrk="1" fontAlgn="auto" latinLnBrk="0" hangingPunct="1">
              <a:lnSpc>
                <a:spcPct val="90000"/>
              </a:lnSpc>
              <a:spcBef>
                <a:spcPct val="0"/>
              </a:spcBef>
              <a:spcAft>
                <a:spcPct val="35000"/>
              </a:spcAft>
              <a:buClrTx/>
              <a:buSzTx/>
              <a:buFontTx/>
              <a:buNone/>
              <a:tabLst/>
              <a:defRPr/>
            </a:pPr>
            <a:r>
              <a:rPr kumimoji="0" lang="fr-FR" sz="1600" b="1" i="0" u="none" strike="noStrike" kern="1200" cap="none" spc="0" normalizeH="0" baseline="0" noProof="0" dirty="0">
                <a:ln>
                  <a:noFill/>
                </a:ln>
                <a:solidFill>
                  <a:sysClr val="windowText" lastClr="000000"/>
                </a:solidFill>
                <a:effectLst/>
                <a:uLnTx/>
                <a:uFillTx/>
                <a:latin typeface="Arial Narrow"/>
                <a:ea typeface="+mn-ea"/>
                <a:cs typeface="+mn-cs"/>
              </a:rPr>
              <a:t>Normalisation des séries temporelles.</a:t>
            </a:r>
          </a:p>
        </p:txBody>
      </p:sp>
      <p:sp>
        <p:nvSpPr>
          <p:cNvPr id="89" name="TextBox 23">
            <a:extLst>
              <a:ext uri="{FF2B5EF4-FFF2-40B4-BE49-F238E27FC236}">
                <a16:creationId xmlns:a16="http://schemas.microsoft.com/office/drawing/2014/main" id="{053AC17E-9429-4339-A124-1B728371259E}"/>
              </a:ext>
            </a:extLst>
          </p:cNvPr>
          <p:cNvSpPr txBox="1"/>
          <p:nvPr/>
        </p:nvSpPr>
        <p:spPr>
          <a:xfrm>
            <a:off x="688313" y="4084830"/>
            <a:ext cx="1881309" cy="107721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a:ln>
                  <a:noFill/>
                </a:ln>
                <a:solidFill>
                  <a:sysClr val="windowText" lastClr="000000"/>
                </a:solidFill>
                <a:effectLst/>
                <a:uLnTx/>
                <a:uFillTx/>
              </a:rPr>
              <a:t>Choisir l’algorithme  de clustering adapté aux séries temporelles. </a:t>
            </a:r>
          </a:p>
        </p:txBody>
      </p:sp>
      <p:sp>
        <p:nvSpPr>
          <p:cNvPr id="92" name="TextBox 26">
            <a:extLst>
              <a:ext uri="{FF2B5EF4-FFF2-40B4-BE49-F238E27FC236}">
                <a16:creationId xmlns:a16="http://schemas.microsoft.com/office/drawing/2014/main" id="{A381F019-D8B4-454C-9A25-80007812AD3B}"/>
              </a:ext>
            </a:extLst>
          </p:cNvPr>
          <p:cNvSpPr txBox="1"/>
          <p:nvPr/>
        </p:nvSpPr>
        <p:spPr>
          <a:xfrm>
            <a:off x="3518335" y="5776869"/>
            <a:ext cx="2478065"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a:ln>
                  <a:noFill/>
                </a:ln>
                <a:solidFill>
                  <a:sysClr val="windowText" lastClr="000000"/>
                </a:solidFill>
                <a:effectLst/>
                <a:uLnTx/>
                <a:uFillTx/>
              </a:rPr>
              <a:t>Choisir la métrique de comparaison entre les séries temporelles</a:t>
            </a:r>
          </a:p>
        </p:txBody>
      </p:sp>
      <p:sp>
        <p:nvSpPr>
          <p:cNvPr id="97" name="Rectangle 96">
            <a:extLst>
              <a:ext uri="{FF2B5EF4-FFF2-40B4-BE49-F238E27FC236}">
                <a16:creationId xmlns:a16="http://schemas.microsoft.com/office/drawing/2014/main" id="{1323D180-16EB-4E25-8B84-6E5CDFF22957}"/>
              </a:ext>
            </a:extLst>
          </p:cNvPr>
          <p:cNvSpPr/>
          <p:nvPr/>
        </p:nvSpPr>
        <p:spPr>
          <a:xfrm>
            <a:off x="6080534" y="3320463"/>
            <a:ext cx="2215428" cy="936104"/>
          </a:xfrm>
          <a:prstGeom prst="rect">
            <a:avLst/>
          </a:prstGeom>
          <a:solidFill>
            <a:schemeClr val="accent6">
              <a:lumMod val="40000"/>
              <a:lumOff val="60000"/>
            </a:schemeClr>
          </a:solidFill>
          <a:ln w="762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99" name="Freeform 8">
            <a:extLst>
              <a:ext uri="{FF2B5EF4-FFF2-40B4-BE49-F238E27FC236}">
                <a16:creationId xmlns:a16="http://schemas.microsoft.com/office/drawing/2014/main" id="{9D2991F1-1829-4400-B7AB-2D7C9BC9AF03}"/>
              </a:ext>
            </a:extLst>
          </p:cNvPr>
          <p:cNvSpPr/>
          <p:nvPr/>
        </p:nvSpPr>
        <p:spPr>
          <a:xfrm>
            <a:off x="7727655" y="2697276"/>
            <a:ext cx="562252" cy="1477813"/>
          </a:xfrm>
          <a:custGeom>
            <a:avLst/>
            <a:gdLst>
              <a:gd name="connsiteX0" fmla="*/ 0 w 405441"/>
              <a:gd name="connsiteY0" fmla="*/ 0 h 1449238"/>
              <a:gd name="connsiteX1" fmla="*/ 396815 w 405441"/>
              <a:gd name="connsiteY1" fmla="*/ 508958 h 1449238"/>
              <a:gd name="connsiteX2" fmla="*/ 405441 w 405441"/>
              <a:gd name="connsiteY2" fmla="*/ 1449238 h 1449238"/>
              <a:gd name="connsiteX3" fmla="*/ 34505 w 405441"/>
              <a:gd name="connsiteY3" fmla="*/ 940279 h 1449238"/>
              <a:gd name="connsiteX4" fmla="*/ 0 w 405441"/>
              <a:gd name="connsiteY4" fmla="*/ 0 h 1449238"/>
              <a:gd name="connsiteX0" fmla="*/ 0 w 405441"/>
              <a:gd name="connsiteY0" fmla="*/ 0 h 1449238"/>
              <a:gd name="connsiteX1" fmla="*/ 396815 w 405441"/>
              <a:gd name="connsiteY1" fmla="*/ 508958 h 1449238"/>
              <a:gd name="connsiteX2" fmla="*/ 405441 w 405441"/>
              <a:gd name="connsiteY2" fmla="*/ 1449238 h 1449238"/>
              <a:gd name="connsiteX3" fmla="*/ 8312 w 405441"/>
              <a:gd name="connsiteY3" fmla="*/ 918848 h 1449238"/>
              <a:gd name="connsiteX4" fmla="*/ 0 w 405441"/>
              <a:gd name="connsiteY4" fmla="*/ 0 h 1449238"/>
              <a:gd name="connsiteX0" fmla="*/ 0 w 405441"/>
              <a:gd name="connsiteY0" fmla="*/ 0 h 1449238"/>
              <a:gd name="connsiteX1" fmla="*/ 396815 w 405441"/>
              <a:gd name="connsiteY1" fmla="*/ 508958 h 1449238"/>
              <a:gd name="connsiteX2" fmla="*/ 405441 w 405441"/>
              <a:gd name="connsiteY2" fmla="*/ 1449238 h 1449238"/>
              <a:gd name="connsiteX3" fmla="*/ 3550 w 405441"/>
              <a:gd name="connsiteY3" fmla="*/ 904561 h 1449238"/>
              <a:gd name="connsiteX4" fmla="*/ 0 w 405441"/>
              <a:gd name="connsiteY4" fmla="*/ 0 h 1449238"/>
              <a:gd name="connsiteX0" fmla="*/ 0 w 405441"/>
              <a:gd name="connsiteY0" fmla="*/ 0 h 1449238"/>
              <a:gd name="connsiteX1" fmla="*/ 396815 w 405441"/>
              <a:gd name="connsiteY1" fmla="*/ 508958 h 1449238"/>
              <a:gd name="connsiteX2" fmla="*/ 405441 w 405441"/>
              <a:gd name="connsiteY2" fmla="*/ 1449238 h 1449238"/>
              <a:gd name="connsiteX3" fmla="*/ 3550 w 405441"/>
              <a:gd name="connsiteY3" fmla="*/ 916468 h 1449238"/>
              <a:gd name="connsiteX4" fmla="*/ 0 w 405441"/>
              <a:gd name="connsiteY4" fmla="*/ 0 h 1449238"/>
              <a:gd name="connsiteX0" fmla="*/ 4123 w 409564"/>
              <a:gd name="connsiteY0" fmla="*/ 0 h 1449238"/>
              <a:gd name="connsiteX1" fmla="*/ 400938 w 409564"/>
              <a:gd name="connsiteY1" fmla="*/ 508958 h 1449238"/>
              <a:gd name="connsiteX2" fmla="*/ 409564 w 409564"/>
              <a:gd name="connsiteY2" fmla="*/ 1449238 h 1449238"/>
              <a:gd name="connsiteX3" fmla="*/ 529 w 409564"/>
              <a:gd name="connsiteY3" fmla="*/ 909324 h 1449238"/>
              <a:gd name="connsiteX4" fmla="*/ 4123 w 409564"/>
              <a:gd name="connsiteY4" fmla="*/ 0 h 1449238"/>
              <a:gd name="connsiteX0" fmla="*/ 4123 w 409564"/>
              <a:gd name="connsiteY0" fmla="*/ 0 h 1463526"/>
              <a:gd name="connsiteX1" fmla="*/ 400938 w 409564"/>
              <a:gd name="connsiteY1" fmla="*/ 523246 h 1463526"/>
              <a:gd name="connsiteX2" fmla="*/ 409564 w 409564"/>
              <a:gd name="connsiteY2" fmla="*/ 1463526 h 1463526"/>
              <a:gd name="connsiteX3" fmla="*/ 529 w 409564"/>
              <a:gd name="connsiteY3" fmla="*/ 923612 h 1463526"/>
              <a:gd name="connsiteX4" fmla="*/ 4123 w 409564"/>
              <a:gd name="connsiteY4" fmla="*/ 0 h 1463526"/>
              <a:gd name="connsiteX0" fmla="*/ 4488 w 409929"/>
              <a:gd name="connsiteY0" fmla="*/ 0 h 1463526"/>
              <a:gd name="connsiteX1" fmla="*/ 401303 w 409929"/>
              <a:gd name="connsiteY1" fmla="*/ 523246 h 1463526"/>
              <a:gd name="connsiteX2" fmla="*/ 409929 w 409929"/>
              <a:gd name="connsiteY2" fmla="*/ 1463526 h 1463526"/>
              <a:gd name="connsiteX3" fmla="*/ 894 w 409929"/>
              <a:gd name="connsiteY3" fmla="*/ 923612 h 1463526"/>
              <a:gd name="connsiteX4" fmla="*/ 4488 w 409929"/>
              <a:gd name="connsiteY4" fmla="*/ 0 h 1463526"/>
              <a:gd name="connsiteX0" fmla="*/ 4488 w 430102"/>
              <a:gd name="connsiteY0" fmla="*/ 0 h 1463526"/>
              <a:gd name="connsiteX1" fmla="*/ 429878 w 430102"/>
              <a:gd name="connsiteY1" fmla="*/ 532771 h 1463526"/>
              <a:gd name="connsiteX2" fmla="*/ 409929 w 430102"/>
              <a:gd name="connsiteY2" fmla="*/ 1463526 h 1463526"/>
              <a:gd name="connsiteX3" fmla="*/ 894 w 430102"/>
              <a:gd name="connsiteY3" fmla="*/ 923612 h 1463526"/>
              <a:gd name="connsiteX4" fmla="*/ 4488 w 430102"/>
              <a:gd name="connsiteY4" fmla="*/ 0 h 1463526"/>
              <a:gd name="connsiteX0" fmla="*/ 4488 w 430450"/>
              <a:gd name="connsiteY0" fmla="*/ 0 h 1477813"/>
              <a:gd name="connsiteX1" fmla="*/ 429878 w 430450"/>
              <a:gd name="connsiteY1" fmla="*/ 532771 h 1477813"/>
              <a:gd name="connsiteX2" fmla="*/ 426598 w 430450"/>
              <a:gd name="connsiteY2" fmla="*/ 1477813 h 1477813"/>
              <a:gd name="connsiteX3" fmla="*/ 894 w 430450"/>
              <a:gd name="connsiteY3" fmla="*/ 923612 h 1477813"/>
              <a:gd name="connsiteX4" fmla="*/ 4488 w 430450"/>
              <a:gd name="connsiteY4" fmla="*/ 0 h 1477813"/>
              <a:gd name="connsiteX0" fmla="*/ 4488 w 426598"/>
              <a:gd name="connsiteY0" fmla="*/ 0 h 1477813"/>
              <a:gd name="connsiteX1" fmla="*/ 425115 w 426598"/>
              <a:gd name="connsiteY1" fmla="*/ 547059 h 1477813"/>
              <a:gd name="connsiteX2" fmla="*/ 426598 w 426598"/>
              <a:gd name="connsiteY2" fmla="*/ 1477813 h 1477813"/>
              <a:gd name="connsiteX3" fmla="*/ 894 w 426598"/>
              <a:gd name="connsiteY3" fmla="*/ 923612 h 1477813"/>
              <a:gd name="connsiteX4" fmla="*/ 4488 w 426598"/>
              <a:gd name="connsiteY4" fmla="*/ 0 h 1477813"/>
              <a:gd name="connsiteX0" fmla="*/ 4488 w 426598"/>
              <a:gd name="connsiteY0" fmla="*/ 0 h 1477813"/>
              <a:gd name="connsiteX1" fmla="*/ 425115 w 426598"/>
              <a:gd name="connsiteY1" fmla="*/ 547059 h 1477813"/>
              <a:gd name="connsiteX2" fmla="*/ 426598 w 426598"/>
              <a:gd name="connsiteY2" fmla="*/ 1477813 h 1477813"/>
              <a:gd name="connsiteX3" fmla="*/ 894 w 426598"/>
              <a:gd name="connsiteY3" fmla="*/ 923612 h 1477813"/>
              <a:gd name="connsiteX4" fmla="*/ 4488 w 426598"/>
              <a:gd name="connsiteY4" fmla="*/ 0 h 1477813"/>
              <a:gd name="connsiteX0" fmla="*/ 1250 w 423360"/>
              <a:gd name="connsiteY0" fmla="*/ 0 h 1477813"/>
              <a:gd name="connsiteX1" fmla="*/ 421877 w 423360"/>
              <a:gd name="connsiteY1" fmla="*/ 547059 h 1477813"/>
              <a:gd name="connsiteX2" fmla="*/ 423360 w 423360"/>
              <a:gd name="connsiteY2" fmla="*/ 1477813 h 1477813"/>
              <a:gd name="connsiteX3" fmla="*/ 2418 w 423360"/>
              <a:gd name="connsiteY3" fmla="*/ 928374 h 1477813"/>
              <a:gd name="connsiteX4" fmla="*/ 1250 w 423360"/>
              <a:gd name="connsiteY4" fmla="*/ 0 h 1477813"/>
              <a:gd name="connsiteX0" fmla="*/ 2576 w 424686"/>
              <a:gd name="connsiteY0" fmla="*/ 0 h 1477813"/>
              <a:gd name="connsiteX1" fmla="*/ 423203 w 424686"/>
              <a:gd name="connsiteY1" fmla="*/ 547059 h 1477813"/>
              <a:gd name="connsiteX2" fmla="*/ 424686 w 424686"/>
              <a:gd name="connsiteY2" fmla="*/ 1477813 h 1477813"/>
              <a:gd name="connsiteX3" fmla="*/ 1363 w 424686"/>
              <a:gd name="connsiteY3" fmla="*/ 937899 h 1477813"/>
              <a:gd name="connsiteX4" fmla="*/ 2576 w 424686"/>
              <a:gd name="connsiteY4" fmla="*/ 0 h 1477813"/>
              <a:gd name="connsiteX0" fmla="*/ 678 w 422788"/>
              <a:gd name="connsiteY0" fmla="*/ 0 h 1477813"/>
              <a:gd name="connsiteX1" fmla="*/ 421305 w 422788"/>
              <a:gd name="connsiteY1" fmla="*/ 547059 h 1477813"/>
              <a:gd name="connsiteX2" fmla="*/ 422788 w 422788"/>
              <a:gd name="connsiteY2" fmla="*/ 1477813 h 1477813"/>
              <a:gd name="connsiteX3" fmla="*/ 4228 w 422788"/>
              <a:gd name="connsiteY3" fmla="*/ 933137 h 1477813"/>
              <a:gd name="connsiteX4" fmla="*/ 678 w 422788"/>
              <a:gd name="connsiteY4" fmla="*/ 0 h 1477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788" h="1477813">
                <a:moveTo>
                  <a:pt x="678" y="0"/>
                </a:moveTo>
                <a:lnTo>
                  <a:pt x="421305" y="547059"/>
                </a:lnTo>
                <a:cubicBezTo>
                  <a:pt x="419417" y="860486"/>
                  <a:pt x="419913" y="1164386"/>
                  <a:pt x="422788" y="1477813"/>
                </a:cubicBezTo>
                <a:lnTo>
                  <a:pt x="4228" y="933137"/>
                </a:lnTo>
                <a:cubicBezTo>
                  <a:pt x="1457" y="626854"/>
                  <a:pt x="-1314" y="311046"/>
                  <a:pt x="678" y="0"/>
                </a:cubicBezTo>
                <a:close/>
              </a:path>
            </a:pathLst>
          </a:custGeom>
          <a:solidFill>
            <a:schemeClr val="accent6">
              <a:lumMod val="20000"/>
              <a:lumOff val="80000"/>
            </a:schemeClr>
          </a:solidFill>
          <a:ln w="762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65000"/>
                  <a:lumOff val="35000"/>
                </a:schemeClr>
              </a:solidFill>
            </a:endParaRPr>
          </a:p>
        </p:txBody>
      </p:sp>
      <p:sp>
        <p:nvSpPr>
          <p:cNvPr id="100" name="Right Arrow 9">
            <a:extLst>
              <a:ext uri="{FF2B5EF4-FFF2-40B4-BE49-F238E27FC236}">
                <a16:creationId xmlns:a16="http://schemas.microsoft.com/office/drawing/2014/main" id="{84A0C69C-517D-4C92-87A1-4DA322747AC6}"/>
              </a:ext>
            </a:extLst>
          </p:cNvPr>
          <p:cNvSpPr/>
          <p:nvPr/>
        </p:nvSpPr>
        <p:spPr>
          <a:xfrm>
            <a:off x="7706869" y="2379992"/>
            <a:ext cx="3748222" cy="1492744"/>
          </a:xfrm>
          <a:prstGeom prst="rightArrow">
            <a:avLst>
              <a:gd name="adj1" fmla="val 63870"/>
              <a:gd name="adj2" fmla="val 50000"/>
            </a:avLst>
          </a:prstGeom>
          <a:solidFill>
            <a:schemeClr val="accent6">
              <a:lumMod val="20000"/>
              <a:lumOff val="80000"/>
            </a:schemeClr>
          </a:solidFill>
          <a:ln w="762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65000"/>
                  <a:lumOff val="35000"/>
                </a:schemeClr>
              </a:solidFill>
            </a:endParaRPr>
          </a:p>
        </p:txBody>
      </p:sp>
      <p:sp>
        <p:nvSpPr>
          <p:cNvPr id="78" name="TextBox 12">
            <a:extLst>
              <a:ext uri="{FF2B5EF4-FFF2-40B4-BE49-F238E27FC236}">
                <a16:creationId xmlns:a16="http://schemas.microsoft.com/office/drawing/2014/main" id="{CFA9B69A-EC33-463F-BD74-2958B531C3C8}"/>
              </a:ext>
            </a:extLst>
          </p:cNvPr>
          <p:cNvSpPr txBox="1"/>
          <p:nvPr/>
        </p:nvSpPr>
        <p:spPr>
          <a:xfrm>
            <a:off x="4293823" y="4162255"/>
            <a:ext cx="765296" cy="646331"/>
          </a:xfrm>
          <a:prstGeom prst="rect">
            <a:avLst/>
          </a:prstGeom>
          <a:noFill/>
        </p:spPr>
        <p:txBody>
          <a:bodyPr wrap="square" rtlCol="0">
            <a:spAutoFit/>
          </a:bodyPr>
          <a:lstStyle/>
          <a:p>
            <a:pPr algn="ctr"/>
            <a:r>
              <a:rPr lang="en-US" altLang="ko-KR" sz="3600" b="1" dirty="0">
                <a:solidFill>
                  <a:schemeClr val="tx1">
                    <a:lumMod val="75000"/>
                    <a:lumOff val="25000"/>
                  </a:schemeClr>
                </a:solidFill>
                <a:cs typeface="Arial" pitchFamily="34" charset="0"/>
              </a:rPr>
              <a:t>03</a:t>
            </a:r>
            <a:endParaRPr lang="ko-KR" altLang="en-US" sz="3600" b="1" dirty="0">
              <a:solidFill>
                <a:schemeClr val="tx1">
                  <a:lumMod val="75000"/>
                  <a:lumOff val="25000"/>
                </a:schemeClr>
              </a:solidFill>
              <a:cs typeface="Arial" pitchFamily="34" charset="0"/>
            </a:endParaRPr>
          </a:p>
        </p:txBody>
      </p:sp>
      <p:sp>
        <p:nvSpPr>
          <p:cNvPr id="79" name="TextBox 13">
            <a:extLst>
              <a:ext uri="{FF2B5EF4-FFF2-40B4-BE49-F238E27FC236}">
                <a16:creationId xmlns:a16="http://schemas.microsoft.com/office/drawing/2014/main" id="{C32D9D5A-6C3D-4EB7-90CA-E0A6BE37F319}"/>
              </a:ext>
            </a:extLst>
          </p:cNvPr>
          <p:cNvSpPr txBox="1"/>
          <p:nvPr/>
        </p:nvSpPr>
        <p:spPr>
          <a:xfrm>
            <a:off x="6080534" y="3465350"/>
            <a:ext cx="765296" cy="646331"/>
          </a:xfrm>
          <a:prstGeom prst="rect">
            <a:avLst/>
          </a:prstGeom>
          <a:noFill/>
        </p:spPr>
        <p:txBody>
          <a:bodyPr wrap="square" rtlCol="0">
            <a:spAutoFit/>
          </a:bodyPr>
          <a:lstStyle/>
          <a:p>
            <a:pPr algn="ctr"/>
            <a:r>
              <a:rPr lang="en-US" altLang="ko-KR" sz="3600" b="1" dirty="0">
                <a:solidFill>
                  <a:schemeClr val="tx1">
                    <a:lumMod val="75000"/>
                    <a:lumOff val="25000"/>
                  </a:schemeClr>
                </a:solidFill>
                <a:cs typeface="Arial" pitchFamily="34" charset="0"/>
              </a:rPr>
              <a:t>04</a:t>
            </a:r>
            <a:endParaRPr lang="ko-KR" altLang="en-US" sz="3600" b="1" dirty="0">
              <a:solidFill>
                <a:schemeClr val="tx1">
                  <a:lumMod val="75000"/>
                  <a:lumOff val="25000"/>
                </a:schemeClr>
              </a:solidFill>
              <a:cs typeface="Arial" pitchFamily="34" charset="0"/>
            </a:endParaRPr>
          </a:p>
        </p:txBody>
      </p:sp>
      <p:sp>
        <p:nvSpPr>
          <p:cNvPr id="101" name="TextBox 13">
            <a:extLst>
              <a:ext uri="{FF2B5EF4-FFF2-40B4-BE49-F238E27FC236}">
                <a16:creationId xmlns:a16="http://schemas.microsoft.com/office/drawing/2014/main" id="{C3F27A86-BD43-4B22-A3D0-2B3155B0AD94}"/>
              </a:ext>
            </a:extLst>
          </p:cNvPr>
          <p:cNvSpPr txBox="1"/>
          <p:nvPr/>
        </p:nvSpPr>
        <p:spPr>
          <a:xfrm>
            <a:off x="7706869" y="2803199"/>
            <a:ext cx="765296" cy="646331"/>
          </a:xfrm>
          <a:prstGeom prst="rect">
            <a:avLst/>
          </a:prstGeom>
          <a:noFill/>
        </p:spPr>
        <p:txBody>
          <a:bodyPr wrap="square" rtlCol="0">
            <a:spAutoFit/>
          </a:bodyPr>
          <a:lstStyle/>
          <a:p>
            <a:pPr algn="ctr"/>
            <a:r>
              <a:rPr lang="en-US" altLang="ko-KR" sz="3600" b="1" dirty="0">
                <a:solidFill>
                  <a:schemeClr val="tx1">
                    <a:lumMod val="75000"/>
                    <a:lumOff val="25000"/>
                  </a:schemeClr>
                </a:solidFill>
                <a:cs typeface="Arial" pitchFamily="34" charset="0"/>
              </a:rPr>
              <a:t>05</a:t>
            </a:r>
            <a:endParaRPr lang="ko-KR" altLang="en-US" sz="3600" b="1" dirty="0">
              <a:solidFill>
                <a:schemeClr val="tx1">
                  <a:lumMod val="75000"/>
                  <a:lumOff val="25000"/>
                </a:schemeClr>
              </a:solidFill>
              <a:cs typeface="Arial" pitchFamily="34" charset="0"/>
            </a:endParaRPr>
          </a:p>
        </p:txBody>
      </p:sp>
      <p:sp>
        <p:nvSpPr>
          <p:cNvPr id="103" name="ZoneTexte 102">
            <a:extLst>
              <a:ext uri="{FF2B5EF4-FFF2-40B4-BE49-F238E27FC236}">
                <a16:creationId xmlns:a16="http://schemas.microsoft.com/office/drawing/2014/main" id="{44B1B448-E795-44C0-961B-A8EE3181134F}"/>
              </a:ext>
            </a:extLst>
          </p:cNvPr>
          <p:cNvSpPr txBox="1"/>
          <p:nvPr/>
        </p:nvSpPr>
        <p:spPr>
          <a:xfrm>
            <a:off x="7523073" y="4409951"/>
            <a:ext cx="2202070" cy="923330"/>
          </a:xfrm>
          <a:prstGeom prst="rect">
            <a:avLst/>
          </a:prstGeom>
          <a:noFill/>
        </p:spPr>
        <p:txBody>
          <a:bodyPr wrap="square" rtlCol="0">
            <a:spAutoFit/>
          </a:bodyPr>
          <a:lstStyle>
            <a:defPPr>
              <a:defRPr lang="fr-FR"/>
            </a:defPPr>
            <a:lvl1pPr marR="0" lvl="0" indent="0" defTabSz="711200" fontAlgn="auto">
              <a:lnSpc>
                <a:spcPct val="90000"/>
              </a:lnSpc>
              <a:spcBef>
                <a:spcPct val="0"/>
              </a:spcBef>
              <a:spcAft>
                <a:spcPct val="35000"/>
              </a:spcAft>
              <a:buClrTx/>
              <a:buSzTx/>
              <a:buFontTx/>
              <a:buNone/>
              <a:tabLst/>
              <a:defRPr kumimoji="0" sz="1600" b="1" i="0" u="none" strike="noStrike" cap="none" spc="0" normalizeH="0" baseline="0">
                <a:ln>
                  <a:noFill/>
                </a:ln>
                <a:solidFill>
                  <a:sysClr val="windowText" lastClr="000000"/>
                </a:solidFill>
                <a:effectLst/>
                <a:uLnTx/>
                <a:uFillTx/>
                <a:latin typeface="Arial Narrow"/>
              </a:defRPr>
            </a:lvl1pPr>
          </a:lstStyle>
          <a:p>
            <a:r>
              <a:rPr lang="fr-FR" dirty="0"/>
              <a:t>Spécifier le nombre K de cluster (des groupes similaires).</a:t>
            </a:r>
          </a:p>
        </p:txBody>
      </p:sp>
      <p:sp>
        <p:nvSpPr>
          <p:cNvPr id="105" name="ZoneTexte 104">
            <a:extLst>
              <a:ext uri="{FF2B5EF4-FFF2-40B4-BE49-F238E27FC236}">
                <a16:creationId xmlns:a16="http://schemas.microsoft.com/office/drawing/2014/main" id="{EFB4A33F-CC59-4157-BDB9-23037B7C8EEC}"/>
              </a:ext>
            </a:extLst>
          </p:cNvPr>
          <p:cNvSpPr txBox="1"/>
          <p:nvPr/>
        </p:nvSpPr>
        <p:spPr>
          <a:xfrm>
            <a:off x="8538559" y="1615974"/>
            <a:ext cx="2916532" cy="923330"/>
          </a:xfrm>
          <a:prstGeom prst="rect">
            <a:avLst/>
          </a:prstGeom>
          <a:noFill/>
        </p:spPr>
        <p:txBody>
          <a:bodyPr wrap="square">
            <a:spAutoFit/>
          </a:bodyPr>
          <a:lstStyle/>
          <a:p>
            <a:pPr lvl="0"/>
            <a:r>
              <a:rPr lang="fr-FR" sz="1800" b="1" dirty="0"/>
              <a:t>Mettre les saisons agricoles avec ressemblances dans le même groupe</a:t>
            </a:r>
          </a:p>
        </p:txBody>
      </p:sp>
      <p:sp>
        <p:nvSpPr>
          <p:cNvPr id="96" name="Rounded Rectangle 51">
            <a:extLst>
              <a:ext uri="{FF2B5EF4-FFF2-40B4-BE49-F238E27FC236}">
                <a16:creationId xmlns:a16="http://schemas.microsoft.com/office/drawing/2014/main" id="{58325EF4-6A91-4CC1-BF8C-A164CDA5A6F9}"/>
              </a:ext>
            </a:extLst>
          </p:cNvPr>
          <p:cNvSpPr/>
          <p:nvPr/>
        </p:nvSpPr>
        <p:spPr>
          <a:xfrm rot="16200000" flipH="1">
            <a:off x="10572164" y="2842527"/>
            <a:ext cx="565463" cy="532531"/>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rgbClr val="04AC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pic>
        <p:nvPicPr>
          <p:cNvPr id="107" name="Graphique 106">
            <a:extLst>
              <a:ext uri="{FF2B5EF4-FFF2-40B4-BE49-F238E27FC236}">
                <a16:creationId xmlns:a16="http://schemas.microsoft.com/office/drawing/2014/main" id="{558BDA97-068F-4D64-AC90-B815C56278F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8289" y="4395016"/>
            <a:ext cx="416389" cy="456847"/>
          </a:xfrm>
          <a:prstGeom prst="rect">
            <a:avLst/>
          </a:prstGeom>
        </p:spPr>
      </p:pic>
      <p:pic>
        <p:nvPicPr>
          <p:cNvPr id="109" name="Graphique 108">
            <a:extLst>
              <a:ext uri="{FF2B5EF4-FFF2-40B4-BE49-F238E27FC236}">
                <a16:creationId xmlns:a16="http://schemas.microsoft.com/office/drawing/2014/main" id="{E2C05D56-23E0-4FE8-8CE5-86BBE16FB3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4705" y="3211595"/>
            <a:ext cx="462239" cy="507483"/>
          </a:xfrm>
          <a:prstGeom prst="rect">
            <a:avLst/>
          </a:prstGeom>
        </p:spPr>
      </p:pic>
      <p:pic>
        <p:nvPicPr>
          <p:cNvPr id="110" name="Graphique 109">
            <a:extLst>
              <a:ext uri="{FF2B5EF4-FFF2-40B4-BE49-F238E27FC236}">
                <a16:creationId xmlns:a16="http://schemas.microsoft.com/office/drawing/2014/main" id="{A3457BB0-E1F4-4B2B-8796-46A11332FBF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13837" y="5963944"/>
            <a:ext cx="416389" cy="456847"/>
          </a:xfrm>
          <a:prstGeom prst="rect">
            <a:avLst/>
          </a:prstGeom>
        </p:spPr>
      </p:pic>
      <p:pic>
        <p:nvPicPr>
          <p:cNvPr id="111" name="Graphique 110">
            <a:extLst>
              <a:ext uri="{FF2B5EF4-FFF2-40B4-BE49-F238E27FC236}">
                <a16:creationId xmlns:a16="http://schemas.microsoft.com/office/drawing/2014/main" id="{E658AD0D-E8B0-40E3-858A-BA0A27391C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26104" y="4573132"/>
            <a:ext cx="596969" cy="596969"/>
          </a:xfrm>
          <a:prstGeom prst="rect">
            <a:avLst/>
          </a:prstGeom>
        </p:spPr>
      </p:pic>
      <p:pic>
        <p:nvPicPr>
          <p:cNvPr id="113" name="Image 112">
            <a:extLst>
              <a:ext uri="{FF2B5EF4-FFF2-40B4-BE49-F238E27FC236}">
                <a16:creationId xmlns:a16="http://schemas.microsoft.com/office/drawing/2014/main" id="{4EC5DF6E-7F88-4249-8D02-CFE76D7D1480}"/>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7560373" y="1747893"/>
            <a:ext cx="776385" cy="659493"/>
          </a:xfrm>
          <a:prstGeom prst="rect">
            <a:avLst/>
          </a:prstGeom>
          <a:noFill/>
          <a:ln>
            <a:noFill/>
          </a:ln>
        </p:spPr>
      </p:pic>
      <p:grpSp>
        <p:nvGrpSpPr>
          <p:cNvPr id="39" name="Group 38">
            <a:extLst>
              <a:ext uri="{FF2B5EF4-FFF2-40B4-BE49-F238E27FC236}">
                <a16:creationId xmlns:a16="http://schemas.microsoft.com/office/drawing/2014/main" id="{FE431E22-D6DE-F9A1-3B37-4E711D0BCE8B}"/>
              </a:ext>
            </a:extLst>
          </p:cNvPr>
          <p:cNvGrpSpPr/>
          <p:nvPr/>
        </p:nvGrpSpPr>
        <p:grpSpPr>
          <a:xfrm>
            <a:off x="197078" y="127194"/>
            <a:ext cx="11800818" cy="295932"/>
            <a:chOff x="197078" y="79896"/>
            <a:chExt cx="11800818" cy="295932"/>
          </a:xfrm>
        </p:grpSpPr>
        <p:sp>
          <p:nvSpPr>
            <p:cNvPr id="40" name="Rectangle : coins arrondis 18">
              <a:extLst>
                <a:ext uri="{FF2B5EF4-FFF2-40B4-BE49-F238E27FC236}">
                  <a16:creationId xmlns:a16="http://schemas.microsoft.com/office/drawing/2014/main" id="{B9CD7E47-B18D-0E4B-C29B-F921C267EBDE}"/>
                </a:ext>
              </a:extLst>
            </p:cNvPr>
            <p:cNvSpPr/>
            <p:nvPr/>
          </p:nvSpPr>
          <p:spPr>
            <a:xfrm>
              <a:off x="197078" y="79896"/>
              <a:ext cx="2286000" cy="29485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Culture et région agricole</a:t>
              </a:r>
            </a:p>
          </p:txBody>
        </p:sp>
        <p:sp>
          <p:nvSpPr>
            <p:cNvPr id="41" name="Rectangle : coins arrondis 21">
              <a:extLst>
                <a:ext uri="{FF2B5EF4-FFF2-40B4-BE49-F238E27FC236}">
                  <a16:creationId xmlns:a16="http://schemas.microsoft.com/office/drawing/2014/main" id="{7A2D50AC-46C7-E534-EC3D-CFB8C25D01DB}"/>
                </a:ext>
              </a:extLst>
            </p:cNvPr>
            <p:cNvSpPr/>
            <p:nvPr/>
          </p:nvSpPr>
          <p:spPr>
            <a:xfrm>
              <a:off x="2575783" y="79896"/>
              <a:ext cx="2286000" cy="295932"/>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Facteurs météorologiques</a:t>
              </a:r>
            </a:p>
          </p:txBody>
        </p:sp>
        <p:sp>
          <p:nvSpPr>
            <p:cNvPr id="42" name="Rectangle : coins arrondis 22">
              <a:extLst>
                <a:ext uri="{FF2B5EF4-FFF2-40B4-BE49-F238E27FC236}">
                  <a16:creationId xmlns:a16="http://schemas.microsoft.com/office/drawing/2014/main" id="{1B0D278C-F7DC-A124-C023-47B79842C331}"/>
                </a:ext>
              </a:extLst>
            </p:cNvPr>
            <p:cNvSpPr/>
            <p:nvPr/>
          </p:nvSpPr>
          <p:spPr>
            <a:xfrm>
              <a:off x="4954488" y="88016"/>
              <a:ext cx="2286000" cy="28536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Collecte et préparation de données</a:t>
              </a:r>
            </a:p>
          </p:txBody>
        </p:sp>
        <p:sp>
          <p:nvSpPr>
            <p:cNvPr id="43" name="Rectangle : coins arrondis 23">
              <a:extLst>
                <a:ext uri="{FF2B5EF4-FFF2-40B4-BE49-F238E27FC236}">
                  <a16:creationId xmlns:a16="http://schemas.microsoft.com/office/drawing/2014/main" id="{92DBDAE5-8B94-6314-5DEE-17202CEEC165}"/>
                </a:ext>
              </a:extLst>
            </p:cNvPr>
            <p:cNvSpPr/>
            <p:nvPr/>
          </p:nvSpPr>
          <p:spPr>
            <a:xfrm>
              <a:off x="9711896" y="88015"/>
              <a:ext cx="2286000" cy="28536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a:solidFill>
                    <a:schemeClr val="tx1"/>
                  </a:solidFill>
                  <a:latin typeface="Arial Narrow" panose="020B0606020202030204" pitchFamily="34" charset="0"/>
                </a:rPr>
                <a:t>Clustering selon toutes les variables</a:t>
              </a:r>
              <a:endParaRPr lang="fr-FR" sz="1200" dirty="0">
                <a:solidFill>
                  <a:schemeClr val="tx1"/>
                </a:solidFill>
                <a:latin typeface="Arial Narrow" panose="020B0606020202030204" pitchFamily="34" charset="0"/>
              </a:endParaRPr>
            </a:p>
          </p:txBody>
        </p:sp>
        <p:sp>
          <p:nvSpPr>
            <p:cNvPr id="44" name="Rectangle : coins arrondis 24">
              <a:extLst>
                <a:ext uri="{FF2B5EF4-FFF2-40B4-BE49-F238E27FC236}">
                  <a16:creationId xmlns:a16="http://schemas.microsoft.com/office/drawing/2014/main" id="{8BF65E0D-A195-ED1F-D99C-A49DFEE74BF3}"/>
                </a:ext>
              </a:extLst>
            </p:cNvPr>
            <p:cNvSpPr/>
            <p:nvPr/>
          </p:nvSpPr>
          <p:spPr>
            <a:xfrm>
              <a:off x="7333193" y="79897"/>
              <a:ext cx="2286000" cy="295931"/>
            </a:xfrm>
            <a:prstGeom prst="roundRect">
              <a:avLst>
                <a:gd name="adj" fmla="val 42151"/>
              </a:avLst>
            </a:prstGeom>
            <a:solidFill>
              <a:srgbClr val="63E951"/>
            </a:solid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Clustering selon chaque variable</a:t>
              </a:r>
            </a:p>
          </p:txBody>
        </p:sp>
      </p:grpSp>
      <p:sp>
        <p:nvSpPr>
          <p:cNvPr id="34" name="TextBox 33">
            <a:extLst>
              <a:ext uri="{FF2B5EF4-FFF2-40B4-BE49-F238E27FC236}">
                <a16:creationId xmlns:a16="http://schemas.microsoft.com/office/drawing/2014/main" id="{75644CAF-1198-41A0-CF5D-30A887F3F92E}"/>
              </a:ext>
            </a:extLst>
          </p:cNvPr>
          <p:cNvSpPr txBox="1"/>
          <p:nvPr/>
        </p:nvSpPr>
        <p:spPr>
          <a:xfrm>
            <a:off x="11654014" y="6362374"/>
            <a:ext cx="266420" cy="307777"/>
          </a:xfrm>
          <a:prstGeom prst="rect">
            <a:avLst/>
          </a:prstGeom>
          <a:noFill/>
        </p:spPr>
        <p:txBody>
          <a:bodyPr wrap="none" rtlCol="0">
            <a:spAutoFit/>
          </a:bodyPr>
          <a:lstStyle/>
          <a:p>
            <a:r>
              <a:rPr lang="fr-FR" sz="1400" dirty="0">
                <a:latin typeface="Arial Narrow" panose="020B0606020202030204" pitchFamily="34" charset="0"/>
              </a:rPr>
              <a:t>9</a:t>
            </a:r>
            <a:endParaRPr lang="en-US" sz="1400" dirty="0">
              <a:latin typeface="Arial Narrow" panose="020B0606020202030204" pitchFamily="34" charset="0"/>
            </a:endParaRPr>
          </a:p>
        </p:txBody>
      </p:sp>
    </p:spTree>
    <p:extLst>
      <p:ext uri="{BB962C8B-B14F-4D97-AF65-F5344CB8AC3E}">
        <p14:creationId xmlns:p14="http://schemas.microsoft.com/office/powerpoint/2010/main" val="3924727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372BB177-75BF-65BB-ABFB-D275D95FCE26}"/>
              </a:ext>
            </a:extLst>
          </p:cNvPr>
          <p:cNvGrpSpPr/>
          <p:nvPr/>
        </p:nvGrpSpPr>
        <p:grpSpPr>
          <a:xfrm>
            <a:off x="197078" y="127194"/>
            <a:ext cx="11800818" cy="295932"/>
            <a:chOff x="197078" y="79896"/>
            <a:chExt cx="11800818" cy="295932"/>
          </a:xfrm>
        </p:grpSpPr>
        <p:sp>
          <p:nvSpPr>
            <p:cNvPr id="39" name="Rectangle : coins arrondis 18">
              <a:extLst>
                <a:ext uri="{FF2B5EF4-FFF2-40B4-BE49-F238E27FC236}">
                  <a16:creationId xmlns:a16="http://schemas.microsoft.com/office/drawing/2014/main" id="{19985D79-F1D1-CDE1-9F56-271632700978}"/>
                </a:ext>
              </a:extLst>
            </p:cNvPr>
            <p:cNvSpPr/>
            <p:nvPr/>
          </p:nvSpPr>
          <p:spPr>
            <a:xfrm>
              <a:off x="197078" y="79896"/>
              <a:ext cx="2286000" cy="29485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Culture et région agricole</a:t>
              </a:r>
            </a:p>
          </p:txBody>
        </p:sp>
        <p:sp>
          <p:nvSpPr>
            <p:cNvPr id="41" name="Rectangle : coins arrondis 21">
              <a:extLst>
                <a:ext uri="{FF2B5EF4-FFF2-40B4-BE49-F238E27FC236}">
                  <a16:creationId xmlns:a16="http://schemas.microsoft.com/office/drawing/2014/main" id="{2652E806-D8FC-8DBA-0C61-5871277FCFE7}"/>
                </a:ext>
              </a:extLst>
            </p:cNvPr>
            <p:cNvSpPr/>
            <p:nvPr/>
          </p:nvSpPr>
          <p:spPr>
            <a:xfrm>
              <a:off x="2575783" y="79896"/>
              <a:ext cx="2286000" cy="295932"/>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Facteurs météorologiques</a:t>
              </a:r>
            </a:p>
          </p:txBody>
        </p:sp>
        <p:sp>
          <p:nvSpPr>
            <p:cNvPr id="42" name="Rectangle : coins arrondis 22">
              <a:extLst>
                <a:ext uri="{FF2B5EF4-FFF2-40B4-BE49-F238E27FC236}">
                  <a16:creationId xmlns:a16="http://schemas.microsoft.com/office/drawing/2014/main" id="{1E62E31B-7857-DA9A-605F-F813D3B64947}"/>
                </a:ext>
              </a:extLst>
            </p:cNvPr>
            <p:cNvSpPr/>
            <p:nvPr/>
          </p:nvSpPr>
          <p:spPr>
            <a:xfrm>
              <a:off x="4954488" y="88016"/>
              <a:ext cx="2286000" cy="28536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Collecte et préparation de données</a:t>
              </a:r>
            </a:p>
          </p:txBody>
        </p:sp>
        <p:sp>
          <p:nvSpPr>
            <p:cNvPr id="43" name="Rectangle : coins arrondis 23">
              <a:extLst>
                <a:ext uri="{FF2B5EF4-FFF2-40B4-BE49-F238E27FC236}">
                  <a16:creationId xmlns:a16="http://schemas.microsoft.com/office/drawing/2014/main" id="{F1BCA106-F0F1-3BC8-A93D-3B6FD6C7E157}"/>
                </a:ext>
              </a:extLst>
            </p:cNvPr>
            <p:cNvSpPr/>
            <p:nvPr/>
          </p:nvSpPr>
          <p:spPr>
            <a:xfrm>
              <a:off x="9711896" y="88015"/>
              <a:ext cx="2286000" cy="28536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a:solidFill>
                    <a:schemeClr val="tx1"/>
                  </a:solidFill>
                  <a:latin typeface="Arial Narrow" panose="020B0606020202030204" pitchFamily="34" charset="0"/>
                </a:rPr>
                <a:t>Clustering selon toutes les variables</a:t>
              </a:r>
              <a:endParaRPr lang="fr-FR" sz="1200" dirty="0">
                <a:solidFill>
                  <a:schemeClr val="tx1"/>
                </a:solidFill>
                <a:latin typeface="Arial Narrow" panose="020B0606020202030204" pitchFamily="34" charset="0"/>
              </a:endParaRPr>
            </a:p>
          </p:txBody>
        </p:sp>
        <p:sp>
          <p:nvSpPr>
            <p:cNvPr id="45" name="Rectangle : coins arrondis 24">
              <a:extLst>
                <a:ext uri="{FF2B5EF4-FFF2-40B4-BE49-F238E27FC236}">
                  <a16:creationId xmlns:a16="http://schemas.microsoft.com/office/drawing/2014/main" id="{772F9485-E373-D11D-DD0D-AEA2FEAB0464}"/>
                </a:ext>
              </a:extLst>
            </p:cNvPr>
            <p:cNvSpPr/>
            <p:nvPr/>
          </p:nvSpPr>
          <p:spPr>
            <a:xfrm>
              <a:off x="7333193" y="79897"/>
              <a:ext cx="2286000" cy="295931"/>
            </a:xfrm>
            <a:prstGeom prst="roundRect">
              <a:avLst>
                <a:gd name="adj" fmla="val 42151"/>
              </a:avLst>
            </a:prstGeom>
            <a:solidFill>
              <a:srgbClr val="63E951"/>
            </a:solid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a:solidFill>
                    <a:schemeClr val="tx1"/>
                  </a:solidFill>
                  <a:latin typeface="Arial Narrow" panose="020B0606020202030204" pitchFamily="34" charset="0"/>
                </a:rPr>
                <a:t>Clustering selon chaque variable</a:t>
              </a:r>
              <a:endParaRPr lang="fr-FR" sz="1200" dirty="0">
                <a:solidFill>
                  <a:schemeClr val="tx1"/>
                </a:solidFill>
                <a:latin typeface="Arial Narrow" panose="020B0606020202030204" pitchFamily="34" charset="0"/>
              </a:endParaRPr>
            </a:p>
          </p:txBody>
        </p:sp>
      </p:grpSp>
      <p:sp>
        <p:nvSpPr>
          <p:cNvPr id="46" name="Titre 2">
            <a:extLst>
              <a:ext uri="{FF2B5EF4-FFF2-40B4-BE49-F238E27FC236}">
                <a16:creationId xmlns:a16="http://schemas.microsoft.com/office/drawing/2014/main" id="{53348810-260A-BDEF-1087-5CEF54232A29}"/>
              </a:ext>
            </a:extLst>
          </p:cNvPr>
          <p:cNvSpPr txBox="1">
            <a:spLocks/>
          </p:cNvSpPr>
          <p:nvPr/>
        </p:nvSpPr>
        <p:spPr>
          <a:xfrm>
            <a:off x="263815" y="681109"/>
            <a:ext cx="11507975" cy="369332"/>
          </a:xfrm>
          <a:prstGeom prst="rect">
            <a:avLst/>
          </a:prstGeom>
          <a:noFill/>
          <a:ln>
            <a:noFill/>
            <a:prstDash val="lgDashDot"/>
          </a:ln>
        </p:spPr>
        <p:txBody>
          <a:bodyPr wrap="square" lIns="0" tIns="0" rIns="0" bIns="0" rtlCol="0" anchor="ctr">
            <a:spAutoFit/>
          </a:bodyPr>
          <a:lstStyle>
            <a:defPPr>
              <a:defRPr lang="fr-FR"/>
            </a:defPPr>
            <a:lvl1pPr marR="0" lvl="0" indent="0" fontAlgn="auto">
              <a:lnSpc>
                <a:spcPct val="100000"/>
              </a:lnSpc>
              <a:spcBef>
                <a:spcPts val="0"/>
              </a:spcBef>
              <a:spcAft>
                <a:spcPts val="0"/>
              </a:spcAft>
              <a:buClrTx/>
              <a:buSzTx/>
              <a:buFontTx/>
              <a:buNone/>
              <a:tabLst/>
              <a:defRPr kumimoji="0" sz="1600" b="1" i="0" u="none" strike="noStrike" cap="none" spc="0" normalizeH="0" baseline="0">
                <a:ln>
                  <a:noFill/>
                </a:ln>
                <a:solidFill>
                  <a:prstClr val="black"/>
                </a:solidFill>
                <a:effectLst/>
                <a:uLnTx/>
                <a:uFillTx/>
                <a:latin typeface="Arial Narrow" panose="020B0606020202030204" pitchFamily="34" charset="0"/>
              </a:defRPr>
            </a:lvl1pPr>
          </a:lstStyle>
          <a:p>
            <a:r>
              <a:rPr lang="fr-FR" sz="2400" dirty="0">
                <a:sym typeface="+mn-lt"/>
              </a:rPr>
              <a:t>La première étape est de choisir l’algorithme de clustering :</a:t>
            </a:r>
            <a:endParaRPr lang="ko-KR" altLang="en-US" sz="2400" dirty="0"/>
          </a:p>
        </p:txBody>
      </p:sp>
      <p:cxnSp>
        <p:nvCxnSpPr>
          <p:cNvPr id="52" name="Straight Arrow Connector 21">
            <a:extLst>
              <a:ext uri="{FF2B5EF4-FFF2-40B4-BE49-F238E27FC236}">
                <a16:creationId xmlns:a16="http://schemas.microsoft.com/office/drawing/2014/main" id="{FD137F2D-5F88-4581-A48C-696AE311ECA5}"/>
              </a:ext>
            </a:extLst>
          </p:cNvPr>
          <p:cNvCxnSpPr>
            <a:cxnSpLocks/>
          </p:cNvCxnSpPr>
          <p:nvPr/>
        </p:nvCxnSpPr>
        <p:spPr>
          <a:xfrm flipV="1">
            <a:off x="3660198" y="2489631"/>
            <a:ext cx="2248645" cy="926877"/>
          </a:xfrm>
          <a:prstGeom prst="straightConnector1">
            <a:avLst/>
          </a:prstGeom>
          <a:ln>
            <a:solidFill>
              <a:srgbClr val="04AC20"/>
            </a:solidFill>
            <a:tailEnd type="triangle" w="lg" len="med"/>
          </a:ln>
        </p:spPr>
        <p:style>
          <a:lnRef idx="1">
            <a:schemeClr val="accent2"/>
          </a:lnRef>
          <a:fillRef idx="0">
            <a:schemeClr val="accent2"/>
          </a:fillRef>
          <a:effectRef idx="0">
            <a:schemeClr val="accent2"/>
          </a:effectRef>
          <a:fontRef idx="minor">
            <a:schemeClr val="tx1"/>
          </a:fontRef>
        </p:style>
      </p:cxnSp>
      <p:cxnSp>
        <p:nvCxnSpPr>
          <p:cNvPr id="53" name="Straight Arrow Connector 24">
            <a:extLst>
              <a:ext uri="{FF2B5EF4-FFF2-40B4-BE49-F238E27FC236}">
                <a16:creationId xmlns:a16="http://schemas.microsoft.com/office/drawing/2014/main" id="{957B6324-A4E6-4B8E-9AE2-5995164A87E7}"/>
              </a:ext>
            </a:extLst>
          </p:cNvPr>
          <p:cNvCxnSpPr>
            <a:cxnSpLocks/>
          </p:cNvCxnSpPr>
          <p:nvPr/>
        </p:nvCxnSpPr>
        <p:spPr>
          <a:xfrm flipV="1">
            <a:off x="3087574" y="2933999"/>
            <a:ext cx="4261307" cy="260237"/>
          </a:xfrm>
          <a:prstGeom prst="straightConnector1">
            <a:avLst/>
          </a:prstGeom>
          <a:ln>
            <a:solidFill>
              <a:srgbClr val="04AC20"/>
            </a:solidFill>
            <a:tailEnd type="triangle" w="lg" len="med"/>
          </a:ln>
        </p:spPr>
        <p:style>
          <a:lnRef idx="1">
            <a:schemeClr val="accent2"/>
          </a:lnRef>
          <a:fillRef idx="0">
            <a:schemeClr val="accent2"/>
          </a:fillRef>
          <a:effectRef idx="0">
            <a:schemeClr val="accent2"/>
          </a:effectRef>
          <a:fontRef idx="minor">
            <a:schemeClr val="tx1"/>
          </a:fontRef>
        </p:style>
      </p:cxnSp>
      <p:cxnSp>
        <p:nvCxnSpPr>
          <p:cNvPr id="54" name="Straight Arrow Connector 27">
            <a:extLst>
              <a:ext uri="{FF2B5EF4-FFF2-40B4-BE49-F238E27FC236}">
                <a16:creationId xmlns:a16="http://schemas.microsoft.com/office/drawing/2014/main" id="{B41D7634-F222-4C4D-A513-9222E2821175}"/>
              </a:ext>
            </a:extLst>
          </p:cNvPr>
          <p:cNvCxnSpPr>
            <a:cxnSpLocks/>
          </p:cNvCxnSpPr>
          <p:nvPr/>
        </p:nvCxnSpPr>
        <p:spPr>
          <a:xfrm>
            <a:off x="8523119" y="3364105"/>
            <a:ext cx="370732" cy="286735"/>
          </a:xfrm>
          <a:prstGeom prst="straightConnector1">
            <a:avLst/>
          </a:prstGeom>
          <a:ln>
            <a:solidFill>
              <a:srgbClr val="04AC20"/>
            </a:solidFill>
            <a:tailEnd type="triangle" w="lg" len="med"/>
          </a:ln>
        </p:spPr>
        <p:style>
          <a:lnRef idx="1">
            <a:schemeClr val="accent2"/>
          </a:lnRef>
          <a:fillRef idx="0">
            <a:schemeClr val="accent2"/>
          </a:fillRef>
          <a:effectRef idx="0">
            <a:schemeClr val="accent2"/>
          </a:effectRef>
          <a:fontRef idx="minor">
            <a:schemeClr val="tx1"/>
          </a:fontRef>
        </p:style>
      </p:cxnSp>
      <p:cxnSp>
        <p:nvCxnSpPr>
          <p:cNvPr id="56" name="Straight Arrow Connector 30">
            <a:extLst>
              <a:ext uri="{FF2B5EF4-FFF2-40B4-BE49-F238E27FC236}">
                <a16:creationId xmlns:a16="http://schemas.microsoft.com/office/drawing/2014/main" id="{E22C6EDB-CBDF-4147-99AA-B6DB127D8BF7}"/>
              </a:ext>
            </a:extLst>
          </p:cNvPr>
          <p:cNvCxnSpPr>
            <a:cxnSpLocks/>
          </p:cNvCxnSpPr>
          <p:nvPr/>
        </p:nvCxnSpPr>
        <p:spPr>
          <a:xfrm>
            <a:off x="4299836" y="3730000"/>
            <a:ext cx="1877269" cy="1065722"/>
          </a:xfrm>
          <a:prstGeom prst="straightConnector1">
            <a:avLst/>
          </a:prstGeom>
          <a:ln>
            <a:solidFill>
              <a:srgbClr val="04AC20"/>
            </a:solidFill>
            <a:tailEnd type="triangle" w="lg" len="med"/>
          </a:ln>
        </p:spPr>
        <p:style>
          <a:lnRef idx="1">
            <a:schemeClr val="accent2"/>
          </a:lnRef>
          <a:fillRef idx="0">
            <a:schemeClr val="accent2"/>
          </a:fillRef>
          <a:effectRef idx="0">
            <a:schemeClr val="accent2"/>
          </a:effectRef>
          <a:fontRef idx="minor">
            <a:schemeClr val="tx1"/>
          </a:fontRef>
        </p:style>
      </p:cxnSp>
      <p:sp>
        <p:nvSpPr>
          <p:cNvPr id="57" name="Oval 7">
            <a:extLst>
              <a:ext uri="{FF2B5EF4-FFF2-40B4-BE49-F238E27FC236}">
                <a16:creationId xmlns:a16="http://schemas.microsoft.com/office/drawing/2014/main" id="{766E88E5-1498-41ED-8A47-681259B65D77}"/>
              </a:ext>
            </a:extLst>
          </p:cNvPr>
          <p:cNvSpPr/>
          <p:nvPr/>
        </p:nvSpPr>
        <p:spPr>
          <a:xfrm>
            <a:off x="2479413" y="2482234"/>
            <a:ext cx="3196449" cy="3294023"/>
          </a:xfrm>
          <a:prstGeom prst="ellipse">
            <a:avLst/>
          </a:prstGeom>
          <a:solidFill>
            <a:schemeClr val="bg1"/>
          </a:solidFill>
          <a:ln w="6350">
            <a:solidFill>
              <a:srgbClr val="04AC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ko-KR" altLang="en-US" sz="2400" b="1">
              <a:solidFill>
                <a:prstClr val="black"/>
              </a:solidFill>
              <a:latin typeface="Arial Narrow" panose="020B0606020202030204" pitchFamily="34" charset="0"/>
            </a:endParaRPr>
          </a:p>
        </p:txBody>
      </p:sp>
      <p:sp>
        <p:nvSpPr>
          <p:cNvPr id="58" name="Oval 8">
            <a:extLst>
              <a:ext uri="{FF2B5EF4-FFF2-40B4-BE49-F238E27FC236}">
                <a16:creationId xmlns:a16="http://schemas.microsoft.com/office/drawing/2014/main" id="{939DAB97-FF00-45B5-AFED-6CE0D04C89D1}"/>
              </a:ext>
            </a:extLst>
          </p:cNvPr>
          <p:cNvSpPr/>
          <p:nvPr/>
        </p:nvSpPr>
        <p:spPr>
          <a:xfrm>
            <a:off x="1143454" y="2777999"/>
            <a:ext cx="2419181" cy="2224881"/>
          </a:xfrm>
          <a:prstGeom prst="ellipse">
            <a:avLst/>
          </a:prstGeom>
          <a:solidFill>
            <a:schemeClr val="bg1"/>
          </a:solidFill>
          <a:ln w="6350">
            <a:solidFill>
              <a:srgbClr val="04AC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fr-FR" sz="2400" b="1" dirty="0">
                <a:solidFill>
                  <a:prstClr val="black"/>
                </a:solidFill>
                <a:latin typeface="Arial Narrow" panose="020B0606020202030204" pitchFamily="34" charset="0"/>
                <a:sym typeface="+mn-lt"/>
              </a:rPr>
              <a:t>Algorithmes de clustering </a:t>
            </a:r>
            <a:endParaRPr lang="ko-KR" altLang="en-US" sz="2400" b="1" dirty="0">
              <a:solidFill>
                <a:prstClr val="black"/>
              </a:solidFill>
              <a:latin typeface="Arial Narrow" panose="020B0606020202030204" pitchFamily="34" charset="0"/>
            </a:endParaRPr>
          </a:p>
        </p:txBody>
      </p:sp>
      <p:sp>
        <p:nvSpPr>
          <p:cNvPr id="65" name="Oval 15">
            <a:extLst>
              <a:ext uri="{FF2B5EF4-FFF2-40B4-BE49-F238E27FC236}">
                <a16:creationId xmlns:a16="http://schemas.microsoft.com/office/drawing/2014/main" id="{A04E8946-8062-47C3-82C1-8FB4935123F2}"/>
              </a:ext>
            </a:extLst>
          </p:cNvPr>
          <p:cNvSpPr/>
          <p:nvPr/>
        </p:nvSpPr>
        <p:spPr>
          <a:xfrm>
            <a:off x="5757834" y="1330532"/>
            <a:ext cx="1466701" cy="1511474"/>
          </a:xfrm>
          <a:prstGeom prst="ellipse">
            <a:avLst/>
          </a:prstGeom>
          <a:solidFill>
            <a:schemeClr val="bg1"/>
          </a:solidFill>
          <a:ln w="6350">
            <a:solidFill>
              <a:srgbClr val="04AC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ko-KR" altLang="en-US" sz="2400" b="1" dirty="0">
              <a:solidFill>
                <a:prstClr val="black"/>
              </a:solidFill>
              <a:latin typeface="Arial Narrow" panose="020B0606020202030204" pitchFamily="34" charset="0"/>
            </a:endParaRPr>
          </a:p>
        </p:txBody>
      </p:sp>
      <p:sp>
        <p:nvSpPr>
          <p:cNvPr id="66" name="Oval 17">
            <a:extLst>
              <a:ext uri="{FF2B5EF4-FFF2-40B4-BE49-F238E27FC236}">
                <a16:creationId xmlns:a16="http://schemas.microsoft.com/office/drawing/2014/main" id="{5E2A8854-520D-41DD-8C82-FD36961F4A32}"/>
              </a:ext>
            </a:extLst>
          </p:cNvPr>
          <p:cNvSpPr/>
          <p:nvPr/>
        </p:nvSpPr>
        <p:spPr>
          <a:xfrm>
            <a:off x="7370505" y="2084873"/>
            <a:ext cx="1501722" cy="1384098"/>
          </a:xfrm>
          <a:prstGeom prst="ellipse">
            <a:avLst/>
          </a:prstGeom>
          <a:solidFill>
            <a:schemeClr val="bg1"/>
          </a:solidFill>
          <a:ln w="6350">
            <a:solidFill>
              <a:srgbClr val="04AC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ko-KR" altLang="en-US" sz="2400" b="1">
              <a:solidFill>
                <a:prstClr val="black"/>
              </a:solidFill>
              <a:latin typeface="Arial Narrow" panose="020B0606020202030204" pitchFamily="34" charset="0"/>
            </a:endParaRPr>
          </a:p>
        </p:txBody>
      </p:sp>
      <p:sp>
        <p:nvSpPr>
          <p:cNvPr id="67" name="Oval 18">
            <a:extLst>
              <a:ext uri="{FF2B5EF4-FFF2-40B4-BE49-F238E27FC236}">
                <a16:creationId xmlns:a16="http://schemas.microsoft.com/office/drawing/2014/main" id="{71AF946A-989A-4BD6-8119-250364F56F14}"/>
              </a:ext>
            </a:extLst>
          </p:cNvPr>
          <p:cNvSpPr/>
          <p:nvPr/>
        </p:nvSpPr>
        <p:spPr>
          <a:xfrm>
            <a:off x="6093279" y="4544336"/>
            <a:ext cx="1280107" cy="1319183"/>
          </a:xfrm>
          <a:prstGeom prst="ellipse">
            <a:avLst/>
          </a:prstGeom>
          <a:solidFill>
            <a:schemeClr val="bg1"/>
          </a:solidFill>
          <a:ln w="6350">
            <a:solidFill>
              <a:srgbClr val="04AC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ko-KR" altLang="en-US" sz="2400" b="1">
              <a:solidFill>
                <a:prstClr val="black"/>
              </a:solidFill>
              <a:latin typeface="Arial Narrow" panose="020B0606020202030204" pitchFamily="34" charset="0"/>
            </a:endParaRPr>
          </a:p>
        </p:txBody>
      </p:sp>
      <p:sp>
        <p:nvSpPr>
          <p:cNvPr id="68" name="Oval 19">
            <a:extLst>
              <a:ext uri="{FF2B5EF4-FFF2-40B4-BE49-F238E27FC236}">
                <a16:creationId xmlns:a16="http://schemas.microsoft.com/office/drawing/2014/main" id="{667B09EC-1A9F-4B99-ACCE-FF48F73AB35C}"/>
              </a:ext>
            </a:extLst>
          </p:cNvPr>
          <p:cNvSpPr/>
          <p:nvPr/>
        </p:nvSpPr>
        <p:spPr>
          <a:xfrm>
            <a:off x="8327386" y="3570629"/>
            <a:ext cx="2016173" cy="2077717"/>
          </a:xfrm>
          <a:prstGeom prst="ellipse">
            <a:avLst/>
          </a:prstGeom>
          <a:solidFill>
            <a:srgbClr val="63E951"/>
          </a:solidFill>
          <a:ln w="28575">
            <a:solidFill>
              <a:srgbClr val="04AC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8" name="ZoneTexte 87">
            <a:extLst>
              <a:ext uri="{FF2B5EF4-FFF2-40B4-BE49-F238E27FC236}">
                <a16:creationId xmlns:a16="http://schemas.microsoft.com/office/drawing/2014/main" id="{D4A46A85-F447-47FB-8AFA-58AF205E0E44}"/>
              </a:ext>
            </a:extLst>
          </p:cNvPr>
          <p:cNvSpPr txBox="1"/>
          <p:nvPr/>
        </p:nvSpPr>
        <p:spPr>
          <a:xfrm>
            <a:off x="5772322" y="1602623"/>
            <a:ext cx="1501722" cy="1065100"/>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fr-FR"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sym typeface="+mn-lt"/>
              </a:rPr>
              <a:t>Classification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fr-FR"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sym typeface="+mn-lt"/>
              </a:rPr>
              <a:t>Hiérarchique</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ko-KR" altLang="en-US" sz="700" b="0" i="0" u="none" strike="noStrike" kern="1200" cap="none" spc="0" normalizeH="0" baseline="0" noProof="0" dirty="0">
              <a:ln>
                <a:noFill/>
              </a:ln>
              <a:solidFill>
                <a:prstClr val="black">
                  <a:alpha val="65000"/>
                </a:prstClr>
              </a:solidFill>
              <a:effectLst/>
              <a:uLnTx/>
              <a:uFillTx/>
              <a:latin typeface="Trebuchet MS" panose="020B0603020202020204" pitchFamily="34" charset="0"/>
              <a:ea typeface="맑은 고딕" panose="020B0503020000020004" pitchFamily="50" charset="-127"/>
              <a:cs typeface="+mn-cs"/>
            </a:endParaRPr>
          </a:p>
        </p:txBody>
      </p:sp>
      <p:sp>
        <p:nvSpPr>
          <p:cNvPr id="89" name="ZoneTexte 88">
            <a:extLst>
              <a:ext uri="{FF2B5EF4-FFF2-40B4-BE49-F238E27FC236}">
                <a16:creationId xmlns:a16="http://schemas.microsoft.com/office/drawing/2014/main" id="{F211E7DE-D3B7-42DB-9625-7C9A3C27D0F4}"/>
              </a:ext>
            </a:extLst>
          </p:cNvPr>
          <p:cNvSpPr txBox="1"/>
          <p:nvPr/>
        </p:nvSpPr>
        <p:spPr>
          <a:xfrm>
            <a:off x="7635376" y="2525630"/>
            <a:ext cx="1100329" cy="669863"/>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fr-FR"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sym typeface="+mn-lt"/>
              </a:rPr>
              <a:t>K-</a:t>
            </a:r>
            <a:r>
              <a:rPr kumimoji="0" lang="fr-FR" b="1"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sym typeface="+mn-lt"/>
              </a:rPr>
              <a:t>means</a:t>
            </a:r>
            <a:endParaRPr kumimoji="0" lang="fr-FR"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sym typeface="+mn-lt"/>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ko-KR" altLang="en-US" sz="800" b="0" i="0" u="none" strike="noStrike" kern="1200" cap="none" spc="0" normalizeH="0" baseline="0" noProof="0" dirty="0">
              <a:ln>
                <a:noFill/>
              </a:ln>
              <a:solidFill>
                <a:prstClr val="black">
                  <a:alpha val="65000"/>
                </a:prstClr>
              </a:solidFill>
              <a:effectLst/>
              <a:uLnTx/>
              <a:uFillTx/>
              <a:latin typeface="Trebuchet MS" panose="020B0603020202020204" pitchFamily="34" charset="0"/>
              <a:ea typeface="맑은 고딕" panose="020B0503020000020004" pitchFamily="50" charset="-127"/>
              <a:cs typeface="+mn-cs"/>
            </a:endParaRPr>
          </a:p>
        </p:txBody>
      </p:sp>
      <p:sp>
        <p:nvSpPr>
          <p:cNvPr id="90" name="ZoneTexte 89">
            <a:extLst>
              <a:ext uri="{FF2B5EF4-FFF2-40B4-BE49-F238E27FC236}">
                <a16:creationId xmlns:a16="http://schemas.microsoft.com/office/drawing/2014/main" id="{5D8BDFD6-BC61-43FD-B293-6CAA3876106A}"/>
              </a:ext>
            </a:extLst>
          </p:cNvPr>
          <p:cNvSpPr txBox="1"/>
          <p:nvPr/>
        </p:nvSpPr>
        <p:spPr>
          <a:xfrm>
            <a:off x="8455650" y="4036773"/>
            <a:ext cx="1786471" cy="1342099"/>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fr-FR" sz="24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sym typeface="+mn-lt"/>
              </a:rPr>
              <a:t>Time </a:t>
            </a:r>
            <a:r>
              <a:rPr kumimoji="0" lang="fr-FR" sz="2400" b="1"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sym typeface="+mn-lt"/>
              </a:rPr>
              <a:t>series</a:t>
            </a:r>
            <a:endParaRPr kumimoji="0" lang="fr-FR" sz="24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sym typeface="+mn-lt"/>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fr-FR" sz="24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sym typeface="+mn-lt"/>
              </a:rPr>
              <a:t> K-</a:t>
            </a:r>
            <a:r>
              <a:rPr kumimoji="0" lang="fr-FR" sz="2400" b="1"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sym typeface="+mn-lt"/>
              </a:rPr>
              <a:t>means</a:t>
            </a:r>
            <a:endParaRPr kumimoji="0" lang="fr-FR" sz="24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sym typeface="+mn-lt"/>
            </a:endParaRPr>
          </a:p>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ko-KR" altLang="en-US" sz="700" b="0" i="0" u="none" strike="noStrike" kern="1200" cap="none" spc="0" normalizeH="0" baseline="0" noProof="0" dirty="0">
              <a:ln>
                <a:noFill/>
              </a:ln>
              <a:solidFill>
                <a:prstClr val="black">
                  <a:alpha val="65000"/>
                </a:prstClr>
              </a:solidFill>
              <a:effectLst/>
              <a:uLnTx/>
              <a:uFillTx/>
              <a:latin typeface="Trebuchet MS" panose="020B0603020202020204" pitchFamily="34" charset="0"/>
              <a:ea typeface="맑은 고딕" panose="020B0503020000020004" pitchFamily="50" charset="-127"/>
              <a:cs typeface="+mn-cs"/>
            </a:endParaRPr>
          </a:p>
        </p:txBody>
      </p:sp>
      <p:sp>
        <p:nvSpPr>
          <p:cNvPr id="92" name="ZoneTexte 91">
            <a:extLst>
              <a:ext uri="{FF2B5EF4-FFF2-40B4-BE49-F238E27FC236}">
                <a16:creationId xmlns:a16="http://schemas.microsoft.com/office/drawing/2014/main" id="{4435E915-E919-4F83-8AB9-0B06E432C224}"/>
              </a:ext>
            </a:extLst>
          </p:cNvPr>
          <p:cNvSpPr txBox="1"/>
          <p:nvPr/>
        </p:nvSpPr>
        <p:spPr>
          <a:xfrm>
            <a:off x="6228853" y="4862744"/>
            <a:ext cx="1141652" cy="669863"/>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fr-FR" b="1" dirty="0">
                <a:solidFill>
                  <a:prstClr val="black"/>
                </a:solidFill>
                <a:latin typeface="Arial Narrow" panose="020B0606020202030204" pitchFamily="34" charset="0"/>
                <a:sym typeface="+mn-lt"/>
              </a:rPr>
              <a:t>DB-scan</a:t>
            </a:r>
            <a:endParaRPr kumimoji="0" lang="fr-FR"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sym typeface="+mn-lt"/>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ko-KR" altLang="en-US" sz="800" b="0" i="0" u="none" strike="noStrike" kern="1200" cap="none" spc="0" normalizeH="0" baseline="0" noProof="0" dirty="0">
              <a:ln>
                <a:noFill/>
              </a:ln>
              <a:solidFill>
                <a:prstClr val="black">
                  <a:alpha val="65000"/>
                </a:prstClr>
              </a:solidFill>
              <a:effectLst/>
              <a:uLnTx/>
              <a:uFillTx/>
              <a:latin typeface="Trebuchet MS" panose="020B0603020202020204" pitchFamily="34" charset="0"/>
              <a:ea typeface="맑은 고딕" panose="020B0503020000020004" pitchFamily="50" charset="-127"/>
              <a:cs typeface="+mn-cs"/>
            </a:endParaRPr>
          </a:p>
        </p:txBody>
      </p:sp>
      <p:pic>
        <p:nvPicPr>
          <p:cNvPr id="99" name="Image 98" descr="Diagramme d’agrégation basée sur la densité">
            <a:extLst>
              <a:ext uri="{FF2B5EF4-FFF2-40B4-BE49-F238E27FC236}">
                <a16:creationId xmlns:a16="http://schemas.microsoft.com/office/drawing/2014/main" id="{EA42AF54-5951-4DA5-A2EA-8D8A222C0446}"/>
              </a:ext>
            </a:extLst>
          </p:cNvPr>
          <p:cNvPicPr/>
          <p:nvPr/>
        </p:nvPicPr>
        <p:blipFill rotWithShape="1">
          <a:blip r:embed="rId2">
            <a:extLst>
              <a:ext uri="{28A0092B-C50C-407E-A947-70E740481C1C}">
                <a14:useLocalDpi xmlns:a14="http://schemas.microsoft.com/office/drawing/2010/main" val="0"/>
              </a:ext>
            </a:extLst>
          </a:blip>
          <a:srcRect r="72025"/>
          <a:stretch/>
        </p:blipFill>
        <p:spPr bwMode="auto">
          <a:xfrm>
            <a:off x="3618884" y="2552817"/>
            <a:ext cx="1184023" cy="1281219"/>
          </a:xfrm>
          <a:prstGeom prst="rect">
            <a:avLst/>
          </a:prstGeom>
          <a:noFill/>
          <a:ln>
            <a:noFill/>
          </a:ln>
        </p:spPr>
      </p:pic>
      <p:pic>
        <p:nvPicPr>
          <p:cNvPr id="100" name="Image 99" descr="Diagramme d’agrégation basée sur la densité">
            <a:extLst>
              <a:ext uri="{FF2B5EF4-FFF2-40B4-BE49-F238E27FC236}">
                <a16:creationId xmlns:a16="http://schemas.microsoft.com/office/drawing/2014/main" id="{71CE63DA-6397-4DE9-8B63-36BA2C304DD3}"/>
              </a:ext>
            </a:extLst>
          </p:cNvPr>
          <p:cNvPicPr/>
          <p:nvPr/>
        </p:nvPicPr>
        <p:blipFill rotWithShape="1">
          <a:blip r:embed="rId2">
            <a:extLst>
              <a:ext uri="{28A0092B-C50C-407E-A947-70E740481C1C}">
                <a14:useLocalDpi xmlns:a14="http://schemas.microsoft.com/office/drawing/2010/main" val="0"/>
              </a:ext>
            </a:extLst>
          </a:blip>
          <a:srcRect l="28535" r="58169"/>
          <a:stretch/>
        </p:blipFill>
        <p:spPr bwMode="auto">
          <a:xfrm rot="5400000">
            <a:off x="4099053" y="3366496"/>
            <a:ext cx="345062" cy="1025873"/>
          </a:xfrm>
          <a:prstGeom prst="rect">
            <a:avLst/>
          </a:prstGeom>
          <a:noFill/>
          <a:ln>
            <a:noFill/>
          </a:ln>
        </p:spPr>
      </p:pic>
      <p:pic>
        <p:nvPicPr>
          <p:cNvPr id="101" name="Image 100" descr="Diagramme d’agrégation basée sur la densité">
            <a:extLst>
              <a:ext uri="{FF2B5EF4-FFF2-40B4-BE49-F238E27FC236}">
                <a16:creationId xmlns:a16="http://schemas.microsoft.com/office/drawing/2014/main" id="{4D1DC0ED-962A-4DCC-9F99-74EC2DC17874}"/>
              </a:ext>
            </a:extLst>
          </p:cNvPr>
          <p:cNvPicPr/>
          <p:nvPr/>
        </p:nvPicPr>
        <p:blipFill rotWithShape="1">
          <a:blip r:embed="rId2">
            <a:extLst>
              <a:ext uri="{28A0092B-C50C-407E-A947-70E740481C1C}">
                <a14:useLocalDpi xmlns:a14="http://schemas.microsoft.com/office/drawing/2010/main" val="0"/>
              </a:ext>
            </a:extLst>
          </a:blip>
          <a:srcRect l="41394" r="3192"/>
          <a:stretch/>
        </p:blipFill>
        <p:spPr bwMode="auto">
          <a:xfrm>
            <a:off x="3419537" y="4104261"/>
            <a:ext cx="1877269" cy="1235143"/>
          </a:xfrm>
          <a:prstGeom prst="rect">
            <a:avLst/>
          </a:prstGeom>
          <a:noFill/>
          <a:ln>
            <a:noFill/>
          </a:ln>
        </p:spPr>
      </p:pic>
      <p:sp>
        <p:nvSpPr>
          <p:cNvPr id="106" name="ZoneTexte 105">
            <a:extLst>
              <a:ext uri="{FF2B5EF4-FFF2-40B4-BE49-F238E27FC236}">
                <a16:creationId xmlns:a16="http://schemas.microsoft.com/office/drawing/2014/main" id="{C8B6E3B0-6174-408A-BDC9-9ED31D454EB0}"/>
              </a:ext>
            </a:extLst>
          </p:cNvPr>
          <p:cNvSpPr txBox="1"/>
          <p:nvPr/>
        </p:nvSpPr>
        <p:spPr>
          <a:xfrm>
            <a:off x="1562604" y="6062335"/>
            <a:ext cx="9877087" cy="456600"/>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fr-FR"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sym typeface="+mn-lt"/>
              </a:rPr>
              <a:t>Nous avons choisis l’algorithme de </a:t>
            </a:r>
            <a:r>
              <a:rPr kumimoji="0" lang="fr-FR" sz="1800" b="1" i="0" u="none" strike="noStrike" kern="1200" cap="none" spc="0" normalizeH="0" baseline="0" noProof="0" dirty="0">
                <a:ln>
                  <a:noFill/>
                </a:ln>
                <a:solidFill>
                  <a:srgbClr val="04AC20"/>
                </a:solidFill>
                <a:effectLst/>
                <a:uLnTx/>
                <a:uFillTx/>
                <a:latin typeface="Arial Narrow" panose="020B0606020202030204" pitchFamily="34" charset="0"/>
                <a:ea typeface="+mn-ea"/>
                <a:cs typeface="+mn-cs"/>
                <a:sym typeface="+mn-lt"/>
              </a:rPr>
              <a:t>Time </a:t>
            </a:r>
            <a:r>
              <a:rPr kumimoji="0" lang="fr-FR" sz="1800" b="1" i="0" u="none" strike="noStrike" kern="1200" cap="none" spc="0" normalizeH="0" baseline="0" noProof="0" dirty="0" err="1">
                <a:ln>
                  <a:noFill/>
                </a:ln>
                <a:solidFill>
                  <a:srgbClr val="04AC20"/>
                </a:solidFill>
                <a:effectLst/>
                <a:uLnTx/>
                <a:uFillTx/>
                <a:latin typeface="Arial Narrow" panose="020B0606020202030204" pitchFamily="34" charset="0"/>
                <a:ea typeface="+mn-ea"/>
                <a:cs typeface="+mn-cs"/>
                <a:sym typeface="+mn-lt"/>
              </a:rPr>
              <a:t>series</a:t>
            </a:r>
            <a:r>
              <a:rPr kumimoji="0" lang="fr-FR" sz="1800" b="1" i="0" u="none" strike="noStrike" kern="1200" cap="none" spc="0" normalizeH="0" baseline="0" noProof="0" dirty="0">
                <a:ln>
                  <a:noFill/>
                </a:ln>
                <a:solidFill>
                  <a:srgbClr val="04AC20"/>
                </a:solidFill>
                <a:effectLst/>
                <a:uLnTx/>
                <a:uFillTx/>
                <a:latin typeface="Arial Narrow" panose="020B0606020202030204" pitchFamily="34" charset="0"/>
                <a:ea typeface="+mn-ea"/>
                <a:cs typeface="+mn-cs"/>
                <a:sym typeface="+mn-lt"/>
              </a:rPr>
              <a:t> k-</a:t>
            </a:r>
            <a:r>
              <a:rPr kumimoji="0" lang="fr-FR" sz="1800" b="1" i="0" u="none" strike="noStrike" kern="1200" cap="none" spc="0" normalizeH="0" baseline="0" noProof="0" dirty="0" err="1">
                <a:ln>
                  <a:noFill/>
                </a:ln>
                <a:solidFill>
                  <a:srgbClr val="04AC20"/>
                </a:solidFill>
                <a:effectLst/>
                <a:uLnTx/>
                <a:uFillTx/>
                <a:latin typeface="Arial Narrow" panose="020B0606020202030204" pitchFamily="34" charset="0"/>
                <a:ea typeface="+mn-ea"/>
                <a:cs typeface="+mn-cs"/>
                <a:sym typeface="+mn-lt"/>
              </a:rPr>
              <a:t>means</a:t>
            </a:r>
            <a:r>
              <a:rPr lang="fr-FR" b="1" dirty="0">
                <a:solidFill>
                  <a:srgbClr val="04AC20"/>
                </a:solidFill>
                <a:latin typeface="Arial Narrow" panose="020B0606020202030204" pitchFamily="34" charset="0"/>
                <a:sym typeface="+mn-lt"/>
              </a:rPr>
              <a:t>, </a:t>
            </a:r>
            <a:r>
              <a:rPr kumimoji="0" lang="fr-FR"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sym typeface="+mn-lt"/>
              </a:rPr>
              <a:t>puisqu’il est le plus adapté aux séries temporelles</a:t>
            </a:r>
            <a:endParaRPr kumimoji="0" lang="ko-KR" altLang="en-US" sz="700" b="0" i="0" u="none" strike="noStrike" kern="1200" cap="none" spc="0" normalizeH="0" baseline="0" noProof="0" dirty="0">
              <a:ln>
                <a:noFill/>
              </a:ln>
              <a:solidFill>
                <a:prstClr val="black">
                  <a:alpha val="65000"/>
                </a:prstClr>
              </a:solidFill>
              <a:effectLst/>
              <a:uLnTx/>
              <a:uFillTx/>
              <a:latin typeface="Trebuchet MS" panose="020B0603020202020204" pitchFamily="34" charset="0"/>
              <a:ea typeface="맑은 고딕" panose="020B0503020000020004" pitchFamily="50" charset="-127"/>
              <a:cs typeface="+mn-cs"/>
            </a:endParaRPr>
          </a:p>
        </p:txBody>
      </p:sp>
      <p:pic>
        <p:nvPicPr>
          <p:cNvPr id="107" name="Graphique 106">
            <a:extLst>
              <a:ext uri="{FF2B5EF4-FFF2-40B4-BE49-F238E27FC236}">
                <a16:creationId xmlns:a16="http://schemas.microsoft.com/office/drawing/2014/main" id="{49FDC7B9-971B-4A09-9995-BD2C985F33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2291" y="6267345"/>
            <a:ext cx="190058" cy="190058"/>
          </a:xfrm>
          <a:prstGeom prst="rect">
            <a:avLst/>
          </a:prstGeom>
        </p:spPr>
      </p:pic>
      <p:sp>
        <p:nvSpPr>
          <p:cNvPr id="36" name="TextBox 35">
            <a:extLst>
              <a:ext uri="{FF2B5EF4-FFF2-40B4-BE49-F238E27FC236}">
                <a16:creationId xmlns:a16="http://schemas.microsoft.com/office/drawing/2014/main" id="{43DB95B5-CFA6-9CA0-BC6B-6B61698B119C}"/>
              </a:ext>
            </a:extLst>
          </p:cNvPr>
          <p:cNvSpPr txBox="1"/>
          <p:nvPr/>
        </p:nvSpPr>
        <p:spPr>
          <a:xfrm>
            <a:off x="11654014" y="6362374"/>
            <a:ext cx="348172" cy="307777"/>
          </a:xfrm>
          <a:prstGeom prst="rect">
            <a:avLst/>
          </a:prstGeom>
          <a:noFill/>
        </p:spPr>
        <p:txBody>
          <a:bodyPr wrap="none" rtlCol="0">
            <a:spAutoFit/>
          </a:bodyPr>
          <a:lstStyle/>
          <a:p>
            <a:r>
              <a:rPr lang="fr-FR" sz="1400" dirty="0">
                <a:latin typeface="Arial Narrow" panose="020B0606020202030204" pitchFamily="34" charset="0"/>
              </a:rPr>
              <a:t>10</a:t>
            </a:r>
            <a:endParaRPr lang="en-US" sz="1400" dirty="0">
              <a:latin typeface="Arial Narrow" panose="020B0606020202030204" pitchFamily="34" charset="0"/>
            </a:endParaRPr>
          </a:p>
        </p:txBody>
      </p:sp>
    </p:spTree>
    <p:extLst>
      <p:ext uri="{BB962C8B-B14F-4D97-AF65-F5344CB8AC3E}">
        <p14:creationId xmlns:p14="http://schemas.microsoft.com/office/powerpoint/2010/main" val="4216568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Image 27">
            <a:extLst>
              <a:ext uri="{FF2B5EF4-FFF2-40B4-BE49-F238E27FC236}">
                <a16:creationId xmlns:a16="http://schemas.microsoft.com/office/drawing/2014/main" id="{8BE8CE0C-29C3-475D-B903-C2906C4F796A}"/>
              </a:ext>
            </a:extLst>
          </p:cNvPr>
          <p:cNvPicPr/>
          <p:nvPr/>
        </p:nvPicPr>
        <p:blipFill rotWithShape="1">
          <a:blip r:embed="rId3">
            <a:extLst>
              <a:ext uri="{28A0092B-C50C-407E-A947-70E740481C1C}">
                <a14:useLocalDpi xmlns:a14="http://schemas.microsoft.com/office/drawing/2010/main" val="0"/>
              </a:ext>
            </a:extLst>
          </a:blip>
          <a:srcRect r="50398"/>
          <a:stretch/>
        </p:blipFill>
        <p:spPr>
          <a:xfrm>
            <a:off x="1702965" y="1802798"/>
            <a:ext cx="2851139" cy="1503834"/>
          </a:xfrm>
          <a:prstGeom prst="rect">
            <a:avLst/>
          </a:prstGeom>
        </p:spPr>
      </p:pic>
      <p:pic>
        <p:nvPicPr>
          <p:cNvPr id="29" name="Image 28">
            <a:extLst>
              <a:ext uri="{FF2B5EF4-FFF2-40B4-BE49-F238E27FC236}">
                <a16:creationId xmlns:a16="http://schemas.microsoft.com/office/drawing/2014/main" id="{2A6EE947-7ABB-4A6B-A3FF-B0AA8A07DE15}"/>
              </a:ext>
            </a:extLst>
          </p:cNvPr>
          <p:cNvPicPr/>
          <p:nvPr/>
        </p:nvPicPr>
        <p:blipFill rotWithShape="1">
          <a:blip r:embed="rId3">
            <a:extLst>
              <a:ext uri="{28A0092B-C50C-407E-A947-70E740481C1C}">
                <a14:useLocalDpi xmlns:a14="http://schemas.microsoft.com/office/drawing/2010/main" val="0"/>
              </a:ext>
            </a:extLst>
          </a:blip>
          <a:srcRect l="49711"/>
          <a:stretch/>
        </p:blipFill>
        <p:spPr>
          <a:xfrm>
            <a:off x="7881123" y="1725894"/>
            <a:ext cx="2898290" cy="1634813"/>
          </a:xfrm>
          <a:prstGeom prst="rect">
            <a:avLst/>
          </a:prstGeom>
        </p:spPr>
      </p:pic>
      <p:sp>
        <p:nvSpPr>
          <p:cNvPr id="31" name="ZoneTexte 30">
            <a:extLst>
              <a:ext uri="{FF2B5EF4-FFF2-40B4-BE49-F238E27FC236}">
                <a16:creationId xmlns:a16="http://schemas.microsoft.com/office/drawing/2014/main" id="{AB1041C3-A053-4D6E-83D9-4EAE1C734ACA}"/>
              </a:ext>
            </a:extLst>
          </p:cNvPr>
          <p:cNvSpPr txBox="1"/>
          <p:nvPr/>
        </p:nvSpPr>
        <p:spPr>
          <a:xfrm>
            <a:off x="7193899" y="1278162"/>
            <a:ext cx="4451962" cy="369332"/>
          </a:xfrm>
          <a:prstGeom prst="rect">
            <a:avLst/>
          </a:prstGeom>
          <a:noFill/>
        </p:spPr>
        <p:txBody>
          <a:bodyPr wrap="square">
            <a:spAutoFit/>
          </a:bodyPr>
          <a:lstStyle/>
          <a:p>
            <a:pPr lvl="0"/>
            <a:r>
              <a:rPr lang="fr-FR" b="1" dirty="0">
                <a:solidFill>
                  <a:srgbClr val="04AC20"/>
                </a:solidFill>
                <a:latin typeface="Arial Narrow" panose="020B0606020202030204" pitchFamily="34" charset="0"/>
              </a:rPr>
              <a:t>DTW: Déformation dynamique temporelle</a:t>
            </a:r>
          </a:p>
        </p:txBody>
      </p:sp>
      <p:cxnSp>
        <p:nvCxnSpPr>
          <p:cNvPr id="32" name="Connecteur droit 31">
            <a:extLst>
              <a:ext uri="{FF2B5EF4-FFF2-40B4-BE49-F238E27FC236}">
                <a16:creationId xmlns:a16="http://schemas.microsoft.com/office/drawing/2014/main" id="{9F6FB4BB-9A6F-44C7-909C-33D07B147A5E}"/>
              </a:ext>
            </a:extLst>
          </p:cNvPr>
          <p:cNvCxnSpPr>
            <a:cxnSpLocks/>
          </p:cNvCxnSpPr>
          <p:nvPr/>
        </p:nvCxnSpPr>
        <p:spPr>
          <a:xfrm>
            <a:off x="6099631" y="1735572"/>
            <a:ext cx="0" cy="3885845"/>
          </a:xfrm>
          <a:prstGeom prst="line">
            <a:avLst/>
          </a:prstGeom>
          <a:ln w="38100">
            <a:solidFill>
              <a:srgbClr val="04AC20"/>
            </a:solidFill>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19A9F0DD-1249-48C0-A2A7-02719E060604}"/>
              </a:ext>
            </a:extLst>
          </p:cNvPr>
          <p:cNvSpPr txBox="1"/>
          <p:nvPr/>
        </p:nvSpPr>
        <p:spPr>
          <a:xfrm>
            <a:off x="1938930" y="1290657"/>
            <a:ext cx="2851139" cy="677108"/>
          </a:xfrm>
          <a:prstGeom prst="rect">
            <a:avLst/>
          </a:prstGeom>
          <a:noFill/>
        </p:spPr>
        <p:txBody>
          <a:bodyPr wrap="square">
            <a:spAutoFit/>
          </a:bodyPr>
          <a:lstStyle/>
          <a:p>
            <a:pPr lvl="0"/>
            <a:r>
              <a:rPr lang="fr-FR" b="1" dirty="0">
                <a:solidFill>
                  <a:srgbClr val="04AC20"/>
                </a:solidFill>
                <a:latin typeface="Arial Narrow" panose="020B0606020202030204" pitchFamily="34" charset="0"/>
              </a:rPr>
              <a:t>La distance </a:t>
            </a:r>
            <a:r>
              <a:rPr lang="fr-FR" sz="2000" b="1" dirty="0">
                <a:solidFill>
                  <a:srgbClr val="04AC20"/>
                </a:solidFill>
                <a:latin typeface="Arial Narrow" panose="020B0606020202030204" pitchFamily="34" charset="0"/>
                <a:ea typeface="+mj-ea"/>
                <a:cs typeface="+mj-cs"/>
                <a:sym typeface="+mn-lt"/>
              </a:rPr>
              <a:t>euclidienne </a:t>
            </a:r>
          </a:p>
          <a:p>
            <a:pPr lvl="0"/>
            <a:endParaRPr lang="fr-FR" dirty="0">
              <a:solidFill>
                <a:srgbClr val="04AC20"/>
              </a:solidFill>
            </a:endParaRPr>
          </a:p>
        </p:txBody>
      </p:sp>
      <p:pic>
        <p:nvPicPr>
          <p:cNvPr id="43" name="Image 42">
            <a:extLst>
              <a:ext uri="{FF2B5EF4-FFF2-40B4-BE49-F238E27FC236}">
                <a16:creationId xmlns:a16="http://schemas.microsoft.com/office/drawing/2014/main" id="{77AB3BE0-B920-4A7C-92CA-18F17E18413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032614" y="3417265"/>
            <a:ext cx="4251476" cy="1503834"/>
          </a:xfrm>
          <a:prstGeom prst="rect">
            <a:avLst/>
          </a:prstGeom>
          <a:noFill/>
        </p:spPr>
      </p:pic>
      <p:pic>
        <p:nvPicPr>
          <p:cNvPr id="46" name="Image 45">
            <a:extLst>
              <a:ext uri="{FF2B5EF4-FFF2-40B4-BE49-F238E27FC236}">
                <a16:creationId xmlns:a16="http://schemas.microsoft.com/office/drawing/2014/main" id="{A4EB3E36-B9E7-4124-B6A8-657ECAF4D98A}"/>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7014676" y="3468269"/>
            <a:ext cx="4631185" cy="1503834"/>
          </a:xfrm>
          <a:prstGeom prst="rect">
            <a:avLst/>
          </a:prstGeom>
          <a:noFill/>
        </p:spPr>
      </p:pic>
      <p:sp>
        <p:nvSpPr>
          <p:cNvPr id="48" name="ZoneTexte 47">
            <a:extLst>
              <a:ext uri="{FF2B5EF4-FFF2-40B4-BE49-F238E27FC236}">
                <a16:creationId xmlns:a16="http://schemas.microsoft.com/office/drawing/2014/main" id="{81CE428E-2949-4566-97AB-A93340D75319}"/>
              </a:ext>
            </a:extLst>
          </p:cNvPr>
          <p:cNvSpPr txBox="1"/>
          <p:nvPr/>
        </p:nvSpPr>
        <p:spPr>
          <a:xfrm>
            <a:off x="6551915" y="5101770"/>
            <a:ext cx="5311030" cy="961482"/>
          </a:xfrm>
          <a:prstGeom prst="rect">
            <a:avLst/>
          </a:prstGeom>
          <a:noFill/>
        </p:spPr>
        <p:txBody>
          <a:bodyPr wrap="square">
            <a:spAutoFit/>
          </a:bodyPr>
          <a:lstStyle/>
          <a:p>
            <a:pPr marL="285750" marR="74930" lvl="0" indent="-285750">
              <a:lnSpc>
                <a:spcPct val="107000"/>
              </a:lnSpc>
              <a:spcBef>
                <a:spcPts val="5"/>
              </a:spcBef>
              <a:buFont typeface="Arial" panose="020B0604020202020204" pitchFamily="34" charset="0"/>
              <a:buChar char="•"/>
            </a:pPr>
            <a:r>
              <a:rPr lang="fr-FR" dirty="0">
                <a:latin typeface="Arial Narrow" panose="020B0606020202030204" pitchFamily="34" charset="0"/>
                <a:ea typeface="Times New Roman" panose="02020603050405020304" pitchFamily="18" charset="0"/>
              </a:rPr>
              <a:t>P</a:t>
            </a:r>
            <a:r>
              <a:rPr lang="fr-FR" dirty="0">
                <a:effectLst/>
                <a:latin typeface="Arial Narrow" panose="020B0606020202030204" pitchFamily="34" charset="0"/>
                <a:ea typeface="Times New Roman" panose="02020603050405020304" pitchFamily="18" charset="0"/>
              </a:rPr>
              <a:t>rend le retard en considération.</a:t>
            </a:r>
            <a:endParaRPr lang="fr-FR" dirty="0">
              <a:latin typeface="Arial Narrow" panose="020B0606020202030204" pitchFamily="34" charset="0"/>
              <a:ea typeface="Times New Roman" panose="02020603050405020304" pitchFamily="18" charset="0"/>
            </a:endParaRPr>
          </a:p>
          <a:p>
            <a:pPr marL="285750" marR="74930" lvl="0" indent="-285750">
              <a:lnSpc>
                <a:spcPct val="107000"/>
              </a:lnSpc>
              <a:spcBef>
                <a:spcPts val="5"/>
              </a:spcBef>
              <a:buFont typeface="Arial" panose="020B0604020202020204" pitchFamily="34" charset="0"/>
              <a:buChar char="•"/>
            </a:pPr>
            <a:r>
              <a:rPr lang="fr-FR" dirty="0">
                <a:effectLst/>
                <a:latin typeface="Arial Narrow" panose="020B0606020202030204" pitchFamily="34" charset="0"/>
                <a:ea typeface="Times New Roman" panose="02020603050405020304" pitchFamily="18" charset="0"/>
              </a:rPr>
              <a:t>Les barycentres de chaque cluster sont relativement  représentatifs.</a:t>
            </a:r>
          </a:p>
        </p:txBody>
      </p:sp>
      <p:sp>
        <p:nvSpPr>
          <p:cNvPr id="50" name="ZoneTexte 49">
            <a:extLst>
              <a:ext uri="{FF2B5EF4-FFF2-40B4-BE49-F238E27FC236}">
                <a16:creationId xmlns:a16="http://schemas.microsoft.com/office/drawing/2014/main" id="{81E2EAEA-F59E-41FB-B622-874E39BE0256}"/>
              </a:ext>
            </a:extLst>
          </p:cNvPr>
          <p:cNvSpPr txBox="1"/>
          <p:nvPr/>
        </p:nvSpPr>
        <p:spPr>
          <a:xfrm>
            <a:off x="197078" y="5064627"/>
            <a:ext cx="6334842" cy="958852"/>
          </a:xfrm>
          <a:prstGeom prst="rect">
            <a:avLst/>
          </a:prstGeom>
          <a:noFill/>
        </p:spPr>
        <p:txBody>
          <a:bodyPr wrap="square">
            <a:spAutoFit/>
          </a:bodyPr>
          <a:lstStyle/>
          <a:p>
            <a:pPr marL="285750" marR="74930" lvl="0" indent="-285750">
              <a:lnSpc>
                <a:spcPct val="107000"/>
              </a:lnSpc>
              <a:spcBef>
                <a:spcPts val="5"/>
              </a:spcBef>
              <a:buFont typeface="Arial" panose="020B0604020202020204" pitchFamily="34" charset="0"/>
              <a:buChar char="•"/>
            </a:pPr>
            <a:r>
              <a:rPr lang="fr-FR" dirty="0">
                <a:effectLst/>
                <a:latin typeface="Arial Narrow" panose="020B0606020202030204" pitchFamily="34" charset="0"/>
                <a:ea typeface="Times New Roman" panose="02020603050405020304" pitchFamily="18" charset="0"/>
              </a:rPr>
              <a:t>Moins efficace lors de plusieurs fluctuations.</a:t>
            </a:r>
          </a:p>
          <a:p>
            <a:pPr marL="285750" marR="74930" lvl="0" indent="-285750">
              <a:lnSpc>
                <a:spcPct val="107000"/>
              </a:lnSpc>
              <a:spcBef>
                <a:spcPts val="5"/>
              </a:spcBef>
              <a:buFont typeface="Arial" panose="020B0604020202020204" pitchFamily="34" charset="0"/>
              <a:buChar char="•"/>
            </a:pPr>
            <a:r>
              <a:rPr lang="fr-FR" dirty="0">
                <a:effectLst/>
                <a:latin typeface="Arial Narrow" panose="020B0606020202030204" pitchFamily="34" charset="0"/>
                <a:ea typeface="Times New Roman" panose="02020603050405020304" pitchFamily="18" charset="0"/>
              </a:rPr>
              <a:t>Les barycentres de chaque cluster ne sont pas particulièrement représentatifs. </a:t>
            </a:r>
            <a:endParaRPr lang="fr-FR" sz="1600" dirty="0">
              <a:effectLst/>
              <a:latin typeface="Arial Narrow" panose="020B0606020202030204" pitchFamily="34" charset="0"/>
              <a:ea typeface="Times New Roman" panose="02020603050405020304" pitchFamily="18" charset="0"/>
            </a:endParaRPr>
          </a:p>
        </p:txBody>
      </p:sp>
      <p:sp>
        <p:nvSpPr>
          <p:cNvPr id="53" name="ZoneTexte 52">
            <a:extLst>
              <a:ext uri="{FF2B5EF4-FFF2-40B4-BE49-F238E27FC236}">
                <a16:creationId xmlns:a16="http://schemas.microsoft.com/office/drawing/2014/main" id="{90F1D0B2-81BE-440B-83D4-34801D15B1BA}"/>
              </a:ext>
            </a:extLst>
          </p:cNvPr>
          <p:cNvSpPr txBox="1"/>
          <p:nvPr/>
        </p:nvSpPr>
        <p:spPr>
          <a:xfrm>
            <a:off x="671553" y="6114082"/>
            <a:ext cx="11319858" cy="662041"/>
          </a:xfrm>
          <a:prstGeom prst="rect">
            <a:avLst/>
          </a:prstGeom>
          <a:noFill/>
        </p:spPr>
        <p:txBody>
          <a:bodyPr wrap="square">
            <a:spAutoFit/>
          </a:bodyPr>
          <a:lstStyle/>
          <a:p>
            <a:pPr marR="74930" lvl="0" algn="ctr">
              <a:lnSpc>
                <a:spcPct val="107000"/>
              </a:lnSpc>
              <a:spcBef>
                <a:spcPts val="5"/>
              </a:spcBef>
            </a:pPr>
            <a:r>
              <a:rPr lang="fr-FR" sz="1800" b="1" dirty="0">
                <a:solidFill>
                  <a:srgbClr val="04AC20"/>
                </a:solidFill>
                <a:effectLst/>
                <a:latin typeface="Arial Narrow" panose="020B0606020202030204" pitchFamily="34" charset="0"/>
                <a:ea typeface="Times New Roman" panose="02020603050405020304" pitchFamily="18" charset="0"/>
              </a:rPr>
              <a:t>Synthèse</a:t>
            </a:r>
            <a:r>
              <a:rPr lang="fr-FR" sz="1800" b="1" dirty="0">
                <a:effectLst/>
                <a:latin typeface="Arial Narrow" panose="020B0606020202030204" pitchFamily="34" charset="0"/>
                <a:ea typeface="Times New Roman" panose="02020603050405020304" pitchFamily="18" charset="0"/>
              </a:rPr>
              <a:t> : Nous avons choisis de travailler avec la métrique DTW vu qu’elle est efficace pour les séries temporelles.</a:t>
            </a:r>
          </a:p>
          <a:p>
            <a:pPr marR="74930" lvl="0" algn="ctr">
              <a:lnSpc>
                <a:spcPct val="107000"/>
              </a:lnSpc>
              <a:spcBef>
                <a:spcPts val="5"/>
              </a:spcBef>
            </a:pPr>
            <a:endParaRPr lang="fr-FR" sz="1800" b="1" dirty="0">
              <a:effectLst/>
              <a:latin typeface="Arial Narrow" panose="020B0606020202030204" pitchFamily="34" charset="0"/>
              <a:ea typeface="Times New Roman" panose="02020603050405020304" pitchFamily="18" charset="0"/>
            </a:endParaRPr>
          </a:p>
        </p:txBody>
      </p:sp>
      <p:grpSp>
        <p:nvGrpSpPr>
          <p:cNvPr id="30" name="Group 29">
            <a:extLst>
              <a:ext uri="{FF2B5EF4-FFF2-40B4-BE49-F238E27FC236}">
                <a16:creationId xmlns:a16="http://schemas.microsoft.com/office/drawing/2014/main" id="{9190A5AF-1D06-0C65-30D6-5369CB0A3BD2}"/>
              </a:ext>
            </a:extLst>
          </p:cNvPr>
          <p:cNvGrpSpPr/>
          <p:nvPr/>
        </p:nvGrpSpPr>
        <p:grpSpPr>
          <a:xfrm>
            <a:off x="197078" y="127194"/>
            <a:ext cx="11800818" cy="295932"/>
            <a:chOff x="197078" y="79896"/>
            <a:chExt cx="11800818" cy="295932"/>
          </a:xfrm>
        </p:grpSpPr>
        <p:sp>
          <p:nvSpPr>
            <p:cNvPr id="33" name="Rectangle : coins arrondis 18">
              <a:extLst>
                <a:ext uri="{FF2B5EF4-FFF2-40B4-BE49-F238E27FC236}">
                  <a16:creationId xmlns:a16="http://schemas.microsoft.com/office/drawing/2014/main" id="{7151211B-9429-6B6B-13AA-1F9FE893851F}"/>
                </a:ext>
              </a:extLst>
            </p:cNvPr>
            <p:cNvSpPr/>
            <p:nvPr/>
          </p:nvSpPr>
          <p:spPr>
            <a:xfrm>
              <a:off x="197078" y="79896"/>
              <a:ext cx="2286000" cy="29485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Culture et région agricole</a:t>
              </a:r>
            </a:p>
          </p:txBody>
        </p:sp>
        <p:sp>
          <p:nvSpPr>
            <p:cNvPr id="35" name="Rectangle : coins arrondis 21">
              <a:extLst>
                <a:ext uri="{FF2B5EF4-FFF2-40B4-BE49-F238E27FC236}">
                  <a16:creationId xmlns:a16="http://schemas.microsoft.com/office/drawing/2014/main" id="{5582DF81-5E42-4438-E200-DE1C4D342DA9}"/>
                </a:ext>
              </a:extLst>
            </p:cNvPr>
            <p:cNvSpPr/>
            <p:nvPr/>
          </p:nvSpPr>
          <p:spPr>
            <a:xfrm>
              <a:off x="2575783" y="79896"/>
              <a:ext cx="2286000" cy="295932"/>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Facteurs météorologiques</a:t>
              </a:r>
            </a:p>
          </p:txBody>
        </p:sp>
        <p:sp>
          <p:nvSpPr>
            <p:cNvPr id="36" name="Rectangle : coins arrondis 22">
              <a:extLst>
                <a:ext uri="{FF2B5EF4-FFF2-40B4-BE49-F238E27FC236}">
                  <a16:creationId xmlns:a16="http://schemas.microsoft.com/office/drawing/2014/main" id="{16DB9FF8-10F8-C173-45C3-03BDD47D9437}"/>
                </a:ext>
              </a:extLst>
            </p:cNvPr>
            <p:cNvSpPr/>
            <p:nvPr/>
          </p:nvSpPr>
          <p:spPr>
            <a:xfrm>
              <a:off x="4954488" y="88016"/>
              <a:ext cx="2286000" cy="28536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Collecte et préparation de données</a:t>
              </a:r>
            </a:p>
          </p:txBody>
        </p:sp>
        <p:sp>
          <p:nvSpPr>
            <p:cNvPr id="37" name="Rectangle : coins arrondis 23">
              <a:extLst>
                <a:ext uri="{FF2B5EF4-FFF2-40B4-BE49-F238E27FC236}">
                  <a16:creationId xmlns:a16="http://schemas.microsoft.com/office/drawing/2014/main" id="{671B636B-A829-3464-9EC2-4E6FBEA96FCA}"/>
                </a:ext>
              </a:extLst>
            </p:cNvPr>
            <p:cNvSpPr/>
            <p:nvPr/>
          </p:nvSpPr>
          <p:spPr>
            <a:xfrm>
              <a:off x="9711896" y="88015"/>
              <a:ext cx="2286000" cy="28536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a:solidFill>
                    <a:schemeClr val="tx1"/>
                  </a:solidFill>
                  <a:latin typeface="Arial Narrow" panose="020B0606020202030204" pitchFamily="34" charset="0"/>
                </a:rPr>
                <a:t>Clustering selon toutes les variables</a:t>
              </a:r>
              <a:endParaRPr lang="fr-FR" sz="1200" dirty="0">
                <a:solidFill>
                  <a:schemeClr val="tx1"/>
                </a:solidFill>
                <a:latin typeface="Arial Narrow" panose="020B0606020202030204" pitchFamily="34" charset="0"/>
              </a:endParaRPr>
            </a:p>
          </p:txBody>
        </p:sp>
        <p:sp>
          <p:nvSpPr>
            <p:cNvPr id="38" name="Rectangle : coins arrondis 24">
              <a:extLst>
                <a:ext uri="{FF2B5EF4-FFF2-40B4-BE49-F238E27FC236}">
                  <a16:creationId xmlns:a16="http://schemas.microsoft.com/office/drawing/2014/main" id="{A1C5DEF4-9436-E817-94AD-E26F320EDFEF}"/>
                </a:ext>
              </a:extLst>
            </p:cNvPr>
            <p:cNvSpPr/>
            <p:nvPr/>
          </p:nvSpPr>
          <p:spPr>
            <a:xfrm>
              <a:off x="7333193" y="79897"/>
              <a:ext cx="2286000" cy="295931"/>
            </a:xfrm>
            <a:prstGeom prst="roundRect">
              <a:avLst>
                <a:gd name="adj" fmla="val 42151"/>
              </a:avLst>
            </a:prstGeom>
            <a:solidFill>
              <a:srgbClr val="63E951"/>
            </a:solid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a:solidFill>
                    <a:schemeClr val="tx1"/>
                  </a:solidFill>
                  <a:latin typeface="Arial Narrow" panose="020B0606020202030204" pitchFamily="34" charset="0"/>
                </a:rPr>
                <a:t>Clustering selon chaque variable</a:t>
              </a:r>
              <a:endParaRPr lang="fr-FR" sz="1200" dirty="0">
                <a:solidFill>
                  <a:schemeClr val="tx1"/>
                </a:solidFill>
                <a:latin typeface="Arial Narrow" panose="020B0606020202030204" pitchFamily="34" charset="0"/>
              </a:endParaRPr>
            </a:p>
          </p:txBody>
        </p:sp>
      </p:grpSp>
      <p:sp>
        <p:nvSpPr>
          <p:cNvPr id="39" name="TextBox 76">
            <a:extLst>
              <a:ext uri="{FF2B5EF4-FFF2-40B4-BE49-F238E27FC236}">
                <a16:creationId xmlns:a16="http://schemas.microsoft.com/office/drawing/2014/main" id="{528C209E-A513-0016-E352-DF771E68EDDB}"/>
              </a:ext>
            </a:extLst>
          </p:cNvPr>
          <p:cNvSpPr txBox="1"/>
          <p:nvPr/>
        </p:nvSpPr>
        <p:spPr>
          <a:xfrm>
            <a:off x="197078" y="630636"/>
            <a:ext cx="11794333" cy="369332"/>
          </a:xfrm>
          <a:prstGeom prst="rect">
            <a:avLst/>
          </a:prstGeom>
          <a:noFill/>
          <a:ln>
            <a:noFill/>
            <a:prstDash val="lgDashDot"/>
          </a:ln>
        </p:spPr>
        <p:txBody>
          <a:bodyPr wrap="square" lIns="0" tIns="0" rIns="0" bIns="0" rtlCol="0" anchor="ctr">
            <a:spAutoFit/>
          </a:bodyPr>
          <a:lstStyle>
            <a:defPPr>
              <a:defRPr lang="fr-FR"/>
            </a:defPPr>
            <a:lvl1pPr marR="0" lvl="0" indent="0" fontAlgn="auto">
              <a:lnSpc>
                <a:spcPct val="150000"/>
              </a:lnSpc>
              <a:spcBef>
                <a:spcPts val="0"/>
              </a:spcBef>
              <a:spcAft>
                <a:spcPts val="0"/>
              </a:spcAft>
              <a:buClrTx/>
              <a:buSzTx/>
              <a:buFontTx/>
              <a:buNone/>
              <a:tabLst/>
              <a:defRPr kumimoji="0" b="1" i="0" u="none" strike="noStrike" cap="none" spc="0" normalizeH="0" baseline="0">
                <a:ln>
                  <a:noFill/>
                </a:ln>
                <a:solidFill>
                  <a:prstClr val="black"/>
                </a:solidFill>
                <a:effectLst/>
                <a:uLnTx/>
                <a:uFillTx/>
                <a:latin typeface="Arial Narrow" panose="020B0606020202030204" pitchFamily="34" charset="0"/>
              </a:defRPr>
            </a:lvl1pPr>
          </a:lstStyle>
          <a:p>
            <a:pPr>
              <a:lnSpc>
                <a:spcPct val="100000"/>
              </a:lnSpc>
            </a:pPr>
            <a:r>
              <a:rPr lang="fr-FR" sz="2400" dirty="0">
                <a:sym typeface="+mn-lt"/>
              </a:rPr>
              <a:t>La deuxième étape est le choix de la métrique de comparaison</a:t>
            </a:r>
            <a:endParaRPr lang="ko-KR" altLang="en-US" sz="2400" dirty="0"/>
          </a:p>
        </p:txBody>
      </p:sp>
      <p:sp>
        <p:nvSpPr>
          <p:cNvPr id="52" name="TextBox 51">
            <a:extLst>
              <a:ext uri="{FF2B5EF4-FFF2-40B4-BE49-F238E27FC236}">
                <a16:creationId xmlns:a16="http://schemas.microsoft.com/office/drawing/2014/main" id="{C8ABDFDB-4548-EE03-68B4-178A898F2919}"/>
              </a:ext>
            </a:extLst>
          </p:cNvPr>
          <p:cNvSpPr txBox="1"/>
          <p:nvPr/>
        </p:nvSpPr>
        <p:spPr>
          <a:xfrm>
            <a:off x="11654014" y="6362374"/>
            <a:ext cx="337400" cy="307777"/>
          </a:xfrm>
          <a:prstGeom prst="rect">
            <a:avLst/>
          </a:prstGeom>
          <a:noFill/>
        </p:spPr>
        <p:txBody>
          <a:bodyPr wrap="none" rtlCol="0">
            <a:spAutoFit/>
          </a:bodyPr>
          <a:lstStyle/>
          <a:p>
            <a:r>
              <a:rPr lang="fr-FR" sz="1400" dirty="0">
                <a:latin typeface="Arial Narrow" panose="020B0606020202030204" pitchFamily="34" charset="0"/>
              </a:rPr>
              <a:t>11</a:t>
            </a:r>
            <a:endParaRPr lang="en-US" sz="1400" dirty="0">
              <a:latin typeface="Arial Narrow" panose="020B0606020202030204" pitchFamily="34" charset="0"/>
            </a:endParaRPr>
          </a:p>
        </p:txBody>
      </p:sp>
      <p:pic>
        <p:nvPicPr>
          <p:cNvPr id="54" name="Image 53">
            <a:extLst>
              <a:ext uri="{FF2B5EF4-FFF2-40B4-BE49-F238E27FC236}">
                <a16:creationId xmlns:a16="http://schemas.microsoft.com/office/drawing/2014/main" id="{D7461CBF-1B00-4343-B647-E1F2A5881849}"/>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7014676" y="3468436"/>
            <a:ext cx="4631185" cy="1503834"/>
          </a:xfrm>
          <a:prstGeom prst="rect">
            <a:avLst/>
          </a:prstGeom>
          <a:noFill/>
        </p:spPr>
      </p:pic>
    </p:spTree>
    <p:extLst>
      <p:ext uri="{BB962C8B-B14F-4D97-AF65-F5344CB8AC3E}">
        <p14:creationId xmlns:p14="http://schemas.microsoft.com/office/powerpoint/2010/main" val="844740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dtw_global_constraints">
            <a:hlinkClick r:id="" action="ppaction://media"/>
            <a:extLst>
              <a:ext uri="{FF2B5EF4-FFF2-40B4-BE49-F238E27FC236}">
                <a16:creationId xmlns:a16="http://schemas.microsoft.com/office/drawing/2014/main" id="{70C6C4D6-31C6-4B0E-AA25-A20DA98170E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b="33511"/>
          <a:stretch/>
        </p:blipFill>
        <p:spPr>
          <a:xfrm>
            <a:off x="828271" y="1995000"/>
            <a:ext cx="6741945" cy="4535776"/>
          </a:xfrm>
          <a:prstGeom prst="rect">
            <a:avLst/>
          </a:prstGeom>
        </p:spPr>
      </p:pic>
      <p:sp>
        <p:nvSpPr>
          <p:cNvPr id="38" name="ZoneTexte 37">
            <a:extLst>
              <a:ext uri="{FF2B5EF4-FFF2-40B4-BE49-F238E27FC236}">
                <a16:creationId xmlns:a16="http://schemas.microsoft.com/office/drawing/2014/main" id="{EE333FF1-52B6-49A5-915A-916C07154936}"/>
              </a:ext>
            </a:extLst>
          </p:cNvPr>
          <p:cNvSpPr txBox="1"/>
          <p:nvPr/>
        </p:nvSpPr>
        <p:spPr>
          <a:xfrm>
            <a:off x="7875639" y="3431663"/>
            <a:ext cx="3982532" cy="1477328"/>
          </a:xfrm>
          <a:prstGeom prst="rect">
            <a:avLst/>
          </a:prstGeom>
          <a:noFill/>
        </p:spPr>
        <p:txBody>
          <a:bodyPr wrap="square">
            <a:spAutoFit/>
          </a:bodyPr>
          <a:lstStyle/>
          <a:p>
            <a:r>
              <a:rPr lang="fr-FR" b="1" dirty="0">
                <a:effectLst/>
                <a:latin typeface="Arial Narrow" panose="020B0606020202030204" pitchFamily="34" charset="0"/>
                <a:ea typeface="Times New Roman" panose="02020603050405020304" pitchFamily="18" charset="0"/>
              </a:rPr>
              <a:t>Avec la contrainte le rayon de bande </a:t>
            </a:r>
            <a:r>
              <a:rPr lang="fr-FR" b="1" dirty="0" err="1">
                <a:latin typeface="Arial Narrow" panose="020B0606020202030204" pitchFamily="34" charset="0"/>
                <a:ea typeface="Times New Roman" panose="02020603050405020304" pitchFamily="18" charset="0"/>
              </a:rPr>
              <a:t>S</a:t>
            </a:r>
            <a:r>
              <a:rPr lang="fr-FR" b="1" dirty="0" err="1">
                <a:effectLst/>
                <a:latin typeface="Arial Narrow" panose="020B0606020202030204" pitchFamily="34" charset="0"/>
                <a:ea typeface="Times New Roman" panose="02020603050405020304" pitchFamily="18" charset="0"/>
              </a:rPr>
              <a:t>akoe</a:t>
            </a:r>
            <a:r>
              <a:rPr lang="fr-FR" b="1" dirty="0">
                <a:effectLst/>
                <a:latin typeface="Arial Narrow" panose="020B0606020202030204" pitchFamily="34" charset="0"/>
                <a:ea typeface="Times New Roman" panose="02020603050405020304" pitchFamily="18" charset="0"/>
              </a:rPr>
              <a:t>-Chiba, r est invariant aux décalages temporels de magnitude allant jusqu’à r,  mais il n’est plus invariant à des décalages temporels plus longs</a:t>
            </a:r>
            <a:r>
              <a:rPr lang="fr-FR" dirty="0">
                <a:effectLst/>
                <a:latin typeface="Arial Narrow" panose="020B0606020202030204" pitchFamily="34" charset="0"/>
                <a:ea typeface="Times New Roman" panose="02020603050405020304" pitchFamily="18" charset="0"/>
              </a:rPr>
              <a:t>.</a:t>
            </a:r>
            <a:endParaRPr lang="fr-FR" dirty="0">
              <a:latin typeface="Arial Narrow" panose="020B0606020202030204" pitchFamily="34" charset="0"/>
            </a:endParaRPr>
          </a:p>
        </p:txBody>
      </p:sp>
      <p:sp>
        <p:nvSpPr>
          <p:cNvPr id="19" name="Titre 2">
            <a:extLst>
              <a:ext uri="{FF2B5EF4-FFF2-40B4-BE49-F238E27FC236}">
                <a16:creationId xmlns:a16="http://schemas.microsoft.com/office/drawing/2014/main" id="{E075BCB1-BFC4-0080-4345-2D7D1DB0EE6B}"/>
              </a:ext>
            </a:extLst>
          </p:cNvPr>
          <p:cNvSpPr txBox="1">
            <a:spLocks/>
          </p:cNvSpPr>
          <p:nvPr/>
        </p:nvSpPr>
        <p:spPr>
          <a:xfrm>
            <a:off x="197078" y="764232"/>
            <a:ext cx="11661093" cy="10127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sym typeface="+mn-lt"/>
              </a:defRPr>
            </a:lvl1pPr>
          </a:lstStyle>
          <a:p>
            <a:r>
              <a:rPr lang="fr-FR" sz="2400" b="1" dirty="0">
                <a:effectLst/>
                <a:latin typeface="Arial Narrow" panose="020B0606020202030204" pitchFamily="34" charset="0"/>
                <a:ea typeface="Times New Roman" panose="02020603050405020304" pitchFamily="18" charset="0"/>
              </a:rPr>
              <a:t>La </a:t>
            </a:r>
            <a:r>
              <a:rPr lang="fr-FR" sz="2400" b="1" dirty="0">
                <a:solidFill>
                  <a:srgbClr val="04AC20"/>
                </a:solidFill>
                <a:effectLst/>
                <a:latin typeface="Arial Narrow" panose="020B0606020202030204" pitchFamily="34" charset="0"/>
                <a:ea typeface="Times New Roman" panose="02020603050405020304" pitchFamily="18" charset="0"/>
              </a:rPr>
              <a:t>déformation temporelle dynamique </a:t>
            </a:r>
            <a:r>
              <a:rPr lang="fr-FR" sz="2400" b="1" dirty="0">
                <a:effectLst/>
                <a:latin typeface="Arial Narrow" panose="020B0606020202030204" pitchFamily="34" charset="0"/>
                <a:ea typeface="Times New Roman" panose="02020603050405020304" pitchFamily="18" charset="0"/>
              </a:rPr>
              <a:t>est invariante  aux décalages temporels, </a:t>
            </a:r>
            <a:r>
              <a:rPr lang="fr-FR" sz="2400" b="1" dirty="0">
                <a:latin typeface="Arial Narrow" panose="020B0606020202030204" pitchFamily="34" charset="0"/>
                <a:ea typeface="Times New Roman" panose="02020603050405020304" pitchFamily="18" charset="0"/>
              </a:rPr>
              <a:t>a</a:t>
            </a:r>
            <a:r>
              <a:rPr lang="fr-FR" sz="2400" b="1" dirty="0">
                <a:effectLst/>
                <a:latin typeface="Arial Narrow" panose="020B0606020202030204" pitchFamily="34" charset="0"/>
                <a:ea typeface="Times New Roman" panose="02020603050405020304" pitchFamily="18" charset="0"/>
              </a:rPr>
              <a:t>fin de permettre uniquement les invariances aux déformations locales nous utilisons la contrainte suivante</a:t>
            </a:r>
            <a:endParaRPr lang="fr-FR" sz="2400" b="1" dirty="0">
              <a:latin typeface="Arial Narrow" panose="020B0606020202030204" pitchFamily="34" charset="0"/>
            </a:endParaRPr>
          </a:p>
        </p:txBody>
      </p:sp>
      <p:grpSp>
        <p:nvGrpSpPr>
          <p:cNvPr id="20" name="Group 19">
            <a:extLst>
              <a:ext uri="{FF2B5EF4-FFF2-40B4-BE49-F238E27FC236}">
                <a16:creationId xmlns:a16="http://schemas.microsoft.com/office/drawing/2014/main" id="{EF995A2F-EFEB-72E6-5F36-B1440FBD5BEF}"/>
              </a:ext>
            </a:extLst>
          </p:cNvPr>
          <p:cNvGrpSpPr/>
          <p:nvPr/>
        </p:nvGrpSpPr>
        <p:grpSpPr>
          <a:xfrm>
            <a:off x="197078" y="127194"/>
            <a:ext cx="11800818" cy="295932"/>
            <a:chOff x="197078" y="79896"/>
            <a:chExt cx="11800818" cy="295932"/>
          </a:xfrm>
        </p:grpSpPr>
        <p:sp>
          <p:nvSpPr>
            <p:cNvPr id="21" name="Rectangle : coins arrondis 18">
              <a:extLst>
                <a:ext uri="{FF2B5EF4-FFF2-40B4-BE49-F238E27FC236}">
                  <a16:creationId xmlns:a16="http://schemas.microsoft.com/office/drawing/2014/main" id="{99ADF852-329B-43EF-6573-EEE7FC14CF91}"/>
                </a:ext>
              </a:extLst>
            </p:cNvPr>
            <p:cNvSpPr/>
            <p:nvPr/>
          </p:nvSpPr>
          <p:spPr>
            <a:xfrm>
              <a:off x="197078" y="79896"/>
              <a:ext cx="2286000" cy="29485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Culture et région agricole</a:t>
              </a:r>
            </a:p>
          </p:txBody>
        </p:sp>
        <p:sp>
          <p:nvSpPr>
            <p:cNvPr id="22" name="Rectangle : coins arrondis 21">
              <a:extLst>
                <a:ext uri="{FF2B5EF4-FFF2-40B4-BE49-F238E27FC236}">
                  <a16:creationId xmlns:a16="http://schemas.microsoft.com/office/drawing/2014/main" id="{4E35F858-6F7E-C327-D83D-D03BA2884498}"/>
                </a:ext>
              </a:extLst>
            </p:cNvPr>
            <p:cNvSpPr/>
            <p:nvPr/>
          </p:nvSpPr>
          <p:spPr>
            <a:xfrm>
              <a:off x="2575783" y="79896"/>
              <a:ext cx="2286000" cy="295932"/>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Facteurs météorologiques</a:t>
              </a:r>
            </a:p>
          </p:txBody>
        </p:sp>
        <p:sp>
          <p:nvSpPr>
            <p:cNvPr id="23" name="Rectangle : coins arrondis 22">
              <a:extLst>
                <a:ext uri="{FF2B5EF4-FFF2-40B4-BE49-F238E27FC236}">
                  <a16:creationId xmlns:a16="http://schemas.microsoft.com/office/drawing/2014/main" id="{2C2E1B1E-9537-6161-EECC-1802C54ED393}"/>
                </a:ext>
              </a:extLst>
            </p:cNvPr>
            <p:cNvSpPr/>
            <p:nvPr/>
          </p:nvSpPr>
          <p:spPr>
            <a:xfrm>
              <a:off x="4954488" y="88016"/>
              <a:ext cx="2286000" cy="28536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Collecte et préparation de données</a:t>
              </a:r>
            </a:p>
          </p:txBody>
        </p:sp>
        <p:sp>
          <p:nvSpPr>
            <p:cNvPr id="24" name="Rectangle : coins arrondis 23">
              <a:extLst>
                <a:ext uri="{FF2B5EF4-FFF2-40B4-BE49-F238E27FC236}">
                  <a16:creationId xmlns:a16="http://schemas.microsoft.com/office/drawing/2014/main" id="{690EA634-BFEE-0FC8-638C-4477B2EB1E06}"/>
                </a:ext>
              </a:extLst>
            </p:cNvPr>
            <p:cNvSpPr/>
            <p:nvPr/>
          </p:nvSpPr>
          <p:spPr>
            <a:xfrm>
              <a:off x="9711896" y="88015"/>
              <a:ext cx="2286000" cy="28536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a:solidFill>
                    <a:schemeClr val="tx1"/>
                  </a:solidFill>
                  <a:latin typeface="Arial Narrow" panose="020B0606020202030204" pitchFamily="34" charset="0"/>
                </a:rPr>
                <a:t>Clustering selon toutes les variables</a:t>
              </a:r>
              <a:endParaRPr lang="fr-FR" sz="1200" dirty="0">
                <a:solidFill>
                  <a:schemeClr val="tx1"/>
                </a:solidFill>
                <a:latin typeface="Arial Narrow" panose="020B0606020202030204" pitchFamily="34" charset="0"/>
              </a:endParaRPr>
            </a:p>
          </p:txBody>
        </p:sp>
        <p:sp>
          <p:nvSpPr>
            <p:cNvPr id="25" name="Rectangle : coins arrondis 24">
              <a:extLst>
                <a:ext uri="{FF2B5EF4-FFF2-40B4-BE49-F238E27FC236}">
                  <a16:creationId xmlns:a16="http://schemas.microsoft.com/office/drawing/2014/main" id="{3EFA4406-F473-5B87-9247-920AE312B08C}"/>
                </a:ext>
              </a:extLst>
            </p:cNvPr>
            <p:cNvSpPr/>
            <p:nvPr/>
          </p:nvSpPr>
          <p:spPr>
            <a:xfrm>
              <a:off x="7333193" y="79897"/>
              <a:ext cx="2286000" cy="295931"/>
            </a:xfrm>
            <a:prstGeom prst="roundRect">
              <a:avLst>
                <a:gd name="adj" fmla="val 42151"/>
              </a:avLst>
            </a:prstGeom>
            <a:solidFill>
              <a:srgbClr val="63E951"/>
            </a:solid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Clustering selon chaque variable</a:t>
              </a:r>
            </a:p>
          </p:txBody>
        </p:sp>
      </p:grpSp>
      <p:sp>
        <p:nvSpPr>
          <p:cNvPr id="36" name="TextBox 35">
            <a:extLst>
              <a:ext uri="{FF2B5EF4-FFF2-40B4-BE49-F238E27FC236}">
                <a16:creationId xmlns:a16="http://schemas.microsoft.com/office/drawing/2014/main" id="{B00E9282-B714-A8FA-F879-16C60E574F42}"/>
              </a:ext>
            </a:extLst>
          </p:cNvPr>
          <p:cNvSpPr txBox="1"/>
          <p:nvPr/>
        </p:nvSpPr>
        <p:spPr>
          <a:xfrm>
            <a:off x="11654014" y="6362374"/>
            <a:ext cx="348172" cy="307777"/>
          </a:xfrm>
          <a:prstGeom prst="rect">
            <a:avLst/>
          </a:prstGeom>
          <a:noFill/>
        </p:spPr>
        <p:txBody>
          <a:bodyPr wrap="none" rtlCol="0">
            <a:spAutoFit/>
          </a:bodyPr>
          <a:lstStyle/>
          <a:p>
            <a:r>
              <a:rPr lang="fr-FR" sz="1400" dirty="0">
                <a:latin typeface="Arial Narrow" panose="020B0606020202030204" pitchFamily="34" charset="0"/>
              </a:rPr>
              <a:t>12</a:t>
            </a:r>
            <a:endParaRPr lang="en-US" sz="1400" dirty="0">
              <a:latin typeface="Arial Narrow" panose="020B0606020202030204" pitchFamily="34" charset="0"/>
            </a:endParaRPr>
          </a:p>
        </p:txBody>
      </p:sp>
    </p:spTree>
    <p:extLst>
      <p:ext uri="{BB962C8B-B14F-4D97-AF65-F5344CB8AC3E}">
        <p14:creationId xmlns:p14="http://schemas.microsoft.com/office/powerpoint/2010/main" val="42831325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4"/>
                                        </p:tgtEl>
                                      </p:cBhvr>
                                    </p:cmd>
                                  </p:childTnLst>
                                </p:cTn>
                              </p:par>
                            </p:childTnLst>
                          </p:cTn>
                        </p:par>
                      </p:childTnLst>
                    </p:cTn>
                  </p:par>
                </p:childTnLst>
              </p:cTn>
              <p:nextCondLst>
                <p:cond evt="onClick" delay="0">
                  <p:tgtEl>
                    <p:spTgt spid="34"/>
                  </p:tgtEl>
                </p:cond>
              </p:nextCondLst>
            </p:seq>
            <p:video>
              <p:cMediaNode vol="80000">
                <p:cTn id="7" fill="hold" display="0">
                  <p:stCondLst>
                    <p:cond delay="indefinite"/>
                  </p:stCondLst>
                </p:cTn>
                <p:tgtEl>
                  <p:spTgt spid="3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2">
            <a:extLst>
              <a:ext uri="{FF2B5EF4-FFF2-40B4-BE49-F238E27FC236}">
                <a16:creationId xmlns:a16="http://schemas.microsoft.com/office/drawing/2014/main" id="{05FFAD88-5D1A-47AA-BF17-7A525968D09B}"/>
              </a:ext>
            </a:extLst>
          </p:cNvPr>
          <p:cNvSpPr>
            <a:spLocks noGrp="1"/>
          </p:cNvSpPr>
          <p:nvPr>
            <p:ph type="title"/>
          </p:nvPr>
        </p:nvSpPr>
        <p:spPr>
          <a:xfrm>
            <a:off x="197077" y="569418"/>
            <a:ext cx="11491987" cy="914860"/>
          </a:xfrm>
        </p:spPr>
        <p:txBody>
          <a:bodyPr>
            <a:noAutofit/>
          </a:bodyPr>
          <a:lstStyle/>
          <a:p>
            <a:r>
              <a:rPr lang="fr-FR" sz="2400" b="1" dirty="0">
                <a:effectLst/>
                <a:latin typeface="Arial Narrow" panose="020B0606020202030204" pitchFamily="34" charset="0"/>
                <a:ea typeface="Times New Roman" panose="02020603050405020304" pitchFamily="18" charset="0"/>
              </a:rPr>
              <a:t>Le choix du </a:t>
            </a:r>
            <a:r>
              <a:rPr lang="fr-FR" sz="2400" b="1" dirty="0">
                <a:solidFill>
                  <a:srgbClr val="04AC20"/>
                </a:solidFill>
                <a:effectLst/>
                <a:latin typeface="Arial Narrow" panose="020B0606020202030204" pitchFamily="34" charset="0"/>
                <a:ea typeface="Times New Roman" panose="02020603050405020304" pitchFamily="18" charset="0"/>
              </a:rPr>
              <a:t>rayon r </a:t>
            </a:r>
            <a:r>
              <a:rPr lang="fr-FR" sz="2400" b="1" dirty="0">
                <a:effectLst/>
                <a:latin typeface="Arial Narrow" panose="020B0606020202030204" pitchFamily="34" charset="0"/>
                <a:ea typeface="Times New Roman" panose="02020603050405020304" pitchFamily="18" charset="0"/>
              </a:rPr>
              <a:t>de la contrainte </a:t>
            </a:r>
            <a:r>
              <a:rPr lang="fr-FR" sz="2400" b="1" dirty="0" err="1">
                <a:effectLst/>
                <a:latin typeface="Arial Narrow" panose="020B0606020202030204" pitchFamily="34" charset="0"/>
                <a:ea typeface="Times New Roman" panose="02020603050405020304" pitchFamily="18" charset="0"/>
              </a:rPr>
              <a:t>sakoe</a:t>
            </a:r>
            <a:r>
              <a:rPr lang="fr-FR" sz="2400" b="1" dirty="0">
                <a:effectLst/>
                <a:latin typeface="Arial Narrow" panose="020B0606020202030204" pitchFamily="34" charset="0"/>
                <a:ea typeface="Times New Roman" panose="02020603050405020304" pitchFamily="18" charset="0"/>
              </a:rPr>
              <a:t> </a:t>
            </a:r>
            <a:r>
              <a:rPr lang="fr-FR" sz="2400" b="1" dirty="0" err="1">
                <a:effectLst/>
                <a:latin typeface="Arial Narrow" panose="020B0606020202030204" pitchFamily="34" charset="0"/>
                <a:ea typeface="Times New Roman" panose="02020603050405020304" pitchFamily="18" charset="0"/>
              </a:rPr>
              <a:t>chiba</a:t>
            </a:r>
            <a:r>
              <a:rPr lang="fr-FR" sz="2400" b="1" dirty="0">
                <a:effectLst/>
                <a:latin typeface="Arial Narrow" panose="020B0606020202030204" pitchFamily="34" charset="0"/>
                <a:ea typeface="Times New Roman" panose="02020603050405020304" pitchFamily="18" charset="0"/>
              </a:rPr>
              <a:t> a été déterminé selon les stades agronomiques de la culture</a:t>
            </a:r>
            <a:endParaRPr lang="fr-FR" sz="2400" b="1" dirty="0">
              <a:latin typeface="Arial Narrow" panose="020B0606020202030204" pitchFamily="34" charset="0"/>
            </a:endParaRPr>
          </a:p>
        </p:txBody>
      </p:sp>
      <p:sp>
        <p:nvSpPr>
          <p:cNvPr id="25" name="ZoneTexte 24">
            <a:extLst>
              <a:ext uri="{FF2B5EF4-FFF2-40B4-BE49-F238E27FC236}">
                <a16:creationId xmlns:a16="http://schemas.microsoft.com/office/drawing/2014/main" id="{8E77C568-87F6-444C-B961-DB8E14782247}"/>
              </a:ext>
            </a:extLst>
          </p:cNvPr>
          <p:cNvSpPr txBox="1"/>
          <p:nvPr/>
        </p:nvSpPr>
        <p:spPr>
          <a:xfrm>
            <a:off x="1057656" y="6071730"/>
            <a:ext cx="9942500" cy="646331"/>
          </a:xfrm>
          <a:prstGeom prst="rect">
            <a:avLst/>
          </a:prstGeom>
          <a:solidFill>
            <a:srgbClr val="63E951">
              <a:alpha val="29020"/>
            </a:srgbClr>
          </a:solidFill>
        </p:spPr>
        <p:txBody>
          <a:bodyPr wrap="square">
            <a:spAutoFit/>
          </a:bodyPr>
          <a:lstStyle/>
          <a:p>
            <a:pPr algn="ctr"/>
            <a:r>
              <a:rPr lang="fr-FR" altLang="ko-KR" b="1" kern="0" dirty="0">
                <a:latin typeface="Arial Narrow" panose="020B0606020202030204" pitchFamily="34" charset="0"/>
                <a:ea typeface="맑은 고딕" panose="020B0503020000020004" pitchFamily="50" charset="-127"/>
                <a:cs typeface="Arial" panose="020B0604020202020204" pitchFamily="34" charset="0"/>
              </a:rPr>
              <a:t>Le stade minimum pour le blé et les agrumes est un mois; donc nous avons choisis </a:t>
            </a:r>
            <a:r>
              <a:rPr lang="fr-FR" altLang="ko-KR" b="1" kern="0" dirty="0">
                <a:solidFill>
                  <a:srgbClr val="04AC20"/>
                </a:solidFill>
                <a:latin typeface="Arial Narrow" panose="020B0606020202030204" pitchFamily="34" charset="0"/>
                <a:ea typeface="맑은 고딕" panose="020B0503020000020004" pitchFamily="50" charset="-127"/>
                <a:cs typeface="Arial" panose="020B0604020202020204" pitchFamily="34" charset="0"/>
              </a:rPr>
              <a:t>le r de </a:t>
            </a:r>
            <a:r>
              <a:rPr lang="fr-FR" altLang="ko-KR" b="1" kern="0" dirty="0" err="1">
                <a:solidFill>
                  <a:srgbClr val="04AC20"/>
                </a:solidFill>
                <a:latin typeface="Arial Narrow" panose="020B0606020202030204" pitchFamily="34" charset="0"/>
                <a:ea typeface="맑은 고딕" panose="020B0503020000020004" pitchFamily="50" charset="-127"/>
                <a:cs typeface="Arial" panose="020B0604020202020204" pitchFamily="34" charset="0"/>
              </a:rPr>
              <a:t>sakoe</a:t>
            </a:r>
            <a:r>
              <a:rPr lang="fr-FR" altLang="ko-KR" b="1" kern="0" dirty="0">
                <a:solidFill>
                  <a:srgbClr val="04AC20"/>
                </a:solidFill>
                <a:latin typeface="Arial Narrow" panose="020B0606020202030204" pitchFamily="34" charset="0"/>
                <a:ea typeface="맑은 고딕" panose="020B0503020000020004" pitchFamily="50" charset="-127"/>
                <a:cs typeface="Arial" panose="020B0604020202020204" pitchFamily="34" charset="0"/>
              </a:rPr>
              <a:t> </a:t>
            </a:r>
            <a:r>
              <a:rPr lang="fr-FR" altLang="ko-KR" b="1" kern="0" dirty="0" err="1">
                <a:solidFill>
                  <a:srgbClr val="04AC20"/>
                </a:solidFill>
                <a:latin typeface="Arial Narrow" panose="020B0606020202030204" pitchFamily="34" charset="0"/>
                <a:ea typeface="맑은 고딕" panose="020B0503020000020004" pitchFamily="50" charset="-127"/>
                <a:cs typeface="Arial" panose="020B0604020202020204" pitchFamily="34" charset="0"/>
              </a:rPr>
              <a:t>chiba</a:t>
            </a:r>
            <a:r>
              <a:rPr lang="fr-FR" altLang="ko-KR" b="1" kern="0" dirty="0">
                <a:solidFill>
                  <a:srgbClr val="04AC20"/>
                </a:solidFill>
                <a:latin typeface="Arial Narrow" panose="020B0606020202030204" pitchFamily="34" charset="0"/>
                <a:ea typeface="맑은 고딕" panose="020B0503020000020004" pitchFamily="50" charset="-127"/>
                <a:cs typeface="Arial" panose="020B0604020202020204" pitchFamily="34" charset="0"/>
              </a:rPr>
              <a:t> égale à 10 </a:t>
            </a:r>
            <a:r>
              <a:rPr lang="fr-FR" altLang="ko-KR" b="1" kern="0" dirty="0">
                <a:latin typeface="Arial Narrow" panose="020B0606020202030204" pitchFamily="34" charset="0"/>
                <a:ea typeface="맑은 고딕" panose="020B0503020000020004" pitchFamily="50" charset="-127"/>
                <a:cs typeface="Arial" panose="020B0604020202020204" pitchFamily="34" charset="0"/>
              </a:rPr>
              <a:t>pour considérer uniquement les retards locales inclut dans le même stade agricole</a:t>
            </a:r>
            <a:endParaRPr lang="ko-KR" altLang="en-US" sz="1800" b="1" dirty="0">
              <a:latin typeface="Arial Narrow" panose="020B0606020202030204" pitchFamily="34" charset="0"/>
              <a:ea typeface="맑은 고딕" panose="020B0503020000020004" pitchFamily="50" charset="-127"/>
              <a:cs typeface="Arial" panose="020B0604020202020204" pitchFamily="34" charset="0"/>
            </a:endParaRPr>
          </a:p>
        </p:txBody>
      </p:sp>
      <p:graphicFrame>
        <p:nvGraphicFramePr>
          <p:cNvPr id="27" name="Tableau 26">
            <a:extLst>
              <a:ext uri="{FF2B5EF4-FFF2-40B4-BE49-F238E27FC236}">
                <a16:creationId xmlns:a16="http://schemas.microsoft.com/office/drawing/2014/main" id="{50AC11A9-8353-4784-9E44-82B086098BA9}"/>
              </a:ext>
            </a:extLst>
          </p:cNvPr>
          <p:cNvGraphicFramePr>
            <a:graphicFrameLocks noGrp="1"/>
          </p:cNvGraphicFramePr>
          <p:nvPr>
            <p:extLst>
              <p:ext uri="{D42A27DB-BD31-4B8C-83A1-F6EECF244321}">
                <p14:modId xmlns:p14="http://schemas.microsoft.com/office/powerpoint/2010/main" val="146369042"/>
              </p:ext>
            </p:extLst>
          </p:nvPr>
        </p:nvGraphicFramePr>
        <p:xfrm>
          <a:off x="2129737" y="3967444"/>
          <a:ext cx="6154547" cy="1686979"/>
        </p:xfrm>
        <a:graphic>
          <a:graphicData uri="http://schemas.openxmlformats.org/drawingml/2006/table">
            <a:tbl>
              <a:tblPr firstRow="1" firstCol="1" bandRow="1">
                <a:tableStyleId>{68D230F3-CF80-4859-8CE7-A43EE81993B5}</a:tableStyleId>
              </a:tblPr>
              <a:tblGrid>
                <a:gridCol w="808105">
                  <a:extLst>
                    <a:ext uri="{9D8B030D-6E8A-4147-A177-3AD203B41FA5}">
                      <a16:colId xmlns:a16="http://schemas.microsoft.com/office/drawing/2014/main" val="4238847955"/>
                    </a:ext>
                  </a:extLst>
                </a:gridCol>
                <a:gridCol w="699139">
                  <a:extLst>
                    <a:ext uri="{9D8B030D-6E8A-4147-A177-3AD203B41FA5}">
                      <a16:colId xmlns:a16="http://schemas.microsoft.com/office/drawing/2014/main" val="3964419768"/>
                    </a:ext>
                  </a:extLst>
                </a:gridCol>
                <a:gridCol w="733151">
                  <a:extLst>
                    <a:ext uri="{9D8B030D-6E8A-4147-A177-3AD203B41FA5}">
                      <a16:colId xmlns:a16="http://schemas.microsoft.com/office/drawing/2014/main" val="2400499616"/>
                    </a:ext>
                  </a:extLst>
                </a:gridCol>
                <a:gridCol w="757085">
                  <a:extLst>
                    <a:ext uri="{9D8B030D-6E8A-4147-A177-3AD203B41FA5}">
                      <a16:colId xmlns:a16="http://schemas.microsoft.com/office/drawing/2014/main" val="582576591"/>
                    </a:ext>
                  </a:extLst>
                </a:gridCol>
                <a:gridCol w="789207">
                  <a:extLst>
                    <a:ext uri="{9D8B030D-6E8A-4147-A177-3AD203B41FA5}">
                      <a16:colId xmlns:a16="http://schemas.microsoft.com/office/drawing/2014/main" val="2636632073"/>
                    </a:ext>
                  </a:extLst>
                </a:gridCol>
                <a:gridCol w="524037">
                  <a:extLst>
                    <a:ext uri="{9D8B030D-6E8A-4147-A177-3AD203B41FA5}">
                      <a16:colId xmlns:a16="http://schemas.microsoft.com/office/drawing/2014/main" val="646455727"/>
                    </a:ext>
                  </a:extLst>
                </a:gridCol>
                <a:gridCol w="202184">
                  <a:extLst>
                    <a:ext uri="{9D8B030D-6E8A-4147-A177-3AD203B41FA5}">
                      <a16:colId xmlns:a16="http://schemas.microsoft.com/office/drawing/2014/main" val="2063759232"/>
                    </a:ext>
                  </a:extLst>
                </a:gridCol>
                <a:gridCol w="384212">
                  <a:extLst>
                    <a:ext uri="{9D8B030D-6E8A-4147-A177-3AD203B41FA5}">
                      <a16:colId xmlns:a16="http://schemas.microsoft.com/office/drawing/2014/main" val="636651531"/>
                    </a:ext>
                  </a:extLst>
                </a:gridCol>
                <a:gridCol w="97235">
                  <a:extLst>
                    <a:ext uri="{9D8B030D-6E8A-4147-A177-3AD203B41FA5}">
                      <a16:colId xmlns:a16="http://schemas.microsoft.com/office/drawing/2014/main" val="4209088048"/>
                    </a:ext>
                  </a:extLst>
                </a:gridCol>
                <a:gridCol w="1160192">
                  <a:extLst>
                    <a:ext uri="{9D8B030D-6E8A-4147-A177-3AD203B41FA5}">
                      <a16:colId xmlns:a16="http://schemas.microsoft.com/office/drawing/2014/main" val="3953582448"/>
                    </a:ext>
                  </a:extLst>
                </a:gridCol>
              </a:tblGrid>
              <a:tr h="949387">
                <a:tc>
                  <a:txBody>
                    <a:bodyPr/>
                    <a:lstStyle/>
                    <a:p>
                      <a:pPr algn="l">
                        <a:lnSpc>
                          <a:spcPct val="107000"/>
                        </a:lnSpc>
                        <a:spcAft>
                          <a:spcPts val="800"/>
                        </a:spcAft>
                      </a:pPr>
                      <a:r>
                        <a:rPr lang="en-US" sz="1100" dirty="0">
                          <a:solidFill>
                            <a:srgbClr val="000000"/>
                          </a:solidFill>
                          <a:effectLst/>
                        </a:rPr>
                        <a:t> </a:t>
                      </a:r>
                      <a:endParaRPr lang="fr-FR"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 algn="l">
                        <a:lnSpc>
                          <a:spcPct val="107000"/>
                        </a:lnSpc>
                        <a:spcAft>
                          <a:spcPts val="800"/>
                        </a:spcAft>
                      </a:pPr>
                      <a:r>
                        <a:rPr lang="en-US" sz="1100" dirty="0">
                          <a:solidFill>
                            <a:srgbClr val="000000"/>
                          </a:solidFill>
                          <a:effectLst/>
                        </a:rPr>
                        <a:t> </a:t>
                      </a:r>
                      <a:endParaRPr lang="fr-FR"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algn="l">
                        <a:lnSpc>
                          <a:spcPct val="107000"/>
                        </a:lnSpc>
                        <a:spcAft>
                          <a:spcPts val="800"/>
                        </a:spcAft>
                      </a:pPr>
                      <a:endParaRPr lang="fr-FR"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 algn="l">
                        <a:lnSpc>
                          <a:spcPct val="107000"/>
                        </a:lnSpc>
                        <a:spcAft>
                          <a:spcPts val="800"/>
                        </a:spcAft>
                      </a:pPr>
                      <a:endParaRPr lang="fr-FR"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algn="l">
                        <a:lnSpc>
                          <a:spcPct val="107000"/>
                        </a:lnSpc>
                        <a:spcAft>
                          <a:spcPts val="800"/>
                        </a:spcAft>
                      </a:pPr>
                      <a:endParaRPr lang="fr-FR"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algn="l">
                        <a:lnSpc>
                          <a:spcPct val="107000"/>
                        </a:lnSpc>
                        <a:spcAft>
                          <a:spcPts val="800"/>
                        </a:spcAft>
                      </a:pPr>
                      <a:endParaRPr lang="fr-FR"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algn="l">
                        <a:lnSpc>
                          <a:spcPct val="107000"/>
                        </a:lnSpc>
                        <a:spcAft>
                          <a:spcPts val="800"/>
                        </a:spcAft>
                      </a:pPr>
                      <a:r>
                        <a:rPr lang="fr-FR" sz="1100">
                          <a:solidFill>
                            <a:srgbClr val="000000"/>
                          </a:solidFill>
                          <a:effectLst/>
                        </a:rPr>
                        <a:t> </a:t>
                      </a:r>
                      <a:endParaRPr lang="fr-FR"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algn="l">
                        <a:lnSpc>
                          <a:spcPct val="107000"/>
                        </a:lnSpc>
                        <a:spcAft>
                          <a:spcPts val="800"/>
                        </a:spcAft>
                      </a:pPr>
                      <a:r>
                        <a:rPr lang="fr-FR" sz="1100">
                          <a:solidFill>
                            <a:srgbClr val="000000"/>
                          </a:solidFill>
                          <a:effectLst/>
                        </a:rPr>
                        <a:t> </a:t>
                      </a:r>
                      <a:endParaRPr lang="fr-FR"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algn="l">
                        <a:lnSpc>
                          <a:spcPct val="107000"/>
                        </a:lnSpc>
                        <a:spcAft>
                          <a:spcPts val="800"/>
                        </a:spcAft>
                      </a:pPr>
                      <a:endParaRPr lang="fr-FR"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algn="l">
                        <a:lnSpc>
                          <a:spcPct val="107000"/>
                        </a:lnSpc>
                        <a:spcAft>
                          <a:spcPts val="800"/>
                        </a:spcAft>
                      </a:pPr>
                      <a:endParaRPr lang="fr-FR"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283483947"/>
                  </a:ext>
                </a:extLst>
              </a:tr>
              <a:tr h="185754">
                <a:tc>
                  <a:txBody>
                    <a:bodyPr/>
                    <a:lstStyle/>
                    <a:p>
                      <a:pPr marL="109855" algn="l">
                        <a:lnSpc>
                          <a:spcPct val="107000"/>
                        </a:lnSpc>
                        <a:spcAft>
                          <a:spcPts val="800"/>
                        </a:spcAft>
                      </a:pPr>
                      <a:r>
                        <a:rPr lang="fr-FR" sz="1000" b="1">
                          <a:solidFill>
                            <a:srgbClr val="000000"/>
                          </a:solidFill>
                          <a:effectLst/>
                        </a:rPr>
                        <a:t>Clémentine</a:t>
                      </a:r>
                      <a:endParaRPr lang="fr-FR"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0" algn="ctr">
                        <a:lnSpc>
                          <a:spcPct val="107000"/>
                        </a:lnSpc>
                        <a:spcAft>
                          <a:spcPts val="800"/>
                        </a:spcAft>
                      </a:pPr>
                      <a:r>
                        <a:rPr lang="fr-FR" sz="1000">
                          <a:solidFill>
                            <a:srgbClr val="000000"/>
                          </a:solidFill>
                          <a:effectLst/>
                        </a:rPr>
                        <a:t>Fev - Avr</a:t>
                      </a:r>
                      <a:endParaRPr lang="fr-FR"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3810" algn="ctr">
                        <a:lnSpc>
                          <a:spcPct val="107000"/>
                        </a:lnSpc>
                        <a:spcAft>
                          <a:spcPts val="800"/>
                        </a:spcAft>
                      </a:pPr>
                      <a:r>
                        <a:rPr lang="fr-FR" sz="1000">
                          <a:solidFill>
                            <a:srgbClr val="000000"/>
                          </a:solidFill>
                          <a:effectLst/>
                        </a:rPr>
                        <a:t>Avr</a:t>
                      </a:r>
                      <a:endParaRPr lang="fr-FR"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3175" algn="ctr">
                        <a:lnSpc>
                          <a:spcPct val="107000"/>
                        </a:lnSpc>
                        <a:spcAft>
                          <a:spcPts val="800"/>
                        </a:spcAft>
                      </a:pPr>
                      <a:r>
                        <a:rPr lang="fr-FR" sz="1000">
                          <a:solidFill>
                            <a:srgbClr val="000000"/>
                          </a:solidFill>
                          <a:effectLst/>
                        </a:rPr>
                        <a:t>Avr-Mai</a:t>
                      </a:r>
                      <a:endParaRPr lang="fr-FR"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1270" algn="ctr">
                        <a:lnSpc>
                          <a:spcPct val="107000"/>
                        </a:lnSpc>
                        <a:spcAft>
                          <a:spcPts val="800"/>
                        </a:spcAft>
                      </a:pPr>
                      <a:r>
                        <a:rPr lang="fr-FR" sz="1000">
                          <a:solidFill>
                            <a:srgbClr val="000000"/>
                          </a:solidFill>
                          <a:effectLst/>
                        </a:rPr>
                        <a:t>Mai-Juin</a:t>
                      </a:r>
                      <a:endParaRPr lang="fr-FR"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algn="l">
                        <a:lnSpc>
                          <a:spcPct val="107000"/>
                        </a:lnSpc>
                        <a:spcAft>
                          <a:spcPts val="800"/>
                        </a:spcAft>
                      </a:pPr>
                      <a:r>
                        <a:rPr lang="fr-FR" sz="1100">
                          <a:solidFill>
                            <a:srgbClr val="000000"/>
                          </a:solidFill>
                          <a:effectLst/>
                        </a:rPr>
                        <a:t> </a:t>
                      </a:r>
                      <a:endParaRPr lang="fr-FR"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gridSpan="2">
                  <a:txBody>
                    <a:bodyPr/>
                    <a:lstStyle/>
                    <a:p>
                      <a:pPr algn="l">
                        <a:lnSpc>
                          <a:spcPct val="107000"/>
                        </a:lnSpc>
                        <a:spcAft>
                          <a:spcPts val="800"/>
                        </a:spcAft>
                      </a:pPr>
                      <a:r>
                        <a:rPr lang="fr-FR" sz="1000">
                          <a:solidFill>
                            <a:srgbClr val="000000"/>
                          </a:solidFill>
                          <a:effectLst/>
                        </a:rPr>
                        <a:t>Jul-Sept</a:t>
                      </a:r>
                      <a:endParaRPr lang="fr-FR"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hMerge="1">
                  <a:txBody>
                    <a:bodyPr/>
                    <a:lstStyle/>
                    <a:p>
                      <a:endParaRPr lang="fr-FR"/>
                    </a:p>
                  </a:txBody>
                  <a:tcPr/>
                </a:tc>
                <a:tc>
                  <a:txBody>
                    <a:bodyPr/>
                    <a:lstStyle/>
                    <a:p>
                      <a:pPr algn="l">
                        <a:lnSpc>
                          <a:spcPct val="107000"/>
                        </a:lnSpc>
                        <a:spcAft>
                          <a:spcPts val="800"/>
                        </a:spcAft>
                      </a:pPr>
                      <a:r>
                        <a:rPr lang="fr-FR" sz="1100">
                          <a:solidFill>
                            <a:srgbClr val="000000"/>
                          </a:solidFill>
                          <a:effectLst/>
                        </a:rPr>
                        <a:t> </a:t>
                      </a:r>
                      <a:endParaRPr lang="fr-FR"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11430" algn="ctr">
                        <a:lnSpc>
                          <a:spcPct val="107000"/>
                        </a:lnSpc>
                        <a:spcAft>
                          <a:spcPts val="800"/>
                        </a:spcAft>
                      </a:pPr>
                      <a:r>
                        <a:rPr lang="fr-FR" sz="1000">
                          <a:solidFill>
                            <a:srgbClr val="000000"/>
                          </a:solidFill>
                          <a:effectLst/>
                        </a:rPr>
                        <a:t>Oct – Jan</a:t>
                      </a:r>
                      <a:endParaRPr lang="fr-FR"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2840931846"/>
                  </a:ext>
                </a:extLst>
              </a:tr>
              <a:tr h="183042">
                <a:tc>
                  <a:txBody>
                    <a:bodyPr/>
                    <a:lstStyle/>
                    <a:p>
                      <a:pPr marL="8890" algn="ctr">
                        <a:lnSpc>
                          <a:spcPct val="107000"/>
                        </a:lnSpc>
                        <a:spcAft>
                          <a:spcPts val="800"/>
                        </a:spcAft>
                      </a:pPr>
                      <a:r>
                        <a:rPr lang="fr-FR" sz="1000" b="1">
                          <a:solidFill>
                            <a:srgbClr val="000000"/>
                          </a:solidFill>
                          <a:effectLst/>
                        </a:rPr>
                        <a:t>Nule</a:t>
                      </a:r>
                      <a:endParaRPr lang="fr-FR"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0" algn="ctr">
                        <a:lnSpc>
                          <a:spcPct val="107000"/>
                        </a:lnSpc>
                        <a:spcAft>
                          <a:spcPts val="800"/>
                        </a:spcAft>
                      </a:pPr>
                      <a:r>
                        <a:rPr lang="fr-FR" sz="1000">
                          <a:solidFill>
                            <a:srgbClr val="000000"/>
                          </a:solidFill>
                          <a:effectLst/>
                        </a:rPr>
                        <a:t>Fev - Avr</a:t>
                      </a:r>
                      <a:endParaRPr lang="fr-FR"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3810" algn="ctr">
                        <a:lnSpc>
                          <a:spcPct val="107000"/>
                        </a:lnSpc>
                        <a:spcAft>
                          <a:spcPts val="800"/>
                        </a:spcAft>
                      </a:pPr>
                      <a:r>
                        <a:rPr lang="fr-FR" sz="1000">
                          <a:solidFill>
                            <a:srgbClr val="000000"/>
                          </a:solidFill>
                          <a:effectLst/>
                        </a:rPr>
                        <a:t>Avr</a:t>
                      </a:r>
                      <a:endParaRPr lang="fr-FR"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3175" algn="ctr">
                        <a:lnSpc>
                          <a:spcPct val="107000"/>
                        </a:lnSpc>
                        <a:spcAft>
                          <a:spcPts val="800"/>
                        </a:spcAft>
                      </a:pPr>
                      <a:r>
                        <a:rPr lang="fr-FR" sz="1000">
                          <a:solidFill>
                            <a:srgbClr val="000000"/>
                          </a:solidFill>
                          <a:effectLst/>
                        </a:rPr>
                        <a:t>Avr-Mai</a:t>
                      </a:r>
                      <a:endParaRPr lang="fr-FR"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1270" algn="ctr">
                        <a:lnSpc>
                          <a:spcPct val="107000"/>
                        </a:lnSpc>
                        <a:spcAft>
                          <a:spcPts val="800"/>
                        </a:spcAft>
                      </a:pPr>
                      <a:r>
                        <a:rPr lang="fr-FR" sz="1000">
                          <a:solidFill>
                            <a:srgbClr val="000000"/>
                          </a:solidFill>
                          <a:effectLst/>
                        </a:rPr>
                        <a:t>Mai-Juin</a:t>
                      </a:r>
                      <a:endParaRPr lang="fr-FR"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algn="l">
                        <a:lnSpc>
                          <a:spcPct val="107000"/>
                        </a:lnSpc>
                        <a:spcAft>
                          <a:spcPts val="800"/>
                        </a:spcAft>
                      </a:pPr>
                      <a:r>
                        <a:rPr lang="fr-FR" sz="1100">
                          <a:solidFill>
                            <a:srgbClr val="000000"/>
                          </a:solidFill>
                          <a:effectLst/>
                        </a:rPr>
                        <a:t> </a:t>
                      </a:r>
                      <a:endParaRPr lang="fr-FR"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gridSpan="2">
                  <a:txBody>
                    <a:bodyPr/>
                    <a:lstStyle/>
                    <a:p>
                      <a:pPr marL="29845" algn="l">
                        <a:lnSpc>
                          <a:spcPct val="107000"/>
                        </a:lnSpc>
                        <a:spcAft>
                          <a:spcPts val="800"/>
                        </a:spcAft>
                      </a:pPr>
                      <a:r>
                        <a:rPr lang="fr-FR" sz="1000">
                          <a:solidFill>
                            <a:srgbClr val="000000"/>
                          </a:solidFill>
                          <a:effectLst/>
                        </a:rPr>
                        <a:t>Jul-Oct</a:t>
                      </a:r>
                      <a:endParaRPr lang="fr-FR"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hMerge="1">
                  <a:txBody>
                    <a:bodyPr/>
                    <a:lstStyle/>
                    <a:p>
                      <a:endParaRPr lang="fr-FR"/>
                    </a:p>
                  </a:txBody>
                  <a:tcPr/>
                </a:tc>
                <a:tc>
                  <a:txBody>
                    <a:bodyPr/>
                    <a:lstStyle/>
                    <a:p>
                      <a:pPr algn="l">
                        <a:lnSpc>
                          <a:spcPct val="107000"/>
                        </a:lnSpc>
                        <a:spcAft>
                          <a:spcPts val="800"/>
                        </a:spcAft>
                      </a:pPr>
                      <a:r>
                        <a:rPr lang="fr-FR" sz="1100">
                          <a:solidFill>
                            <a:srgbClr val="000000"/>
                          </a:solidFill>
                          <a:effectLst/>
                        </a:rPr>
                        <a:t> </a:t>
                      </a:r>
                      <a:endParaRPr lang="fr-FR"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12700" algn="ctr">
                        <a:lnSpc>
                          <a:spcPct val="107000"/>
                        </a:lnSpc>
                        <a:spcAft>
                          <a:spcPts val="800"/>
                        </a:spcAft>
                      </a:pPr>
                      <a:r>
                        <a:rPr lang="fr-FR" sz="1000" dirty="0" err="1">
                          <a:solidFill>
                            <a:srgbClr val="000000"/>
                          </a:solidFill>
                          <a:effectLst/>
                        </a:rPr>
                        <a:t>Nov</a:t>
                      </a:r>
                      <a:r>
                        <a:rPr lang="fr-FR" sz="1000" dirty="0">
                          <a:solidFill>
                            <a:srgbClr val="000000"/>
                          </a:solidFill>
                          <a:effectLst/>
                        </a:rPr>
                        <a:t> -Déc</a:t>
                      </a:r>
                      <a:endParaRPr lang="fr-FR"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2664906330"/>
                  </a:ext>
                </a:extLst>
              </a:tr>
              <a:tr h="185754">
                <a:tc>
                  <a:txBody>
                    <a:bodyPr/>
                    <a:lstStyle/>
                    <a:p>
                      <a:pPr marL="125095" algn="l">
                        <a:lnSpc>
                          <a:spcPct val="107000"/>
                        </a:lnSpc>
                        <a:spcAft>
                          <a:spcPts val="800"/>
                        </a:spcAft>
                      </a:pPr>
                      <a:r>
                        <a:rPr lang="fr-FR" sz="1000" b="1">
                          <a:solidFill>
                            <a:srgbClr val="000000"/>
                          </a:solidFill>
                          <a:effectLst/>
                        </a:rPr>
                        <a:t>Orogrande</a:t>
                      </a:r>
                      <a:endParaRPr lang="fr-FR"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0" algn="ctr">
                        <a:lnSpc>
                          <a:spcPct val="107000"/>
                        </a:lnSpc>
                        <a:spcAft>
                          <a:spcPts val="800"/>
                        </a:spcAft>
                      </a:pPr>
                      <a:r>
                        <a:rPr lang="fr-FR" sz="1000">
                          <a:solidFill>
                            <a:srgbClr val="000000"/>
                          </a:solidFill>
                          <a:effectLst/>
                        </a:rPr>
                        <a:t>Fev - Avr</a:t>
                      </a:r>
                      <a:endParaRPr lang="fr-FR"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3810" algn="ctr">
                        <a:lnSpc>
                          <a:spcPct val="107000"/>
                        </a:lnSpc>
                        <a:spcAft>
                          <a:spcPts val="800"/>
                        </a:spcAft>
                      </a:pPr>
                      <a:r>
                        <a:rPr lang="fr-FR" sz="1000">
                          <a:solidFill>
                            <a:srgbClr val="000000"/>
                          </a:solidFill>
                          <a:effectLst/>
                        </a:rPr>
                        <a:t>Avr</a:t>
                      </a:r>
                      <a:endParaRPr lang="fr-FR"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3175" algn="ctr">
                        <a:lnSpc>
                          <a:spcPct val="107000"/>
                        </a:lnSpc>
                        <a:spcAft>
                          <a:spcPts val="800"/>
                        </a:spcAft>
                      </a:pPr>
                      <a:r>
                        <a:rPr lang="fr-FR" sz="1000">
                          <a:solidFill>
                            <a:srgbClr val="000000"/>
                          </a:solidFill>
                          <a:effectLst/>
                        </a:rPr>
                        <a:t>Avr-Mai</a:t>
                      </a:r>
                      <a:endParaRPr lang="fr-FR"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1270" algn="ctr">
                        <a:lnSpc>
                          <a:spcPct val="107000"/>
                        </a:lnSpc>
                        <a:spcAft>
                          <a:spcPts val="800"/>
                        </a:spcAft>
                      </a:pPr>
                      <a:r>
                        <a:rPr lang="fr-FR" sz="1000">
                          <a:solidFill>
                            <a:srgbClr val="000000"/>
                          </a:solidFill>
                          <a:effectLst/>
                        </a:rPr>
                        <a:t>Mai-Juin</a:t>
                      </a:r>
                      <a:endParaRPr lang="fr-FR"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algn="l">
                        <a:lnSpc>
                          <a:spcPct val="107000"/>
                        </a:lnSpc>
                        <a:spcAft>
                          <a:spcPts val="800"/>
                        </a:spcAft>
                      </a:pPr>
                      <a:r>
                        <a:rPr lang="fr-FR" sz="1100">
                          <a:solidFill>
                            <a:srgbClr val="000000"/>
                          </a:solidFill>
                          <a:effectLst/>
                        </a:rPr>
                        <a:t> </a:t>
                      </a:r>
                      <a:endParaRPr lang="fr-FR"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gridSpan="2">
                  <a:txBody>
                    <a:bodyPr/>
                    <a:lstStyle/>
                    <a:p>
                      <a:pPr marL="4445" algn="l">
                        <a:lnSpc>
                          <a:spcPct val="107000"/>
                        </a:lnSpc>
                        <a:spcAft>
                          <a:spcPts val="800"/>
                        </a:spcAft>
                      </a:pPr>
                      <a:r>
                        <a:rPr lang="fr-FR" sz="1000" dirty="0" err="1">
                          <a:solidFill>
                            <a:srgbClr val="000000"/>
                          </a:solidFill>
                          <a:effectLst/>
                        </a:rPr>
                        <a:t>Jul</a:t>
                      </a:r>
                      <a:r>
                        <a:rPr lang="fr-FR" sz="1000" dirty="0">
                          <a:solidFill>
                            <a:srgbClr val="000000"/>
                          </a:solidFill>
                          <a:effectLst/>
                        </a:rPr>
                        <a:t>-Sept</a:t>
                      </a:r>
                      <a:endParaRPr lang="fr-FR"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hMerge="1">
                  <a:txBody>
                    <a:bodyPr/>
                    <a:lstStyle/>
                    <a:p>
                      <a:endParaRPr lang="fr-FR"/>
                    </a:p>
                  </a:txBody>
                  <a:tcPr/>
                </a:tc>
                <a:tc>
                  <a:txBody>
                    <a:bodyPr/>
                    <a:lstStyle/>
                    <a:p>
                      <a:pPr algn="l">
                        <a:lnSpc>
                          <a:spcPct val="107000"/>
                        </a:lnSpc>
                        <a:spcAft>
                          <a:spcPts val="800"/>
                        </a:spcAft>
                      </a:pPr>
                      <a:r>
                        <a:rPr lang="fr-FR" sz="1100">
                          <a:solidFill>
                            <a:srgbClr val="000000"/>
                          </a:solidFill>
                          <a:effectLst/>
                        </a:rPr>
                        <a:t> </a:t>
                      </a:r>
                      <a:endParaRPr lang="fr-FR"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8890" algn="ctr">
                        <a:lnSpc>
                          <a:spcPct val="107000"/>
                        </a:lnSpc>
                        <a:spcAft>
                          <a:spcPts val="800"/>
                        </a:spcAft>
                      </a:pPr>
                      <a:r>
                        <a:rPr lang="fr-FR" sz="1000" dirty="0" err="1">
                          <a:solidFill>
                            <a:srgbClr val="000000"/>
                          </a:solidFill>
                          <a:effectLst/>
                        </a:rPr>
                        <a:t>Oct-Nov</a:t>
                      </a:r>
                      <a:endParaRPr lang="fr-FR"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492735329"/>
                  </a:ext>
                </a:extLst>
              </a:tr>
              <a:tr h="183042">
                <a:tc>
                  <a:txBody>
                    <a:bodyPr/>
                    <a:lstStyle/>
                    <a:p>
                      <a:pPr marL="7620" algn="ctr">
                        <a:lnSpc>
                          <a:spcPct val="107000"/>
                        </a:lnSpc>
                        <a:spcAft>
                          <a:spcPts val="800"/>
                        </a:spcAft>
                      </a:pPr>
                      <a:r>
                        <a:rPr lang="fr-FR" sz="1000" b="1" dirty="0">
                          <a:solidFill>
                            <a:srgbClr val="000000"/>
                          </a:solidFill>
                          <a:effectLst/>
                        </a:rPr>
                        <a:t>Sidi Aïssa</a:t>
                      </a:r>
                      <a:endParaRPr lang="fr-FR"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0" algn="ctr">
                        <a:lnSpc>
                          <a:spcPct val="107000"/>
                        </a:lnSpc>
                        <a:spcAft>
                          <a:spcPts val="800"/>
                        </a:spcAft>
                      </a:pPr>
                      <a:r>
                        <a:rPr lang="fr-FR" sz="1000">
                          <a:solidFill>
                            <a:srgbClr val="000000"/>
                          </a:solidFill>
                          <a:effectLst/>
                        </a:rPr>
                        <a:t>Fev - Avr</a:t>
                      </a:r>
                      <a:endParaRPr lang="fr-FR"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3810" algn="ctr">
                        <a:lnSpc>
                          <a:spcPct val="107000"/>
                        </a:lnSpc>
                        <a:spcAft>
                          <a:spcPts val="800"/>
                        </a:spcAft>
                      </a:pPr>
                      <a:r>
                        <a:rPr lang="fr-FR" sz="1000">
                          <a:solidFill>
                            <a:srgbClr val="000000"/>
                          </a:solidFill>
                          <a:effectLst/>
                        </a:rPr>
                        <a:t>Avr</a:t>
                      </a:r>
                      <a:endParaRPr lang="fr-FR"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3175" algn="ctr">
                        <a:lnSpc>
                          <a:spcPct val="107000"/>
                        </a:lnSpc>
                        <a:spcAft>
                          <a:spcPts val="800"/>
                        </a:spcAft>
                      </a:pPr>
                      <a:r>
                        <a:rPr lang="fr-FR" sz="1000">
                          <a:solidFill>
                            <a:srgbClr val="000000"/>
                          </a:solidFill>
                          <a:effectLst/>
                        </a:rPr>
                        <a:t>Avr-Mai</a:t>
                      </a:r>
                      <a:endParaRPr lang="fr-FR"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1270" algn="ctr">
                        <a:lnSpc>
                          <a:spcPct val="107000"/>
                        </a:lnSpc>
                        <a:spcAft>
                          <a:spcPts val="800"/>
                        </a:spcAft>
                      </a:pPr>
                      <a:r>
                        <a:rPr lang="fr-FR" sz="1000">
                          <a:solidFill>
                            <a:srgbClr val="000000"/>
                          </a:solidFill>
                          <a:effectLst/>
                        </a:rPr>
                        <a:t>Mai-Juin</a:t>
                      </a:r>
                      <a:endParaRPr lang="fr-FR"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algn="l">
                        <a:lnSpc>
                          <a:spcPct val="107000"/>
                        </a:lnSpc>
                        <a:spcAft>
                          <a:spcPts val="800"/>
                        </a:spcAft>
                      </a:pPr>
                      <a:r>
                        <a:rPr lang="fr-FR" sz="1100">
                          <a:solidFill>
                            <a:srgbClr val="000000"/>
                          </a:solidFill>
                          <a:effectLst/>
                        </a:rPr>
                        <a:t> </a:t>
                      </a:r>
                      <a:endParaRPr lang="fr-FR"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gridSpan="2">
                  <a:txBody>
                    <a:bodyPr/>
                    <a:lstStyle/>
                    <a:p>
                      <a:pPr marL="29845" algn="l">
                        <a:lnSpc>
                          <a:spcPct val="107000"/>
                        </a:lnSpc>
                        <a:spcAft>
                          <a:spcPts val="800"/>
                        </a:spcAft>
                      </a:pPr>
                      <a:r>
                        <a:rPr lang="fr-FR" sz="1000">
                          <a:solidFill>
                            <a:srgbClr val="000000"/>
                          </a:solidFill>
                          <a:effectLst/>
                        </a:rPr>
                        <a:t>Jul-Oct</a:t>
                      </a:r>
                      <a:endParaRPr lang="fr-FR"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hMerge="1">
                  <a:txBody>
                    <a:bodyPr/>
                    <a:lstStyle/>
                    <a:p>
                      <a:endParaRPr lang="fr-FR"/>
                    </a:p>
                  </a:txBody>
                  <a:tcPr/>
                </a:tc>
                <a:tc>
                  <a:txBody>
                    <a:bodyPr/>
                    <a:lstStyle/>
                    <a:p>
                      <a:pPr algn="l">
                        <a:lnSpc>
                          <a:spcPct val="107000"/>
                        </a:lnSpc>
                        <a:spcAft>
                          <a:spcPts val="800"/>
                        </a:spcAft>
                      </a:pPr>
                      <a:r>
                        <a:rPr lang="fr-FR" sz="1100">
                          <a:solidFill>
                            <a:srgbClr val="000000"/>
                          </a:solidFill>
                          <a:effectLst/>
                        </a:rPr>
                        <a:t> </a:t>
                      </a:r>
                      <a:endParaRPr lang="fr-FR"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8255" algn="ctr">
                        <a:lnSpc>
                          <a:spcPct val="107000"/>
                        </a:lnSpc>
                        <a:spcAft>
                          <a:spcPts val="800"/>
                        </a:spcAft>
                      </a:pPr>
                      <a:r>
                        <a:rPr lang="fr-FR" sz="1000" dirty="0" err="1">
                          <a:solidFill>
                            <a:srgbClr val="000000"/>
                          </a:solidFill>
                          <a:effectLst/>
                        </a:rPr>
                        <a:t>Nov</a:t>
                      </a:r>
                      <a:r>
                        <a:rPr lang="fr-FR" sz="1000" dirty="0">
                          <a:solidFill>
                            <a:srgbClr val="000000"/>
                          </a:solidFill>
                          <a:effectLst/>
                        </a:rPr>
                        <a:t> - </a:t>
                      </a:r>
                      <a:r>
                        <a:rPr lang="fr-FR" sz="1000" dirty="0" err="1">
                          <a:solidFill>
                            <a:srgbClr val="000000"/>
                          </a:solidFill>
                          <a:effectLst/>
                        </a:rPr>
                        <a:t>Dec</a:t>
                      </a:r>
                      <a:endParaRPr lang="fr-FR"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2492407976"/>
                  </a:ext>
                </a:extLst>
              </a:tr>
            </a:tbl>
          </a:graphicData>
        </a:graphic>
      </p:graphicFrame>
      <p:pic>
        <p:nvPicPr>
          <p:cNvPr id="2060" name="Picture 1296">
            <a:extLst>
              <a:ext uri="{FF2B5EF4-FFF2-40B4-BE49-F238E27FC236}">
                <a16:creationId xmlns:a16="http://schemas.microsoft.com/office/drawing/2014/main" id="{D23AB754-D004-4928-A244-8AB80F02C6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2857" y="4028827"/>
            <a:ext cx="644773" cy="742950"/>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298">
            <a:extLst>
              <a:ext uri="{FF2B5EF4-FFF2-40B4-BE49-F238E27FC236}">
                <a16:creationId xmlns:a16="http://schemas.microsoft.com/office/drawing/2014/main" id="{1D77AE5C-31D6-4522-8CF2-BF78F10D2B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6482" y="4058637"/>
            <a:ext cx="529642" cy="68333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300">
            <a:extLst>
              <a:ext uri="{FF2B5EF4-FFF2-40B4-BE49-F238E27FC236}">
                <a16:creationId xmlns:a16="http://schemas.microsoft.com/office/drawing/2014/main" id="{FF8A0C67-9641-45B4-BC8D-4B44E8D352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7370" y="4051057"/>
            <a:ext cx="529642" cy="698491"/>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1302">
            <a:extLst>
              <a:ext uri="{FF2B5EF4-FFF2-40B4-BE49-F238E27FC236}">
                <a16:creationId xmlns:a16="http://schemas.microsoft.com/office/drawing/2014/main" id="{0C497E59-A10B-43AD-8FD8-A9717FC70A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093" y="4028827"/>
            <a:ext cx="515928" cy="742950"/>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1306">
            <a:extLst>
              <a:ext uri="{FF2B5EF4-FFF2-40B4-BE49-F238E27FC236}">
                <a16:creationId xmlns:a16="http://schemas.microsoft.com/office/drawing/2014/main" id="{6FECB769-C8E6-473A-872A-71D282D48C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41667" y="4052684"/>
            <a:ext cx="742616" cy="69523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1304">
            <a:extLst>
              <a:ext uri="{FF2B5EF4-FFF2-40B4-BE49-F238E27FC236}">
                <a16:creationId xmlns:a16="http://schemas.microsoft.com/office/drawing/2014/main" id="{E983CC2A-46FF-41ED-82C0-3CA023AB75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76753" y="4013305"/>
            <a:ext cx="556131" cy="77399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294">
            <a:extLst>
              <a:ext uri="{FF2B5EF4-FFF2-40B4-BE49-F238E27FC236}">
                <a16:creationId xmlns:a16="http://schemas.microsoft.com/office/drawing/2014/main" id="{1615AD3B-4292-45A4-922C-41EF8E1DA277}"/>
              </a:ext>
            </a:extLst>
          </p:cNvPr>
          <p:cNvPicPr/>
          <p:nvPr/>
        </p:nvPicPr>
        <p:blipFill>
          <a:blip r:embed="rId8"/>
          <a:stretch>
            <a:fillRect/>
          </a:stretch>
        </p:blipFill>
        <p:spPr>
          <a:xfrm>
            <a:off x="2923958" y="4002634"/>
            <a:ext cx="585167" cy="795337"/>
          </a:xfrm>
          <a:prstGeom prst="rect">
            <a:avLst/>
          </a:prstGeom>
        </p:spPr>
      </p:pic>
      <p:sp>
        <p:nvSpPr>
          <p:cNvPr id="43" name="ZoneTexte 42">
            <a:extLst>
              <a:ext uri="{FF2B5EF4-FFF2-40B4-BE49-F238E27FC236}">
                <a16:creationId xmlns:a16="http://schemas.microsoft.com/office/drawing/2014/main" id="{DDBDDFC2-B610-4E2C-B4CD-FF10E4BCCCC5}"/>
              </a:ext>
            </a:extLst>
          </p:cNvPr>
          <p:cNvSpPr txBox="1"/>
          <p:nvPr/>
        </p:nvSpPr>
        <p:spPr>
          <a:xfrm>
            <a:off x="1133071" y="1856674"/>
            <a:ext cx="1211310" cy="400110"/>
          </a:xfrm>
          <a:prstGeom prst="rect">
            <a:avLst/>
          </a:prstGeom>
          <a:noFill/>
        </p:spPr>
        <p:txBody>
          <a:bodyPr wrap="square">
            <a:spAutoFit/>
          </a:bodyPr>
          <a:lstStyle/>
          <a:p>
            <a:r>
              <a:rPr lang="fr-FR" sz="2000" b="1" dirty="0">
                <a:solidFill>
                  <a:srgbClr val="04AC20"/>
                </a:solidFill>
                <a:latin typeface="Arial Narrow" panose="020B0606020202030204" pitchFamily="34" charset="0"/>
              </a:rPr>
              <a:t> Blé </a:t>
            </a:r>
            <a:endParaRPr lang="ko-KR" altLang="en-US" sz="2000" b="1" dirty="0">
              <a:solidFill>
                <a:srgbClr val="04AC20"/>
              </a:solidFill>
              <a:latin typeface="Arial Narrow" panose="020B0606020202030204" pitchFamily="34" charset="0"/>
            </a:endParaRPr>
          </a:p>
        </p:txBody>
      </p:sp>
      <p:sp>
        <p:nvSpPr>
          <p:cNvPr id="45" name="ZoneTexte 44">
            <a:extLst>
              <a:ext uri="{FF2B5EF4-FFF2-40B4-BE49-F238E27FC236}">
                <a16:creationId xmlns:a16="http://schemas.microsoft.com/office/drawing/2014/main" id="{B0810EEB-6E08-4982-92C6-5BE63F30575C}"/>
              </a:ext>
            </a:extLst>
          </p:cNvPr>
          <p:cNvSpPr txBox="1"/>
          <p:nvPr/>
        </p:nvSpPr>
        <p:spPr>
          <a:xfrm>
            <a:off x="1133071" y="4083177"/>
            <a:ext cx="1104515" cy="400110"/>
          </a:xfrm>
          <a:prstGeom prst="rect">
            <a:avLst/>
          </a:prstGeom>
          <a:noFill/>
        </p:spPr>
        <p:txBody>
          <a:bodyPr wrap="square">
            <a:spAutoFit/>
          </a:bodyPr>
          <a:lstStyle/>
          <a:p>
            <a:r>
              <a:rPr lang="fr-FR" sz="2000" b="1" dirty="0">
                <a:solidFill>
                  <a:srgbClr val="04AC20"/>
                </a:solidFill>
                <a:latin typeface="Arial Narrow" panose="020B0606020202030204" pitchFamily="34" charset="0"/>
              </a:rPr>
              <a:t>Agrumes</a:t>
            </a:r>
            <a:endParaRPr lang="ko-KR" altLang="en-US" sz="2000" b="1" dirty="0">
              <a:solidFill>
                <a:srgbClr val="04AC20"/>
              </a:solidFill>
              <a:latin typeface="Arial Narrow" panose="020B0606020202030204" pitchFamily="34" charset="0"/>
            </a:endParaRPr>
          </a:p>
        </p:txBody>
      </p:sp>
      <p:sp>
        <p:nvSpPr>
          <p:cNvPr id="47" name="ZoneTexte 46">
            <a:extLst>
              <a:ext uri="{FF2B5EF4-FFF2-40B4-BE49-F238E27FC236}">
                <a16:creationId xmlns:a16="http://schemas.microsoft.com/office/drawing/2014/main" id="{F913100F-2205-42FB-A977-9B71BFE37659}"/>
              </a:ext>
            </a:extLst>
          </p:cNvPr>
          <p:cNvSpPr txBox="1"/>
          <p:nvPr/>
        </p:nvSpPr>
        <p:spPr>
          <a:xfrm>
            <a:off x="7451645" y="2170545"/>
            <a:ext cx="3630386" cy="923330"/>
          </a:xfrm>
          <a:prstGeom prst="rect">
            <a:avLst/>
          </a:prstGeom>
          <a:noFill/>
        </p:spPr>
        <p:txBody>
          <a:bodyPr wrap="square">
            <a:spAutoFit/>
          </a:bodyPr>
          <a:lstStyle/>
          <a:p>
            <a:r>
              <a:rPr lang="fr-FR" dirty="0">
                <a:latin typeface="Arial Narrow" panose="020B0606020202030204" pitchFamily="34" charset="0"/>
              </a:rPr>
              <a:t>Le passage minimum d’un </a:t>
            </a:r>
            <a:r>
              <a:rPr lang="fr-FR" dirty="0">
                <a:solidFill>
                  <a:srgbClr val="04AC20"/>
                </a:solidFill>
                <a:latin typeface="Arial Narrow" panose="020B0606020202030204" pitchFamily="34" charset="0"/>
              </a:rPr>
              <a:t>stade </a:t>
            </a:r>
            <a:r>
              <a:rPr lang="fr-FR" dirty="0">
                <a:latin typeface="Arial Narrow" panose="020B0606020202030204" pitchFamily="34" charset="0"/>
              </a:rPr>
              <a:t>au suivant pour le cycle de croissance du blé dure presque </a:t>
            </a:r>
            <a:r>
              <a:rPr lang="fr-FR" dirty="0">
                <a:solidFill>
                  <a:srgbClr val="04AC20"/>
                </a:solidFill>
                <a:latin typeface="Arial Narrow" panose="020B0606020202030204" pitchFamily="34" charset="0"/>
              </a:rPr>
              <a:t>un mois</a:t>
            </a:r>
            <a:r>
              <a:rPr lang="fr-FR" dirty="0">
                <a:latin typeface="Arial Narrow" panose="020B0606020202030204" pitchFamily="34" charset="0"/>
              </a:rPr>
              <a:t>.</a:t>
            </a:r>
            <a:endParaRPr lang="ko-KR" altLang="en-US" dirty="0">
              <a:latin typeface="Arial Narrow" panose="020B0606020202030204" pitchFamily="34" charset="0"/>
            </a:endParaRPr>
          </a:p>
        </p:txBody>
      </p:sp>
      <p:pic>
        <p:nvPicPr>
          <p:cNvPr id="50" name="Image 49">
            <a:extLst>
              <a:ext uri="{FF2B5EF4-FFF2-40B4-BE49-F238E27FC236}">
                <a16:creationId xmlns:a16="http://schemas.microsoft.com/office/drawing/2014/main" id="{284DA33A-B0ED-44EE-8CCF-C61CB321EC4F}"/>
              </a:ext>
            </a:extLst>
          </p:cNvPr>
          <p:cNvPicPr/>
          <p:nvPr/>
        </p:nvPicPr>
        <p:blipFill rotWithShape="1">
          <a:blip r:embed="rId9">
            <a:extLst>
              <a:ext uri="{28A0092B-C50C-407E-A947-70E740481C1C}">
                <a14:useLocalDpi xmlns:a14="http://schemas.microsoft.com/office/drawing/2010/main" val="0"/>
              </a:ext>
            </a:extLst>
          </a:blip>
          <a:srcRect l="10109" t="2544"/>
          <a:stretch/>
        </p:blipFill>
        <p:spPr bwMode="auto">
          <a:xfrm>
            <a:off x="2226075" y="1510791"/>
            <a:ext cx="5180618" cy="2274633"/>
          </a:xfrm>
          <a:prstGeom prst="rect">
            <a:avLst/>
          </a:prstGeom>
          <a:ln>
            <a:noFill/>
          </a:ln>
          <a:extLst>
            <a:ext uri="{53640926-AAD7-44D8-BBD7-CCE9431645EC}">
              <a14:shadowObscured xmlns:a14="http://schemas.microsoft.com/office/drawing/2010/main"/>
            </a:ext>
          </a:extLst>
        </p:spPr>
      </p:pic>
      <p:sp>
        <p:nvSpPr>
          <p:cNvPr id="52" name="ZoneTexte 51">
            <a:extLst>
              <a:ext uri="{FF2B5EF4-FFF2-40B4-BE49-F238E27FC236}">
                <a16:creationId xmlns:a16="http://schemas.microsoft.com/office/drawing/2014/main" id="{DF43AC6A-4CC7-4E97-B6CA-5DCA2A6D2BF9}"/>
              </a:ext>
            </a:extLst>
          </p:cNvPr>
          <p:cNvSpPr txBox="1"/>
          <p:nvPr/>
        </p:nvSpPr>
        <p:spPr>
          <a:xfrm>
            <a:off x="8518301" y="4134892"/>
            <a:ext cx="2699423" cy="1200329"/>
          </a:xfrm>
          <a:prstGeom prst="rect">
            <a:avLst/>
          </a:prstGeom>
          <a:noFill/>
        </p:spPr>
        <p:txBody>
          <a:bodyPr wrap="square">
            <a:spAutoFit/>
          </a:bodyPr>
          <a:lstStyle/>
          <a:p>
            <a:r>
              <a:rPr lang="fr-FR" dirty="0">
                <a:latin typeface="Arial Narrow" panose="020B0606020202030204" pitchFamily="34" charset="0"/>
              </a:rPr>
              <a:t>Le passage minimum d’un </a:t>
            </a:r>
            <a:r>
              <a:rPr lang="fr-FR" dirty="0">
                <a:solidFill>
                  <a:srgbClr val="04AC20"/>
                </a:solidFill>
                <a:latin typeface="Arial Narrow" panose="020B0606020202030204" pitchFamily="34" charset="0"/>
              </a:rPr>
              <a:t>stade </a:t>
            </a:r>
            <a:r>
              <a:rPr lang="fr-FR" dirty="0">
                <a:latin typeface="Arial Narrow" panose="020B0606020202030204" pitchFamily="34" charset="0"/>
              </a:rPr>
              <a:t>au suivant pour le cycle de croissance des agrumes dure presque </a:t>
            </a:r>
            <a:r>
              <a:rPr lang="fr-FR" dirty="0">
                <a:solidFill>
                  <a:srgbClr val="04AC20"/>
                </a:solidFill>
                <a:latin typeface="Arial Narrow" panose="020B0606020202030204" pitchFamily="34" charset="0"/>
              </a:rPr>
              <a:t>un mois</a:t>
            </a:r>
            <a:r>
              <a:rPr lang="fr-FR" dirty="0">
                <a:latin typeface="Arial Narrow" panose="020B0606020202030204" pitchFamily="34" charset="0"/>
              </a:rPr>
              <a:t>.</a:t>
            </a:r>
            <a:endParaRPr lang="ko-KR" altLang="en-US" dirty="0">
              <a:latin typeface="Arial Narrow" panose="020B0606020202030204" pitchFamily="34" charset="0"/>
            </a:endParaRPr>
          </a:p>
        </p:txBody>
      </p:sp>
      <p:sp>
        <p:nvSpPr>
          <p:cNvPr id="34" name="Rectangle : coins arrondis 33">
            <a:extLst>
              <a:ext uri="{FF2B5EF4-FFF2-40B4-BE49-F238E27FC236}">
                <a16:creationId xmlns:a16="http://schemas.microsoft.com/office/drawing/2014/main" id="{7AC13812-7DA1-491B-BF81-66E4E8E69078}"/>
              </a:ext>
            </a:extLst>
          </p:cNvPr>
          <p:cNvSpPr/>
          <p:nvPr/>
        </p:nvSpPr>
        <p:spPr>
          <a:xfrm>
            <a:off x="3642857" y="4797970"/>
            <a:ext cx="660489" cy="94403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Rectangle : coins arrondis 53">
            <a:extLst>
              <a:ext uri="{FF2B5EF4-FFF2-40B4-BE49-F238E27FC236}">
                <a16:creationId xmlns:a16="http://schemas.microsoft.com/office/drawing/2014/main" id="{592ED8AE-8DFD-41A0-9DE3-DA2598C22B40}"/>
              </a:ext>
            </a:extLst>
          </p:cNvPr>
          <p:cNvSpPr/>
          <p:nvPr/>
        </p:nvSpPr>
        <p:spPr>
          <a:xfrm rot="5400000">
            <a:off x="5415019" y="2940060"/>
            <a:ext cx="303891" cy="138684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9" name="Group 38">
            <a:extLst>
              <a:ext uri="{FF2B5EF4-FFF2-40B4-BE49-F238E27FC236}">
                <a16:creationId xmlns:a16="http://schemas.microsoft.com/office/drawing/2014/main" id="{DABEEFCE-AA8F-8F4D-58FE-F88926E357CD}"/>
              </a:ext>
            </a:extLst>
          </p:cNvPr>
          <p:cNvGrpSpPr/>
          <p:nvPr/>
        </p:nvGrpSpPr>
        <p:grpSpPr>
          <a:xfrm>
            <a:off x="197078" y="127194"/>
            <a:ext cx="11800818" cy="295932"/>
            <a:chOff x="197078" y="79896"/>
            <a:chExt cx="11800818" cy="295932"/>
          </a:xfrm>
        </p:grpSpPr>
        <p:sp>
          <p:nvSpPr>
            <p:cNvPr id="41" name="Rectangle : coins arrondis 18">
              <a:extLst>
                <a:ext uri="{FF2B5EF4-FFF2-40B4-BE49-F238E27FC236}">
                  <a16:creationId xmlns:a16="http://schemas.microsoft.com/office/drawing/2014/main" id="{19B1A03D-0153-D9B6-6A90-6441B3A4F69D}"/>
                </a:ext>
              </a:extLst>
            </p:cNvPr>
            <p:cNvSpPr/>
            <p:nvPr/>
          </p:nvSpPr>
          <p:spPr>
            <a:xfrm>
              <a:off x="197078" y="79896"/>
              <a:ext cx="2286000" cy="29485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Culture et région agricole</a:t>
              </a:r>
            </a:p>
          </p:txBody>
        </p:sp>
        <p:sp>
          <p:nvSpPr>
            <p:cNvPr id="42" name="Rectangle : coins arrondis 21">
              <a:extLst>
                <a:ext uri="{FF2B5EF4-FFF2-40B4-BE49-F238E27FC236}">
                  <a16:creationId xmlns:a16="http://schemas.microsoft.com/office/drawing/2014/main" id="{191CA46C-3227-C309-F0DF-803A7A4CDC4A}"/>
                </a:ext>
              </a:extLst>
            </p:cNvPr>
            <p:cNvSpPr/>
            <p:nvPr/>
          </p:nvSpPr>
          <p:spPr>
            <a:xfrm>
              <a:off x="2575783" y="79896"/>
              <a:ext cx="2286000" cy="295932"/>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Facteurs météorologiques</a:t>
              </a:r>
            </a:p>
          </p:txBody>
        </p:sp>
        <p:sp>
          <p:nvSpPr>
            <p:cNvPr id="44" name="Rectangle : coins arrondis 22">
              <a:extLst>
                <a:ext uri="{FF2B5EF4-FFF2-40B4-BE49-F238E27FC236}">
                  <a16:creationId xmlns:a16="http://schemas.microsoft.com/office/drawing/2014/main" id="{332227A4-A613-AF80-42D3-5C159167EAEE}"/>
                </a:ext>
              </a:extLst>
            </p:cNvPr>
            <p:cNvSpPr/>
            <p:nvPr/>
          </p:nvSpPr>
          <p:spPr>
            <a:xfrm>
              <a:off x="4954488" y="88016"/>
              <a:ext cx="2286000" cy="28536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Collecte et préparation de données</a:t>
              </a:r>
            </a:p>
          </p:txBody>
        </p:sp>
        <p:sp>
          <p:nvSpPr>
            <p:cNvPr id="46" name="Rectangle : coins arrondis 23">
              <a:extLst>
                <a:ext uri="{FF2B5EF4-FFF2-40B4-BE49-F238E27FC236}">
                  <a16:creationId xmlns:a16="http://schemas.microsoft.com/office/drawing/2014/main" id="{0B97531E-289B-24F3-4F98-792D9CC7B9CF}"/>
                </a:ext>
              </a:extLst>
            </p:cNvPr>
            <p:cNvSpPr/>
            <p:nvPr/>
          </p:nvSpPr>
          <p:spPr>
            <a:xfrm>
              <a:off x="9711896" y="88015"/>
              <a:ext cx="2286000" cy="28536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a:solidFill>
                    <a:schemeClr val="tx1"/>
                  </a:solidFill>
                  <a:latin typeface="Arial Narrow" panose="020B0606020202030204" pitchFamily="34" charset="0"/>
                </a:rPr>
                <a:t>Clustering selon toutes les variables</a:t>
              </a:r>
              <a:endParaRPr lang="fr-FR" sz="1200" dirty="0">
                <a:solidFill>
                  <a:schemeClr val="tx1"/>
                </a:solidFill>
                <a:latin typeface="Arial Narrow" panose="020B0606020202030204" pitchFamily="34" charset="0"/>
              </a:endParaRPr>
            </a:p>
          </p:txBody>
        </p:sp>
        <p:sp>
          <p:nvSpPr>
            <p:cNvPr id="48" name="Rectangle : coins arrondis 24">
              <a:extLst>
                <a:ext uri="{FF2B5EF4-FFF2-40B4-BE49-F238E27FC236}">
                  <a16:creationId xmlns:a16="http://schemas.microsoft.com/office/drawing/2014/main" id="{07CCB0FC-9EDF-F119-DBAA-A1E96D128377}"/>
                </a:ext>
              </a:extLst>
            </p:cNvPr>
            <p:cNvSpPr/>
            <p:nvPr/>
          </p:nvSpPr>
          <p:spPr>
            <a:xfrm>
              <a:off x="7333193" y="79897"/>
              <a:ext cx="2286000" cy="295931"/>
            </a:xfrm>
            <a:prstGeom prst="roundRect">
              <a:avLst>
                <a:gd name="adj" fmla="val 42151"/>
              </a:avLst>
            </a:prstGeom>
            <a:solidFill>
              <a:srgbClr val="63E951"/>
            </a:solid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Clustering selon chaque variable</a:t>
              </a:r>
            </a:p>
          </p:txBody>
        </p:sp>
      </p:grpSp>
      <p:cxnSp>
        <p:nvCxnSpPr>
          <p:cNvPr id="3" name="Connecteur droit 2">
            <a:extLst>
              <a:ext uri="{FF2B5EF4-FFF2-40B4-BE49-F238E27FC236}">
                <a16:creationId xmlns:a16="http://schemas.microsoft.com/office/drawing/2014/main" id="{316A67D8-B7C4-FFC9-D362-5949180F536B}"/>
              </a:ext>
            </a:extLst>
          </p:cNvPr>
          <p:cNvCxnSpPr>
            <a:cxnSpLocks/>
          </p:cNvCxnSpPr>
          <p:nvPr/>
        </p:nvCxnSpPr>
        <p:spPr>
          <a:xfrm flipV="1">
            <a:off x="18853" y="3785424"/>
            <a:ext cx="12192000" cy="80501"/>
          </a:xfrm>
          <a:prstGeom prst="line">
            <a:avLst/>
          </a:prstGeom>
          <a:ln w="19050">
            <a:solidFill>
              <a:srgbClr val="04AC20"/>
            </a:solidFill>
            <a:prstDash val="dash"/>
          </a:ln>
        </p:spPr>
        <p:style>
          <a:lnRef idx="1">
            <a:schemeClr val="accent1"/>
          </a:lnRef>
          <a:fillRef idx="0">
            <a:schemeClr val="accent1"/>
          </a:fillRef>
          <a:effectRef idx="0">
            <a:schemeClr val="accent1"/>
          </a:effectRef>
          <a:fontRef idx="minor">
            <a:schemeClr val="tx1"/>
          </a:fontRef>
        </p:style>
      </p:cxnSp>
      <p:sp>
        <p:nvSpPr>
          <p:cNvPr id="30" name="TextBox 35">
            <a:extLst>
              <a:ext uri="{FF2B5EF4-FFF2-40B4-BE49-F238E27FC236}">
                <a16:creationId xmlns:a16="http://schemas.microsoft.com/office/drawing/2014/main" id="{29A78522-B19D-18DF-AA00-C042202F9959}"/>
              </a:ext>
            </a:extLst>
          </p:cNvPr>
          <p:cNvSpPr txBox="1"/>
          <p:nvPr/>
        </p:nvSpPr>
        <p:spPr>
          <a:xfrm>
            <a:off x="11654014" y="6362374"/>
            <a:ext cx="348172" cy="307777"/>
          </a:xfrm>
          <a:prstGeom prst="rect">
            <a:avLst/>
          </a:prstGeom>
          <a:noFill/>
        </p:spPr>
        <p:txBody>
          <a:bodyPr wrap="none" rtlCol="0">
            <a:spAutoFit/>
          </a:bodyPr>
          <a:lstStyle/>
          <a:p>
            <a:r>
              <a:rPr lang="fr-FR" sz="1400" dirty="0">
                <a:latin typeface="Arial Narrow" panose="020B0606020202030204" pitchFamily="34" charset="0"/>
              </a:rPr>
              <a:t>13</a:t>
            </a:r>
            <a:endParaRPr lang="en-US" sz="1400" dirty="0">
              <a:latin typeface="Arial Narrow" panose="020B0606020202030204" pitchFamily="34" charset="0"/>
            </a:endParaRPr>
          </a:p>
        </p:txBody>
      </p:sp>
    </p:spTree>
    <p:extLst>
      <p:ext uri="{BB962C8B-B14F-4D97-AF65-F5344CB8AC3E}">
        <p14:creationId xmlns:p14="http://schemas.microsoft.com/office/powerpoint/2010/main" val="9214840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re 2">
            <a:extLst>
              <a:ext uri="{FF2B5EF4-FFF2-40B4-BE49-F238E27FC236}">
                <a16:creationId xmlns:a16="http://schemas.microsoft.com/office/drawing/2014/main" id="{72B40F8A-3CFD-0209-6E39-FE2EFEB01070}"/>
              </a:ext>
            </a:extLst>
          </p:cNvPr>
          <p:cNvSpPr txBox="1">
            <a:spLocks/>
          </p:cNvSpPr>
          <p:nvPr/>
        </p:nvSpPr>
        <p:spPr>
          <a:xfrm>
            <a:off x="197078" y="554100"/>
            <a:ext cx="11297179" cy="9148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sym typeface="+mn-lt"/>
              </a:defRPr>
            </a:lvl1pPr>
          </a:lstStyle>
          <a:p>
            <a:r>
              <a:rPr lang="fr-FR" sz="2400" b="1" dirty="0">
                <a:latin typeface="Arial Narrow" panose="020B0606020202030204" pitchFamily="34" charset="0"/>
              </a:rPr>
              <a:t>Afin de réaliser une bonne comparaison entre nos séries temporelles, il faut </a:t>
            </a:r>
            <a:r>
              <a:rPr lang="fr-FR" sz="2400" b="1" dirty="0">
                <a:solidFill>
                  <a:srgbClr val="04AC20"/>
                </a:solidFill>
                <a:latin typeface="Arial Narrow" panose="020B0606020202030204" pitchFamily="34" charset="0"/>
              </a:rPr>
              <a:t>normaliser</a:t>
            </a:r>
            <a:r>
              <a:rPr lang="fr-FR" sz="2400" b="1" dirty="0">
                <a:latin typeface="Arial Narrow" panose="020B0606020202030204" pitchFamily="34" charset="0"/>
              </a:rPr>
              <a:t> la base de données entre 0 et 1, nous avons utilisé l’outil Min-Max :</a:t>
            </a:r>
          </a:p>
        </p:txBody>
      </p:sp>
      <p:grpSp>
        <p:nvGrpSpPr>
          <p:cNvPr id="33" name="Group 32">
            <a:extLst>
              <a:ext uri="{FF2B5EF4-FFF2-40B4-BE49-F238E27FC236}">
                <a16:creationId xmlns:a16="http://schemas.microsoft.com/office/drawing/2014/main" id="{1232E237-5FB7-16D3-5831-4CD668DFB670}"/>
              </a:ext>
            </a:extLst>
          </p:cNvPr>
          <p:cNvGrpSpPr/>
          <p:nvPr/>
        </p:nvGrpSpPr>
        <p:grpSpPr>
          <a:xfrm>
            <a:off x="197078" y="127194"/>
            <a:ext cx="11800818" cy="295932"/>
            <a:chOff x="197078" y="79896"/>
            <a:chExt cx="11800818" cy="295932"/>
          </a:xfrm>
        </p:grpSpPr>
        <p:sp>
          <p:nvSpPr>
            <p:cNvPr id="35" name="Rectangle : coins arrondis 18">
              <a:extLst>
                <a:ext uri="{FF2B5EF4-FFF2-40B4-BE49-F238E27FC236}">
                  <a16:creationId xmlns:a16="http://schemas.microsoft.com/office/drawing/2014/main" id="{E1C488D2-115C-65A7-E2C9-0F237D3884F5}"/>
                </a:ext>
              </a:extLst>
            </p:cNvPr>
            <p:cNvSpPr/>
            <p:nvPr/>
          </p:nvSpPr>
          <p:spPr>
            <a:xfrm>
              <a:off x="197078" y="79896"/>
              <a:ext cx="2286000" cy="29485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Culture et région agricole</a:t>
              </a:r>
            </a:p>
          </p:txBody>
        </p:sp>
        <p:sp>
          <p:nvSpPr>
            <p:cNvPr id="37" name="Rectangle : coins arrondis 21">
              <a:extLst>
                <a:ext uri="{FF2B5EF4-FFF2-40B4-BE49-F238E27FC236}">
                  <a16:creationId xmlns:a16="http://schemas.microsoft.com/office/drawing/2014/main" id="{85574850-7306-DCEF-5CEE-35E81B585465}"/>
                </a:ext>
              </a:extLst>
            </p:cNvPr>
            <p:cNvSpPr/>
            <p:nvPr/>
          </p:nvSpPr>
          <p:spPr>
            <a:xfrm>
              <a:off x="2575783" y="79896"/>
              <a:ext cx="2286000" cy="295932"/>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Facteurs météorologiques</a:t>
              </a:r>
            </a:p>
          </p:txBody>
        </p:sp>
        <p:sp>
          <p:nvSpPr>
            <p:cNvPr id="39" name="Rectangle : coins arrondis 22">
              <a:extLst>
                <a:ext uri="{FF2B5EF4-FFF2-40B4-BE49-F238E27FC236}">
                  <a16:creationId xmlns:a16="http://schemas.microsoft.com/office/drawing/2014/main" id="{21E03DD3-BC85-0CD3-B660-E877F1F4838A}"/>
                </a:ext>
              </a:extLst>
            </p:cNvPr>
            <p:cNvSpPr/>
            <p:nvPr/>
          </p:nvSpPr>
          <p:spPr>
            <a:xfrm>
              <a:off x="4954488" y="88016"/>
              <a:ext cx="2286000" cy="28536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Collecte et préparation de données</a:t>
              </a:r>
            </a:p>
          </p:txBody>
        </p:sp>
        <p:sp>
          <p:nvSpPr>
            <p:cNvPr id="40" name="Rectangle : coins arrondis 23">
              <a:extLst>
                <a:ext uri="{FF2B5EF4-FFF2-40B4-BE49-F238E27FC236}">
                  <a16:creationId xmlns:a16="http://schemas.microsoft.com/office/drawing/2014/main" id="{A09175B6-A740-144A-606A-E42072D6E1DB}"/>
                </a:ext>
              </a:extLst>
            </p:cNvPr>
            <p:cNvSpPr/>
            <p:nvPr/>
          </p:nvSpPr>
          <p:spPr>
            <a:xfrm>
              <a:off x="9711896" y="88015"/>
              <a:ext cx="2286000" cy="28536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a:solidFill>
                    <a:schemeClr val="tx1"/>
                  </a:solidFill>
                  <a:latin typeface="Arial Narrow" panose="020B0606020202030204" pitchFamily="34" charset="0"/>
                </a:rPr>
                <a:t>Clustering selon toutes les variables</a:t>
              </a:r>
              <a:endParaRPr lang="fr-FR" sz="1200" dirty="0">
                <a:solidFill>
                  <a:schemeClr val="tx1"/>
                </a:solidFill>
                <a:latin typeface="Arial Narrow" panose="020B0606020202030204" pitchFamily="34" charset="0"/>
              </a:endParaRPr>
            </a:p>
          </p:txBody>
        </p:sp>
        <p:sp>
          <p:nvSpPr>
            <p:cNvPr id="41" name="Rectangle : coins arrondis 24">
              <a:extLst>
                <a:ext uri="{FF2B5EF4-FFF2-40B4-BE49-F238E27FC236}">
                  <a16:creationId xmlns:a16="http://schemas.microsoft.com/office/drawing/2014/main" id="{D294BC1E-9511-ED4F-11D8-746918D375FC}"/>
                </a:ext>
              </a:extLst>
            </p:cNvPr>
            <p:cNvSpPr/>
            <p:nvPr/>
          </p:nvSpPr>
          <p:spPr>
            <a:xfrm>
              <a:off x="7333193" y="79897"/>
              <a:ext cx="2286000" cy="295931"/>
            </a:xfrm>
            <a:prstGeom prst="roundRect">
              <a:avLst>
                <a:gd name="adj" fmla="val 42151"/>
              </a:avLst>
            </a:prstGeom>
            <a:solidFill>
              <a:srgbClr val="63E951"/>
            </a:solid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Clustering selon chaque variable</a:t>
              </a:r>
            </a:p>
          </p:txBody>
        </p:sp>
      </p:grpSp>
      <p:sp>
        <p:nvSpPr>
          <p:cNvPr id="27" name="ZoneTexte 26">
            <a:extLst>
              <a:ext uri="{FF2B5EF4-FFF2-40B4-BE49-F238E27FC236}">
                <a16:creationId xmlns:a16="http://schemas.microsoft.com/office/drawing/2014/main" id="{CACB9682-F567-4D94-B6F4-2D758F57D11F}"/>
              </a:ext>
            </a:extLst>
          </p:cNvPr>
          <p:cNvSpPr txBox="1"/>
          <p:nvPr/>
        </p:nvSpPr>
        <p:spPr>
          <a:xfrm>
            <a:off x="1117728" y="1729726"/>
            <a:ext cx="4261227" cy="369332"/>
          </a:xfrm>
          <a:prstGeom prst="rect">
            <a:avLst/>
          </a:prstGeom>
          <a:noFill/>
        </p:spPr>
        <p:txBody>
          <a:bodyPr wrap="square">
            <a:spAutoFit/>
          </a:bodyPr>
          <a:lstStyle/>
          <a:p>
            <a:r>
              <a:rPr lang="fr-FR" sz="1800" b="1" dirty="0">
                <a:solidFill>
                  <a:srgbClr val="04AC20"/>
                </a:solidFill>
                <a:latin typeface="Arial Narrow" panose="020B0606020202030204" pitchFamily="34" charset="0"/>
              </a:rPr>
              <a:t>Formule de l’outil Min-Max </a:t>
            </a:r>
            <a:r>
              <a:rPr lang="fr-FR" sz="1800" b="1" dirty="0" err="1">
                <a:solidFill>
                  <a:srgbClr val="04AC20"/>
                </a:solidFill>
                <a:latin typeface="Arial Narrow" panose="020B0606020202030204" pitchFamily="34" charset="0"/>
              </a:rPr>
              <a:t>scaler</a:t>
            </a:r>
            <a:r>
              <a:rPr lang="fr-FR" sz="1800" b="1" dirty="0">
                <a:solidFill>
                  <a:srgbClr val="04AC20"/>
                </a:solidFill>
                <a:latin typeface="Arial Narrow" panose="020B0606020202030204" pitchFamily="34" charset="0"/>
              </a:rPr>
              <a:t> </a:t>
            </a:r>
            <a:endParaRPr lang="ko-KR" altLang="en-US" sz="1800" b="1" dirty="0">
              <a:solidFill>
                <a:srgbClr val="04AC20"/>
              </a:solidFill>
              <a:latin typeface="Arial Narrow" panose="020B0606020202030204" pitchFamily="34" charset="0"/>
            </a:endParaRPr>
          </a:p>
        </p:txBody>
      </p:sp>
      <p:pic>
        <p:nvPicPr>
          <p:cNvPr id="29" name="Image 28">
            <a:extLst>
              <a:ext uri="{FF2B5EF4-FFF2-40B4-BE49-F238E27FC236}">
                <a16:creationId xmlns:a16="http://schemas.microsoft.com/office/drawing/2014/main" id="{A1B5CCFF-384E-41C0-9773-2F267927BDD5}"/>
              </a:ext>
            </a:extLst>
          </p:cNvPr>
          <p:cNvPicPr/>
          <p:nvPr/>
        </p:nvPicPr>
        <p:blipFill rotWithShape="1">
          <a:blip r:embed="rId2">
            <a:extLst>
              <a:ext uri="{28A0092B-C50C-407E-A947-70E740481C1C}">
                <a14:useLocalDpi xmlns:a14="http://schemas.microsoft.com/office/drawing/2010/main" val="0"/>
              </a:ext>
            </a:extLst>
          </a:blip>
          <a:srcRect b="50031"/>
          <a:stretch/>
        </p:blipFill>
        <p:spPr>
          <a:xfrm>
            <a:off x="1015058" y="2927189"/>
            <a:ext cx="5763260" cy="1470711"/>
          </a:xfrm>
          <a:prstGeom prst="rect">
            <a:avLst/>
          </a:prstGeom>
        </p:spPr>
      </p:pic>
      <p:pic>
        <p:nvPicPr>
          <p:cNvPr id="30" name="Image 29">
            <a:extLst>
              <a:ext uri="{FF2B5EF4-FFF2-40B4-BE49-F238E27FC236}">
                <a16:creationId xmlns:a16="http://schemas.microsoft.com/office/drawing/2014/main" id="{E25E8887-3382-4B30-909D-9B97137A9969}"/>
              </a:ext>
            </a:extLst>
          </p:cNvPr>
          <p:cNvPicPr/>
          <p:nvPr/>
        </p:nvPicPr>
        <p:blipFill>
          <a:blip r:embed="rId3">
            <a:extLst>
              <a:ext uri="{28A0092B-C50C-407E-A947-70E740481C1C}">
                <a14:useLocalDpi xmlns:a14="http://schemas.microsoft.com/office/drawing/2010/main" val="0"/>
              </a:ext>
            </a:extLst>
          </a:blip>
          <a:stretch>
            <a:fillRect/>
          </a:stretch>
        </p:blipFill>
        <p:spPr>
          <a:xfrm>
            <a:off x="1015058" y="4840279"/>
            <a:ext cx="5763260" cy="1522095"/>
          </a:xfrm>
          <a:prstGeom prst="rect">
            <a:avLst/>
          </a:prstGeom>
        </p:spPr>
      </p:pic>
      <mc:AlternateContent xmlns:mc="http://schemas.openxmlformats.org/markup-compatibility/2006" xmlns:a14="http://schemas.microsoft.com/office/drawing/2010/main">
        <mc:Choice Requires="a14">
          <p:sp>
            <p:nvSpPr>
              <p:cNvPr id="32" name="ZoneTexte 31">
                <a:extLst>
                  <a:ext uri="{FF2B5EF4-FFF2-40B4-BE49-F238E27FC236}">
                    <a16:creationId xmlns:a16="http://schemas.microsoft.com/office/drawing/2014/main" id="{9B584090-39A0-489B-AF5D-7F90FF6DAF38}"/>
                  </a:ext>
                </a:extLst>
              </p:cNvPr>
              <p:cNvSpPr txBox="1"/>
              <p:nvPr/>
            </p:nvSpPr>
            <p:spPr>
              <a:xfrm>
                <a:off x="4296459" y="1634484"/>
                <a:ext cx="2779290" cy="6155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b="1" i="1" smtClean="0">
                              <a:solidFill>
                                <a:srgbClr val="836967"/>
                              </a:solidFill>
                              <a:latin typeface="Cambria Math" panose="02040503050406030204" pitchFamily="18" charset="0"/>
                            </a:rPr>
                          </m:ctrlPr>
                        </m:sSubPr>
                        <m:e>
                          <m:r>
                            <a:rPr lang="fr-FR" b="1">
                              <a:latin typeface="Cambria Math" panose="02040503050406030204" pitchFamily="18" charset="0"/>
                            </a:rPr>
                            <m:t>𝐱</m:t>
                          </m:r>
                        </m:e>
                        <m:sub>
                          <m:r>
                            <a:rPr lang="fr-FR" b="1" i="0">
                              <a:latin typeface="Cambria Math" panose="02040503050406030204" pitchFamily="18" charset="0"/>
                            </a:rPr>
                            <m:t>𝐧𝐞𝐰</m:t>
                          </m:r>
                        </m:sub>
                      </m:sSub>
                      <m:r>
                        <a:rPr lang="fr-FR" b="0" i="0">
                          <a:latin typeface="Cambria Math" panose="02040503050406030204" pitchFamily="18" charset="0"/>
                        </a:rPr>
                        <m:t>=</m:t>
                      </m:r>
                      <m:f>
                        <m:fPr>
                          <m:ctrlPr>
                            <a:rPr lang="fr-FR" b="0" i="1">
                              <a:solidFill>
                                <a:srgbClr val="836967"/>
                              </a:solidFill>
                              <a:latin typeface="Cambria Math" panose="02040503050406030204" pitchFamily="18" charset="0"/>
                            </a:rPr>
                          </m:ctrlPr>
                        </m:fPr>
                        <m:num>
                          <m:r>
                            <a:rPr lang="fr-FR" b="1" i="0">
                              <a:latin typeface="Cambria Math" panose="02040503050406030204" pitchFamily="18" charset="0"/>
                            </a:rPr>
                            <m:t>𝐱</m:t>
                          </m:r>
                          <m:r>
                            <a:rPr lang="fr-FR" b="0" i="0">
                              <a:latin typeface="Cambria Math" panose="02040503050406030204" pitchFamily="18" charset="0"/>
                            </a:rPr>
                            <m:t>−</m:t>
                          </m:r>
                          <m:sSub>
                            <m:sSubPr>
                              <m:ctrlPr>
                                <a:rPr lang="fr-FR" b="0" i="1">
                                  <a:solidFill>
                                    <a:srgbClr val="836967"/>
                                  </a:solidFill>
                                  <a:latin typeface="Cambria Math" panose="02040503050406030204" pitchFamily="18" charset="0"/>
                                </a:rPr>
                              </m:ctrlPr>
                            </m:sSubPr>
                            <m:e>
                              <m:r>
                                <a:rPr lang="fr-FR" b="1" i="0">
                                  <a:latin typeface="Cambria Math" panose="02040503050406030204" pitchFamily="18" charset="0"/>
                                </a:rPr>
                                <m:t>𝐱</m:t>
                              </m:r>
                            </m:e>
                            <m:sub>
                              <m:r>
                                <a:rPr lang="fr-FR" b="1" i="0">
                                  <a:latin typeface="Cambria Math" panose="02040503050406030204" pitchFamily="18" charset="0"/>
                                </a:rPr>
                                <m:t>𝐦𝐢𝐧</m:t>
                              </m:r>
                            </m:sub>
                          </m:sSub>
                        </m:num>
                        <m:den>
                          <m:sSub>
                            <m:sSubPr>
                              <m:ctrlPr>
                                <a:rPr lang="fr-FR" b="0" i="1">
                                  <a:solidFill>
                                    <a:srgbClr val="836967"/>
                                  </a:solidFill>
                                  <a:latin typeface="Cambria Math" panose="02040503050406030204" pitchFamily="18" charset="0"/>
                                </a:rPr>
                              </m:ctrlPr>
                            </m:sSubPr>
                            <m:e>
                              <m:r>
                                <a:rPr lang="fr-FR" b="1" i="0">
                                  <a:latin typeface="Cambria Math" panose="02040503050406030204" pitchFamily="18" charset="0"/>
                                </a:rPr>
                                <m:t>𝐱</m:t>
                              </m:r>
                            </m:e>
                            <m:sub>
                              <m:r>
                                <a:rPr lang="fr-FR" b="1" i="0">
                                  <a:latin typeface="Cambria Math" panose="02040503050406030204" pitchFamily="18" charset="0"/>
                                </a:rPr>
                                <m:t>𝐦𝐚𝐱</m:t>
                              </m:r>
                            </m:sub>
                          </m:sSub>
                          <m:r>
                            <a:rPr lang="fr-FR" b="0" i="0">
                              <a:latin typeface="Cambria Math" panose="02040503050406030204" pitchFamily="18" charset="0"/>
                            </a:rPr>
                            <m:t>−</m:t>
                          </m:r>
                          <m:sSub>
                            <m:sSubPr>
                              <m:ctrlPr>
                                <a:rPr lang="fr-FR" b="0" i="1">
                                  <a:solidFill>
                                    <a:srgbClr val="836967"/>
                                  </a:solidFill>
                                  <a:latin typeface="Cambria Math" panose="02040503050406030204" pitchFamily="18" charset="0"/>
                                </a:rPr>
                              </m:ctrlPr>
                            </m:sSubPr>
                            <m:e>
                              <m:r>
                                <a:rPr lang="fr-FR" b="1" i="0">
                                  <a:latin typeface="Cambria Math" panose="02040503050406030204" pitchFamily="18" charset="0"/>
                                </a:rPr>
                                <m:t>𝐱</m:t>
                              </m:r>
                            </m:e>
                            <m:sub>
                              <m:r>
                                <a:rPr lang="fr-FR" b="1" i="0">
                                  <a:latin typeface="Cambria Math" panose="02040503050406030204" pitchFamily="18" charset="0"/>
                                </a:rPr>
                                <m:t>𝐦𝐢𝐧</m:t>
                              </m:r>
                            </m:sub>
                          </m:sSub>
                        </m:den>
                      </m:f>
                    </m:oMath>
                  </m:oMathPara>
                </a14:m>
                <a:endParaRPr lang="fr-FR" dirty="0"/>
              </a:p>
            </p:txBody>
          </p:sp>
        </mc:Choice>
        <mc:Fallback xmlns="">
          <p:sp>
            <p:nvSpPr>
              <p:cNvPr id="32" name="ZoneTexte 31">
                <a:extLst>
                  <a:ext uri="{FF2B5EF4-FFF2-40B4-BE49-F238E27FC236}">
                    <a16:creationId xmlns:a16="http://schemas.microsoft.com/office/drawing/2014/main" id="{9B584090-39A0-489B-AF5D-7F90FF6DAF38}"/>
                  </a:ext>
                </a:extLst>
              </p:cNvPr>
              <p:cNvSpPr txBox="1">
                <a:spLocks noRot="1" noChangeAspect="1" noMove="1" noResize="1" noEditPoints="1" noAdjustHandles="1" noChangeArrowheads="1" noChangeShapeType="1" noTextEdit="1"/>
              </p:cNvSpPr>
              <p:nvPr/>
            </p:nvSpPr>
            <p:spPr>
              <a:xfrm>
                <a:off x="4296459" y="1634484"/>
                <a:ext cx="2779290" cy="615553"/>
              </a:xfrm>
              <a:prstGeom prst="rect">
                <a:avLst/>
              </a:prstGeom>
              <a:blipFill>
                <a:blip r:embed="rId4"/>
                <a:stretch>
                  <a:fillRect/>
                </a:stretch>
              </a:blipFill>
            </p:spPr>
            <p:txBody>
              <a:bodyPr/>
              <a:lstStyle/>
              <a:p>
                <a:r>
                  <a:rPr lang="fr-FR">
                    <a:noFill/>
                  </a:rPr>
                  <a:t> </a:t>
                </a:r>
              </a:p>
            </p:txBody>
          </p:sp>
        </mc:Fallback>
      </mc:AlternateContent>
      <p:sp>
        <p:nvSpPr>
          <p:cNvPr id="34" name="ZoneTexte 33">
            <a:extLst>
              <a:ext uri="{FF2B5EF4-FFF2-40B4-BE49-F238E27FC236}">
                <a16:creationId xmlns:a16="http://schemas.microsoft.com/office/drawing/2014/main" id="{6CF7485E-35F2-4958-AD06-D19BD683168D}"/>
              </a:ext>
            </a:extLst>
          </p:cNvPr>
          <p:cNvSpPr txBox="1"/>
          <p:nvPr/>
        </p:nvSpPr>
        <p:spPr>
          <a:xfrm>
            <a:off x="1117728" y="2552922"/>
            <a:ext cx="5763260" cy="369332"/>
          </a:xfrm>
          <a:prstGeom prst="rect">
            <a:avLst/>
          </a:prstGeom>
          <a:noFill/>
        </p:spPr>
        <p:txBody>
          <a:bodyPr wrap="square">
            <a:spAutoFit/>
          </a:bodyPr>
          <a:lstStyle/>
          <a:p>
            <a:r>
              <a:rPr lang="fr-FR" sz="1800" b="1" dirty="0">
                <a:solidFill>
                  <a:srgbClr val="04AC20"/>
                </a:solidFill>
                <a:latin typeface="Arial Narrow" panose="020B0606020202030204" pitchFamily="34" charset="0"/>
              </a:rPr>
              <a:t>Exemple : Données avant normalisation (AGDD cas agrumes)</a:t>
            </a:r>
            <a:endParaRPr lang="ko-KR" altLang="en-US" sz="1800" b="1" dirty="0">
              <a:solidFill>
                <a:srgbClr val="04AC20"/>
              </a:solidFill>
              <a:latin typeface="Arial Narrow" panose="020B0606020202030204" pitchFamily="34" charset="0"/>
            </a:endParaRPr>
          </a:p>
        </p:txBody>
      </p:sp>
      <p:sp>
        <p:nvSpPr>
          <p:cNvPr id="36" name="ZoneTexte 35">
            <a:extLst>
              <a:ext uri="{FF2B5EF4-FFF2-40B4-BE49-F238E27FC236}">
                <a16:creationId xmlns:a16="http://schemas.microsoft.com/office/drawing/2014/main" id="{E52C4EA2-8F7F-44DF-ADC9-4C3B8BF322A9}"/>
              </a:ext>
            </a:extLst>
          </p:cNvPr>
          <p:cNvSpPr txBox="1"/>
          <p:nvPr/>
        </p:nvSpPr>
        <p:spPr>
          <a:xfrm>
            <a:off x="1117728" y="4445776"/>
            <a:ext cx="4171483" cy="369332"/>
          </a:xfrm>
          <a:prstGeom prst="rect">
            <a:avLst/>
          </a:prstGeom>
          <a:noFill/>
        </p:spPr>
        <p:txBody>
          <a:bodyPr wrap="square">
            <a:spAutoFit/>
          </a:bodyPr>
          <a:lstStyle/>
          <a:p>
            <a:r>
              <a:rPr lang="fr-FR" sz="1800" b="1" dirty="0">
                <a:solidFill>
                  <a:srgbClr val="04AC20"/>
                </a:solidFill>
                <a:latin typeface="Arial Narrow" panose="020B0606020202030204" pitchFamily="34" charset="0"/>
              </a:rPr>
              <a:t>Données </a:t>
            </a:r>
            <a:r>
              <a:rPr lang="fr-FR" b="1" dirty="0">
                <a:solidFill>
                  <a:srgbClr val="04AC20"/>
                </a:solidFill>
                <a:latin typeface="Arial Narrow" panose="020B0606020202030204" pitchFamily="34" charset="0"/>
              </a:rPr>
              <a:t>après</a:t>
            </a:r>
            <a:r>
              <a:rPr lang="fr-FR" sz="1800" b="1" dirty="0">
                <a:solidFill>
                  <a:srgbClr val="04AC20"/>
                </a:solidFill>
                <a:latin typeface="Arial Narrow" panose="020B0606020202030204" pitchFamily="34" charset="0"/>
              </a:rPr>
              <a:t> normalisation</a:t>
            </a:r>
            <a:endParaRPr lang="ko-KR" altLang="en-US" sz="1800" b="1" dirty="0">
              <a:solidFill>
                <a:srgbClr val="04AC20"/>
              </a:solidFill>
              <a:latin typeface="Arial Narrow" panose="020B0606020202030204" pitchFamily="34" charset="0"/>
            </a:endParaRPr>
          </a:p>
        </p:txBody>
      </p:sp>
      <p:pic>
        <p:nvPicPr>
          <p:cNvPr id="4098" name="Picture 2">
            <a:extLst>
              <a:ext uri="{FF2B5EF4-FFF2-40B4-BE49-F238E27FC236}">
                <a16:creationId xmlns:a16="http://schemas.microsoft.com/office/drawing/2014/main" id="{4C5BD29E-8BBE-4750-8F7B-2C2924C752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64567" y="2791431"/>
            <a:ext cx="3389628" cy="149808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355AD087-20A7-4203-8F1F-F84698717F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5780" y="4864290"/>
            <a:ext cx="3278414" cy="1498084"/>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511488A5-D098-4752-BD2C-607372178145}"/>
              </a:ext>
            </a:extLst>
          </p:cNvPr>
          <p:cNvSpPr/>
          <p:nvPr/>
        </p:nvSpPr>
        <p:spPr>
          <a:xfrm>
            <a:off x="7481076" y="2759900"/>
            <a:ext cx="395288" cy="15225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ln w="0"/>
                <a:solidFill>
                  <a:schemeClr val="tx1"/>
                </a:solidFill>
                <a:effectLst>
                  <a:outerShdw blurRad="38100" dist="19050" dir="2700000" algn="tl" rotWithShape="0">
                    <a:schemeClr val="dk1">
                      <a:alpha val="40000"/>
                    </a:schemeClr>
                  </a:outerShdw>
                </a:effectLst>
              </a:rPr>
              <a:t>2500</a:t>
            </a:r>
          </a:p>
        </p:txBody>
      </p:sp>
      <p:sp>
        <p:nvSpPr>
          <p:cNvPr id="46" name="Rectangle 45">
            <a:extLst>
              <a:ext uri="{FF2B5EF4-FFF2-40B4-BE49-F238E27FC236}">
                <a16:creationId xmlns:a16="http://schemas.microsoft.com/office/drawing/2014/main" id="{96A0269C-3636-4AD3-8EAB-9078DC4B1F7A}"/>
              </a:ext>
            </a:extLst>
          </p:cNvPr>
          <p:cNvSpPr/>
          <p:nvPr/>
        </p:nvSpPr>
        <p:spPr>
          <a:xfrm>
            <a:off x="7478136" y="4061133"/>
            <a:ext cx="395288" cy="15225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ln w="0"/>
                <a:solidFill>
                  <a:schemeClr val="tx1"/>
                </a:solidFill>
                <a:effectLst>
                  <a:outerShdw blurRad="38100" dist="19050" dir="2700000" algn="tl" rotWithShape="0">
                    <a:schemeClr val="dk1">
                      <a:alpha val="40000"/>
                    </a:schemeClr>
                  </a:outerShdw>
                </a:effectLst>
              </a:rPr>
              <a:t>0</a:t>
            </a:r>
          </a:p>
        </p:txBody>
      </p:sp>
      <p:sp>
        <p:nvSpPr>
          <p:cNvPr id="47" name="Rectangle 46">
            <a:extLst>
              <a:ext uri="{FF2B5EF4-FFF2-40B4-BE49-F238E27FC236}">
                <a16:creationId xmlns:a16="http://schemas.microsoft.com/office/drawing/2014/main" id="{F2D65A7F-FF60-4D24-841E-8088E6347EAA}"/>
              </a:ext>
            </a:extLst>
          </p:cNvPr>
          <p:cNvSpPr/>
          <p:nvPr/>
        </p:nvSpPr>
        <p:spPr>
          <a:xfrm>
            <a:off x="7478136" y="4864290"/>
            <a:ext cx="395288" cy="15225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ln w="0"/>
                <a:solidFill>
                  <a:schemeClr val="tx1"/>
                </a:solidFill>
                <a:effectLst>
                  <a:outerShdw blurRad="38100" dist="19050" dir="2700000" algn="tl" rotWithShape="0">
                    <a:schemeClr val="dk1">
                      <a:alpha val="40000"/>
                    </a:schemeClr>
                  </a:outerShdw>
                </a:effectLst>
              </a:rPr>
              <a:t>1</a:t>
            </a:r>
          </a:p>
        </p:txBody>
      </p:sp>
      <p:sp>
        <p:nvSpPr>
          <p:cNvPr id="48" name="Rectangle 47">
            <a:extLst>
              <a:ext uri="{FF2B5EF4-FFF2-40B4-BE49-F238E27FC236}">
                <a16:creationId xmlns:a16="http://schemas.microsoft.com/office/drawing/2014/main" id="{5D329D54-5EDA-43C1-B931-6A477BB0363D}"/>
              </a:ext>
            </a:extLst>
          </p:cNvPr>
          <p:cNvSpPr/>
          <p:nvPr/>
        </p:nvSpPr>
        <p:spPr>
          <a:xfrm>
            <a:off x="7478136" y="6111552"/>
            <a:ext cx="395288" cy="15225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a:ln w="0"/>
                <a:solidFill>
                  <a:schemeClr val="tx1"/>
                </a:solidFill>
                <a:effectLst>
                  <a:outerShdw blurRad="38100" dist="19050" dir="2700000" algn="tl" rotWithShape="0">
                    <a:schemeClr val="dk1">
                      <a:alpha val="40000"/>
                    </a:schemeClr>
                  </a:outerShdw>
                </a:effectLst>
              </a:rPr>
              <a:t>0</a:t>
            </a:r>
          </a:p>
        </p:txBody>
      </p:sp>
      <p:sp>
        <p:nvSpPr>
          <p:cNvPr id="42" name="TextBox 41">
            <a:extLst>
              <a:ext uri="{FF2B5EF4-FFF2-40B4-BE49-F238E27FC236}">
                <a16:creationId xmlns:a16="http://schemas.microsoft.com/office/drawing/2014/main" id="{2E6D932C-579E-9CA1-6022-9F14B7B99D60}"/>
              </a:ext>
            </a:extLst>
          </p:cNvPr>
          <p:cNvSpPr txBox="1"/>
          <p:nvPr/>
        </p:nvSpPr>
        <p:spPr>
          <a:xfrm>
            <a:off x="11654014" y="6362374"/>
            <a:ext cx="348172" cy="307777"/>
          </a:xfrm>
          <a:prstGeom prst="rect">
            <a:avLst/>
          </a:prstGeom>
          <a:noFill/>
        </p:spPr>
        <p:txBody>
          <a:bodyPr wrap="none" rtlCol="0">
            <a:spAutoFit/>
          </a:bodyPr>
          <a:lstStyle/>
          <a:p>
            <a:r>
              <a:rPr lang="fr-FR" sz="1400" dirty="0">
                <a:latin typeface="Arial Narrow" panose="020B0606020202030204" pitchFamily="34" charset="0"/>
              </a:rPr>
              <a:t>14</a:t>
            </a:r>
            <a:endParaRPr lang="en-US" sz="1400" dirty="0">
              <a:latin typeface="Arial Narrow" panose="020B0606020202030204" pitchFamily="34" charset="0"/>
            </a:endParaRPr>
          </a:p>
        </p:txBody>
      </p:sp>
    </p:spTree>
    <p:extLst>
      <p:ext uri="{BB962C8B-B14F-4D97-AF65-F5344CB8AC3E}">
        <p14:creationId xmlns:p14="http://schemas.microsoft.com/office/powerpoint/2010/main" val="4195558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9CA1A33-71E9-4AC2-9693-2D7B83460B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699" y="2283937"/>
            <a:ext cx="4303551" cy="2875472"/>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830D3D03-B304-401E-9FD1-C34D6AD69A51}"/>
              </a:ext>
            </a:extLst>
          </p:cNvPr>
          <p:cNvSpPr txBox="1"/>
          <p:nvPr/>
        </p:nvSpPr>
        <p:spPr>
          <a:xfrm>
            <a:off x="6953595" y="5340756"/>
            <a:ext cx="4326347" cy="369332"/>
          </a:xfrm>
          <a:prstGeom prst="rect">
            <a:avLst/>
          </a:prstGeom>
          <a:noFill/>
          <a:ln w="9525">
            <a:noFill/>
          </a:ln>
        </p:spPr>
        <p:txBody>
          <a:bodyPr wrap="square">
            <a:spAutoFit/>
          </a:bodyPr>
          <a:lstStyle/>
          <a:p>
            <a:pPr algn="ctr"/>
            <a:r>
              <a:rPr lang="fr-FR" b="1" dirty="0">
                <a:latin typeface="Arial Narrow" panose="020B0606020202030204" pitchFamily="34" charset="0"/>
              </a:rPr>
              <a:t>Optimum = 4 classes</a:t>
            </a:r>
            <a:endParaRPr lang="fr-FR" sz="2400" b="1" dirty="0">
              <a:latin typeface="Arial Narrow" panose="020B0606020202030204" pitchFamily="34" charset="0"/>
            </a:endParaRPr>
          </a:p>
        </p:txBody>
      </p:sp>
      <p:cxnSp>
        <p:nvCxnSpPr>
          <p:cNvPr id="17" name="Connecteur droit 16">
            <a:extLst>
              <a:ext uri="{FF2B5EF4-FFF2-40B4-BE49-F238E27FC236}">
                <a16:creationId xmlns:a16="http://schemas.microsoft.com/office/drawing/2014/main" id="{163938F0-82E2-45F2-92B1-383F320F4B5C}"/>
              </a:ext>
            </a:extLst>
          </p:cNvPr>
          <p:cNvCxnSpPr>
            <a:cxnSpLocks/>
          </p:cNvCxnSpPr>
          <p:nvPr/>
        </p:nvCxnSpPr>
        <p:spPr>
          <a:xfrm>
            <a:off x="5914919" y="2039375"/>
            <a:ext cx="0" cy="3885845"/>
          </a:xfrm>
          <a:prstGeom prst="line">
            <a:avLst/>
          </a:prstGeom>
          <a:ln w="38100">
            <a:solidFill>
              <a:srgbClr val="04AC20"/>
            </a:solidFill>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49A23C0F-44ED-4594-8772-6464748D85BD}"/>
              </a:ext>
            </a:extLst>
          </p:cNvPr>
          <p:cNvSpPr txBox="1"/>
          <p:nvPr/>
        </p:nvSpPr>
        <p:spPr>
          <a:xfrm>
            <a:off x="2152078" y="1654713"/>
            <a:ext cx="1498189" cy="369332"/>
          </a:xfrm>
          <a:prstGeom prst="rect">
            <a:avLst/>
          </a:prstGeom>
          <a:noFill/>
        </p:spPr>
        <p:txBody>
          <a:bodyPr wrap="square">
            <a:spAutoFit/>
          </a:bodyPr>
          <a:lstStyle/>
          <a:p>
            <a:r>
              <a:rPr lang="fr-FR" sz="1800" b="1" dirty="0">
                <a:solidFill>
                  <a:srgbClr val="04AC20"/>
                </a:solidFill>
                <a:latin typeface="Arial Narrow" panose="020B0606020202030204" pitchFamily="34" charset="0"/>
              </a:rPr>
              <a:t>Cas agrumes </a:t>
            </a:r>
            <a:endParaRPr lang="ko-KR" altLang="en-US" sz="1800" b="1" dirty="0">
              <a:solidFill>
                <a:srgbClr val="04AC20"/>
              </a:solidFill>
              <a:latin typeface="Arial Narrow" panose="020B0606020202030204" pitchFamily="34" charset="0"/>
            </a:endParaRPr>
          </a:p>
        </p:txBody>
      </p:sp>
      <p:sp>
        <p:nvSpPr>
          <p:cNvPr id="19" name="ZoneTexte 18">
            <a:extLst>
              <a:ext uri="{FF2B5EF4-FFF2-40B4-BE49-F238E27FC236}">
                <a16:creationId xmlns:a16="http://schemas.microsoft.com/office/drawing/2014/main" id="{DD2B056F-BC66-41AF-8C3E-A7A60CC89452}"/>
              </a:ext>
            </a:extLst>
          </p:cNvPr>
          <p:cNvSpPr txBox="1"/>
          <p:nvPr/>
        </p:nvSpPr>
        <p:spPr>
          <a:xfrm>
            <a:off x="8552209" y="1591947"/>
            <a:ext cx="905138" cy="369332"/>
          </a:xfrm>
          <a:prstGeom prst="rect">
            <a:avLst/>
          </a:prstGeom>
          <a:noFill/>
        </p:spPr>
        <p:txBody>
          <a:bodyPr wrap="square">
            <a:spAutoFit/>
          </a:bodyPr>
          <a:lstStyle/>
          <a:p>
            <a:r>
              <a:rPr lang="fr-FR" altLang="ko-KR" b="1" dirty="0">
                <a:solidFill>
                  <a:srgbClr val="04AC20"/>
                </a:solidFill>
                <a:latin typeface="Arial Narrow" panose="020B0606020202030204" pitchFamily="34" charset="0"/>
              </a:rPr>
              <a:t>Cas blé</a:t>
            </a:r>
            <a:endParaRPr lang="ko-KR" altLang="en-US" sz="1800" b="1" dirty="0">
              <a:solidFill>
                <a:srgbClr val="04AC20"/>
              </a:solidFill>
              <a:latin typeface="Arial Narrow" panose="020B0606020202030204" pitchFamily="34" charset="0"/>
            </a:endParaRPr>
          </a:p>
        </p:txBody>
      </p:sp>
      <p:pic>
        <p:nvPicPr>
          <p:cNvPr id="26" name="Image 25">
            <a:extLst>
              <a:ext uri="{FF2B5EF4-FFF2-40B4-BE49-F238E27FC236}">
                <a16:creationId xmlns:a16="http://schemas.microsoft.com/office/drawing/2014/main" id="{8F09F1FC-9960-46A4-B78F-FFA9978B951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677463" y="2171211"/>
            <a:ext cx="4654631" cy="2988198"/>
          </a:xfrm>
          <a:prstGeom prst="rect">
            <a:avLst/>
          </a:prstGeom>
          <a:noFill/>
          <a:ln>
            <a:noFill/>
          </a:ln>
        </p:spPr>
      </p:pic>
      <p:sp>
        <p:nvSpPr>
          <p:cNvPr id="27" name="ZoneTexte 26">
            <a:extLst>
              <a:ext uri="{FF2B5EF4-FFF2-40B4-BE49-F238E27FC236}">
                <a16:creationId xmlns:a16="http://schemas.microsoft.com/office/drawing/2014/main" id="{26C8C021-3858-440B-8DDF-EB07BF53DA0E}"/>
              </a:ext>
            </a:extLst>
          </p:cNvPr>
          <p:cNvSpPr txBox="1"/>
          <p:nvPr/>
        </p:nvSpPr>
        <p:spPr>
          <a:xfrm>
            <a:off x="893200" y="5419301"/>
            <a:ext cx="4303552" cy="369332"/>
          </a:xfrm>
          <a:prstGeom prst="rect">
            <a:avLst/>
          </a:prstGeom>
          <a:noFill/>
          <a:ln w="9525">
            <a:noFill/>
          </a:ln>
        </p:spPr>
        <p:txBody>
          <a:bodyPr wrap="square">
            <a:spAutoFit/>
          </a:bodyPr>
          <a:lstStyle/>
          <a:p>
            <a:pPr algn="ctr"/>
            <a:r>
              <a:rPr lang="fr-FR" b="1" dirty="0">
                <a:latin typeface="Arial Narrow" panose="020B0606020202030204" pitchFamily="34" charset="0"/>
              </a:rPr>
              <a:t>Optimum = 3 classes</a:t>
            </a:r>
            <a:endParaRPr lang="fr-FR" sz="2400" b="1" dirty="0">
              <a:latin typeface="Arial Narrow" panose="020B0606020202030204" pitchFamily="34" charset="0"/>
            </a:endParaRPr>
          </a:p>
        </p:txBody>
      </p:sp>
      <p:pic>
        <p:nvPicPr>
          <p:cNvPr id="36" name="Graphique 35">
            <a:extLst>
              <a:ext uri="{FF2B5EF4-FFF2-40B4-BE49-F238E27FC236}">
                <a16:creationId xmlns:a16="http://schemas.microsoft.com/office/drawing/2014/main" id="{F3F21F0F-5EB7-498E-8BBC-5E9809E8E4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63794" y="4623118"/>
            <a:ext cx="536291" cy="536291"/>
          </a:xfrm>
          <a:prstGeom prst="rect">
            <a:avLst/>
          </a:prstGeom>
        </p:spPr>
      </p:pic>
      <p:pic>
        <p:nvPicPr>
          <p:cNvPr id="37" name="Graphique 36">
            <a:extLst>
              <a:ext uri="{FF2B5EF4-FFF2-40B4-BE49-F238E27FC236}">
                <a16:creationId xmlns:a16="http://schemas.microsoft.com/office/drawing/2014/main" id="{657A5A6F-ED94-4DAE-BBD3-91D763E356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15787" y="4623118"/>
            <a:ext cx="536291" cy="536291"/>
          </a:xfrm>
          <a:prstGeom prst="rect">
            <a:avLst/>
          </a:prstGeom>
        </p:spPr>
      </p:pic>
      <p:sp>
        <p:nvSpPr>
          <p:cNvPr id="38" name="ZoneTexte 37">
            <a:extLst>
              <a:ext uri="{FF2B5EF4-FFF2-40B4-BE49-F238E27FC236}">
                <a16:creationId xmlns:a16="http://schemas.microsoft.com/office/drawing/2014/main" id="{5101BC5F-503E-4713-B9F0-30B99ECF46F3}"/>
              </a:ext>
            </a:extLst>
          </p:cNvPr>
          <p:cNvSpPr txBox="1"/>
          <p:nvPr/>
        </p:nvSpPr>
        <p:spPr>
          <a:xfrm>
            <a:off x="5165824" y="1667207"/>
            <a:ext cx="1498189" cy="369332"/>
          </a:xfrm>
          <a:prstGeom prst="rect">
            <a:avLst/>
          </a:prstGeom>
          <a:noFill/>
          <a:ln>
            <a:solidFill>
              <a:srgbClr val="04AC20"/>
            </a:solidFill>
          </a:ln>
        </p:spPr>
        <p:txBody>
          <a:bodyPr wrap="square">
            <a:spAutoFit/>
          </a:bodyPr>
          <a:lstStyle/>
          <a:p>
            <a:pPr algn="ctr"/>
            <a:r>
              <a:rPr lang="fr-FR" sz="1800" b="1" dirty="0">
                <a:solidFill>
                  <a:srgbClr val="04AC20"/>
                </a:solidFill>
                <a:latin typeface="Arial Narrow" panose="020B0606020202030204" pitchFamily="34" charset="0"/>
              </a:rPr>
              <a:t>AGDD</a:t>
            </a:r>
            <a:endParaRPr lang="ko-KR" altLang="en-US" sz="1800" b="1" dirty="0">
              <a:solidFill>
                <a:srgbClr val="04AC20"/>
              </a:solidFill>
              <a:latin typeface="Arial Narrow" panose="020B0606020202030204" pitchFamily="34" charset="0"/>
            </a:endParaRPr>
          </a:p>
        </p:txBody>
      </p:sp>
      <p:sp>
        <p:nvSpPr>
          <p:cNvPr id="28" name="Titre 2">
            <a:extLst>
              <a:ext uri="{FF2B5EF4-FFF2-40B4-BE49-F238E27FC236}">
                <a16:creationId xmlns:a16="http://schemas.microsoft.com/office/drawing/2014/main" id="{1B11D405-CC73-4E29-DDA2-139FDD9EDCD5}"/>
              </a:ext>
            </a:extLst>
          </p:cNvPr>
          <p:cNvSpPr txBox="1">
            <a:spLocks/>
          </p:cNvSpPr>
          <p:nvPr/>
        </p:nvSpPr>
        <p:spPr>
          <a:xfrm>
            <a:off x="166451" y="487388"/>
            <a:ext cx="11722038" cy="9148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sym typeface="+mn-lt"/>
              </a:defRPr>
            </a:lvl1pPr>
          </a:lstStyle>
          <a:p>
            <a:r>
              <a:rPr lang="fr-FR" sz="2400" b="1" dirty="0">
                <a:latin typeface="Arial Narrow" panose="020B0606020202030204" pitchFamily="34" charset="0"/>
              </a:rPr>
              <a:t>Dans le but de choisir </a:t>
            </a:r>
            <a:r>
              <a:rPr lang="fr-FR" sz="2400" b="1" dirty="0">
                <a:solidFill>
                  <a:srgbClr val="04AC20"/>
                </a:solidFill>
                <a:latin typeface="Arial Narrow" panose="020B0606020202030204" pitchFamily="34" charset="0"/>
              </a:rPr>
              <a:t>le nombre k optimal de cluster </a:t>
            </a:r>
            <a:r>
              <a:rPr lang="fr-FR" sz="2400" b="1" dirty="0">
                <a:latin typeface="Arial Narrow" panose="020B0606020202030204" pitchFamily="34" charset="0"/>
              </a:rPr>
              <a:t>nous avons appliqué la méthode </a:t>
            </a:r>
            <a:r>
              <a:rPr lang="fr-FR" sz="2400" b="1" dirty="0">
                <a:solidFill>
                  <a:srgbClr val="04AC20"/>
                </a:solidFill>
                <a:latin typeface="Arial Narrow" panose="020B0606020202030204" pitchFamily="34" charset="0"/>
              </a:rPr>
              <a:t>d’</a:t>
            </a:r>
            <a:r>
              <a:rPr lang="fr-FR" sz="2400" b="1" dirty="0" err="1">
                <a:solidFill>
                  <a:srgbClr val="04AC20"/>
                </a:solidFill>
                <a:latin typeface="Arial Narrow" panose="020B0606020202030204" pitchFamily="34" charset="0"/>
              </a:rPr>
              <a:t>elbow</a:t>
            </a:r>
            <a:endParaRPr lang="fr-FR" sz="2400" b="1" dirty="0">
              <a:latin typeface="Arial Narrow" panose="020B0606020202030204" pitchFamily="34" charset="0"/>
            </a:endParaRPr>
          </a:p>
        </p:txBody>
      </p:sp>
      <p:grpSp>
        <p:nvGrpSpPr>
          <p:cNvPr id="29" name="Group 28">
            <a:extLst>
              <a:ext uri="{FF2B5EF4-FFF2-40B4-BE49-F238E27FC236}">
                <a16:creationId xmlns:a16="http://schemas.microsoft.com/office/drawing/2014/main" id="{9A2662D5-2E45-9290-91D4-49C7EA5AC5C3}"/>
              </a:ext>
            </a:extLst>
          </p:cNvPr>
          <p:cNvGrpSpPr/>
          <p:nvPr/>
        </p:nvGrpSpPr>
        <p:grpSpPr>
          <a:xfrm>
            <a:off x="197078" y="127194"/>
            <a:ext cx="11800818" cy="295932"/>
            <a:chOff x="197078" y="79896"/>
            <a:chExt cx="11800818" cy="295932"/>
          </a:xfrm>
        </p:grpSpPr>
        <p:sp>
          <p:nvSpPr>
            <p:cNvPr id="30" name="Rectangle : coins arrondis 18">
              <a:extLst>
                <a:ext uri="{FF2B5EF4-FFF2-40B4-BE49-F238E27FC236}">
                  <a16:creationId xmlns:a16="http://schemas.microsoft.com/office/drawing/2014/main" id="{93E8008A-BB7E-6152-CCE0-2040348CBB4D}"/>
                </a:ext>
              </a:extLst>
            </p:cNvPr>
            <p:cNvSpPr/>
            <p:nvPr/>
          </p:nvSpPr>
          <p:spPr>
            <a:xfrm>
              <a:off x="197078" y="79896"/>
              <a:ext cx="2286000" cy="29485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Culture et région agricole</a:t>
              </a:r>
            </a:p>
          </p:txBody>
        </p:sp>
        <p:sp>
          <p:nvSpPr>
            <p:cNvPr id="31" name="Rectangle : coins arrondis 21">
              <a:extLst>
                <a:ext uri="{FF2B5EF4-FFF2-40B4-BE49-F238E27FC236}">
                  <a16:creationId xmlns:a16="http://schemas.microsoft.com/office/drawing/2014/main" id="{7B5C1A9C-5A06-0F49-8466-D8FA0C935F55}"/>
                </a:ext>
              </a:extLst>
            </p:cNvPr>
            <p:cNvSpPr/>
            <p:nvPr/>
          </p:nvSpPr>
          <p:spPr>
            <a:xfrm>
              <a:off x="2575783" y="79896"/>
              <a:ext cx="2286000" cy="295932"/>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Facteurs météorologiques</a:t>
              </a:r>
            </a:p>
          </p:txBody>
        </p:sp>
        <p:sp>
          <p:nvSpPr>
            <p:cNvPr id="32" name="Rectangle : coins arrondis 22">
              <a:extLst>
                <a:ext uri="{FF2B5EF4-FFF2-40B4-BE49-F238E27FC236}">
                  <a16:creationId xmlns:a16="http://schemas.microsoft.com/office/drawing/2014/main" id="{5DC08006-5E46-FCFD-BAA9-B1A72A062440}"/>
                </a:ext>
              </a:extLst>
            </p:cNvPr>
            <p:cNvSpPr/>
            <p:nvPr/>
          </p:nvSpPr>
          <p:spPr>
            <a:xfrm>
              <a:off x="4954488" y="88016"/>
              <a:ext cx="2286000" cy="28536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Collecte et préparation de données</a:t>
              </a:r>
            </a:p>
          </p:txBody>
        </p:sp>
        <p:sp>
          <p:nvSpPr>
            <p:cNvPr id="33" name="Rectangle : coins arrondis 23">
              <a:extLst>
                <a:ext uri="{FF2B5EF4-FFF2-40B4-BE49-F238E27FC236}">
                  <a16:creationId xmlns:a16="http://schemas.microsoft.com/office/drawing/2014/main" id="{679036E1-E7D8-3B8D-95A6-A813583C27C8}"/>
                </a:ext>
              </a:extLst>
            </p:cNvPr>
            <p:cNvSpPr/>
            <p:nvPr/>
          </p:nvSpPr>
          <p:spPr>
            <a:xfrm>
              <a:off x="9711896" y="88015"/>
              <a:ext cx="2286000" cy="28536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a:solidFill>
                    <a:schemeClr val="tx1"/>
                  </a:solidFill>
                  <a:latin typeface="Arial Narrow" panose="020B0606020202030204" pitchFamily="34" charset="0"/>
                </a:rPr>
                <a:t>Clustering selon toutes les variables</a:t>
              </a:r>
              <a:endParaRPr lang="fr-FR" sz="1200" dirty="0">
                <a:solidFill>
                  <a:schemeClr val="tx1"/>
                </a:solidFill>
                <a:latin typeface="Arial Narrow" panose="020B0606020202030204" pitchFamily="34" charset="0"/>
              </a:endParaRPr>
            </a:p>
          </p:txBody>
        </p:sp>
        <p:sp>
          <p:nvSpPr>
            <p:cNvPr id="34" name="Rectangle : coins arrondis 24">
              <a:extLst>
                <a:ext uri="{FF2B5EF4-FFF2-40B4-BE49-F238E27FC236}">
                  <a16:creationId xmlns:a16="http://schemas.microsoft.com/office/drawing/2014/main" id="{7CF409F9-BFE3-9BEF-48DE-9935F60C6D36}"/>
                </a:ext>
              </a:extLst>
            </p:cNvPr>
            <p:cNvSpPr/>
            <p:nvPr/>
          </p:nvSpPr>
          <p:spPr>
            <a:xfrm>
              <a:off x="7333193" y="79897"/>
              <a:ext cx="2286000" cy="295931"/>
            </a:xfrm>
            <a:prstGeom prst="roundRect">
              <a:avLst>
                <a:gd name="adj" fmla="val 42151"/>
              </a:avLst>
            </a:prstGeom>
            <a:solidFill>
              <a:srgbClr val="63E951"/>
            </a:solid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Clustering selon chaque variable</a:t>
              </a:r>
            </a:p>
          </p:txBody>
        </p:sp>
      </p:grpSp>
      <p:sp>
        <p:nvSpPr>
          <p:cNvPr id="35" name="TextBox 34">
            <a:extLst>
              <a:ext uri="{FF2B5EF4-FFF2-40B4-BE49-F238E27FC236}">
                <a16:creationId xmlns:a16="http://schemas.microsoft.com/office/drawing/2014/main" id="{EAFB98AC-B8CD-2BAD-FFCF-A79A8D7EB5A6}"/>
              </a:ext>
            </a:extLst>
          </p:cNvPr>
          <p:cNvSpPr txBox="1"/>
          <p:nvPr/>
        </p:nvSpPr>
        <p:spPr>
          <a:xfrm>
            <a:off x="11540317" y="6187226"/>
            <a:ext cx="348172" cy="307777"/>
          </a:xfrm>
          <a:prstGeom prst="rect">
            <a:avLst/>
          </a:prstGeom>
          <a:noFill/>
        </p:spPr>
        <p:txBody>
          <a:bodyPr wrap="none" rtlCol="0">
            <a:spAutoFit/>
          </a:bodyPr>
          <a:lstStyle/>
          <a:p>
            <a:r>
              <a:rPr lang="fr-FR" sz="1400" dirty="0">
                <a:latin typeface="Arial Narrow" panose="020B0606020202030204" pitchFamily="34" charset="0"/>
              </a:rPr>
              <a:t>15</a:t>
            </a:r>
            <a:endParaRPr lang="en-US" sz="1400" dirty="0">
              <a:latin typeface="Arial Narrow" panose="020B0606020202030204" pitchFamily="34" charset="0"/>
            </a:endParaRPr>
          </a:p>
        </p:txBody>
      </p:sp>
    </p:spTree>
    <p:extLst>
      <p:ext uri="{BB962C8B-B14F-4D97-AF65-F5344CB8AC3E}">
        <p14:creationId xmlns:p14="http://schemas.microsoft.com/office/powerpoint/2010/main" val="3009256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Image 36">
            <a:extLst>
              <a:ext uri="{FF2B5EF4-FFF2-40B4-BE49-F238E27FC236}">
                <a16:creationId xmlns:a16="http://schemas.microsoft.com/office/drawing/2014/main" id="{9C979156-B017-456A-8BCB-5E1E9F7CBCC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42276" y="1988152"/>
            <a:ext cx="4482994" cy="2901429"/>
          </a:xfrm>
          <a:prstGeom prst="rect">
            <a:avLst/>
          </a:prstGeom>
          <a:noFill/>
          <a:ln>
            <a:noFill/>
          </a:ln>
        </p:spPr>
      </p:pic>
      <p:pic>
        <p:nvPicPr>
          <p:cNvPr id="36" name="Image 35">
            <a:extLst>
              <a:ext uri="{FF2B5EF4-FFF2-40B4-BE49-F238E27FC236}">
                <a16:creationId xmlns:a16="http://schemas.microsoft.com/office/drawing/2014/main" id="{C3275166-89A2-4EB1-967A-3493E5E437E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750279" y="2051241"/>
            <a:ext cx="4638020" cy="3117615"/>
          </a:xfrm>
          <a:prstGeom prst="rect">
            <a:avLst/>
          </a:prstGeom>
          <a:noFill/>
          <a:ln>
            <a:noFill/>
          </a:ln>
        </p:spPr>
      </p:pic>
      <p:sp>
        <p:nvSpPr>
          <p:cNvPr id="13" name="ZoneTexte 12">
            <a:extLst>
              <a:ext uri="{FF2B5EF4-FFF2-40B4-BE49-F238E27FC236}">
                <a16:creationId xmlns:a16="http://schemas.microsoft.com/office/drawing/2014/main" id="{69B5A003-7350-4688-B106-13ED2267CF81}"/>
              </a:ext>
            </a:extLst>
          </p:cNvPr>
          <p:cNvSpPr txBox="1"/>
          <p:nvPr/>
        </p:nvSpPr>
        <p:spPr>
          <a:xfrm>
            <a:off x="7440881" y="5296050"/>
            <a:ext cx="3645190" cy="369332"/>
          </a:xfrm>
          <a:prstGeom prst="rect">
            <a:avLst/>
          </a:prstGeom>
          <a:noFill/>
          <a:ln w="9525">
            <a:noFill/>
          </a:ln>
        </p:spPr>
        <p:txBody>
          <a:bodyPr wrap="square">
            <a:spAutoFit/>
          </a:bodyPr>
          <a:lstStyle/>
          <a:p>
            <a:pPr algn="ctr"/>
            <a:r>
              <a:rPr lang="fr-FR" b="1" dirty="0">
                <a:latin typeface="Arial Narrow" panose="020B0606020202030204" pitchFamily="34" charset="0"/>
              </a:rPr>
              <a:t>Optimum = 3 classes</a:t>
            </a:r>
            <a:endParaRPr lang="fr-FR" sz="2400" b="1" dirty="0">
              <a:latin typeface="Arial Narrow" panose="020B0606020202030204" pitchFamily="34" charset="0"/>
            </a:endParaRPr>
          </a:p>
        </p:txBody>
      </p:sp>
      <p:cxnSp>
        <p:nvCxnSpPr>
          <p:cNvPr id="23" name="Connecteur droit 22">
            <a:extLst>
              <a:ext uri="{FF2B5EF4-FFF2-40B4-BE49-F238E27FC236}">
                <a16:creationId xmlns:a16="http://schemas.microsoft.com/office/drawing/2014/main" id="{F2A6E1C6-FB9C-4EC6-9675-FD12712383EB}"/>
              </a:ext>
            </a:extLst>
          </p:cNvPr>
          <p:cNvCxnSpPr>
            <a:cxnSpLocks/>
          </p:cNvCxnSpPr>
          <p:nvPr/>
        </p:nvCxnSpPr>
        <p:spPr>
          <a:xfrm>
            <a:off x="5859371" y="2051241"/>
            <a:ext cx="0" cy="3885845"/>
          </a:xfrm>
          <a:prstGeom prst="line">
            <a:avLst/>
          </a:prstGeom>
          <a:ln w="38100">
            <a:solidFill>
              <a:srgbClr val="04AC20"/>
            </a:solidFill>
          </a:ln>
        </p:spPr>
        <p:style>
          <a:lnRef idx="1">
            <a:schemeClr val="accent1"/>
          </a:lnRef>
          <a:fillRef idx="0">
            <a:schemeClr val="accent1"/>
          </a:fillRef>
          <a:effectRef idx="0">
            <a:schemeClr val="accent1"/>
          </a:effectRef>
          <a:fontRef idx="minor">
            <a:schemeClr val="tx1"/>
          </a:fontRef>
        </p:style>
      </p:cxnSp>
      <p:sp>
        <p:nvSpPr>
          <p:cNvPr id="24" name="ZoneTexte 23">
            <a:extLst>
              <a:ext uri="{FF2B5EF4-FFF2-40B4-BE49-F238E27FC236}">
                <a16:creationId xmlns:a16="http://schemas.microsoft.com/office/drawing/2014/main" id="{783F4925-0445-4A8C-946D-9CE669E616F3}"/>
              </a:ext>
            </a:extLst>
          </p:cNvPr>
          <p:cNvSpPr txBox="1"/>
          <p:nvPr/>
        </p:nvSpPr>
        <p:spPr>
          <a:xfrm>
            <a:off x="1903878" y="1394156"/>
            <a:ext cx="1498189" cy="369332"/>
          </a:xfrm>
          <a:prstGeom prst="rect">
            <a:avLst/>
          </a:prstGeom>
          <a:noFill/>
        </p:spPr>
        <p:txBody>
          <a:bodyPr wrap="square">
            <a:spAutoFit/>
          </a:bodyPr>
          <a:lstStyle/>
          <a:p>
            <a:r>
              <a:rPr lang="fr-FR" sz="1800" b="1" dirty="0">
                <a:solidFill>
                  <a:srgbClr val="04AC20"/>
                </a:solidFill>
                <a:latin typeface="Arial Narrow" panose="020B0606020202030204" pitchFamily="34" charset="0"/>
              </a:rPr>
              <a:t>Cas agrumes </a:t>
            </a:r>
            <a:endParaRPr lang="ko-KR" altLang="en-US" sz="1800" b="1" dirty="0">
              <a:solidFill>
                <a:srgbClr val="04AC20"/>
              </a:solidFill>
              <a:latin typeface="Arial Narrow" panose="020B0606020202030204" pitchFamily="34" charset="0"/>
            </a:endParaRPr>
          </a:p>
        </p:txBody>
      </p:sp>
      <p:sp>
        <p:nvSpPr>
          <p:cNvPr id="25" name="ZoneTexte 24">
            <a:extLst>
              <a:ext uri="{FF2B5EF4-FFF2-40B4-BE49-F238E27FC236}">
                <a16:creationId xmlns:a16="http://schemas.microsoft.com/office/drawing/2014/main" id="{53125B71-C47C-41C7-B23C-CD46DC9CBA3A}"/>
              </a:ext>
            </a:extLst>
          </p:cNvPr>
          <p:cNvSpPr txBox="1"/>
          <p:nvPr/>
        </p:nvSpPr>
        <p:spPr>
          <a:xfrm>
            <a:off x="8358338" y="1547241"/>
            <a:ext cx="905138" cy="369332"/>
          </a:xfrm>
          <a:prstGeom prst="rect">
            <a:avLst/>
          </a:prstGeom>
          <a:noFill/>
        </p:spPr>
        <p:txBody>
          <a:bodyPr wrap="square">
            <a:spAutoFit/>
          </a:bodyPr>
          <a:lstStyle/>
          <a:p>
            <a:r>
              <a:rPr lang="fr-FR" altLang="ko-KR" b="1" dirty="0">
                <a:solidFill>
                  <a:srgbClr val="04AC20"/>
                </a:solidFill>
                <a:latin typeface="Arial Narrow" panose="020B0606020202030204" pitchFamily="34" charset="0"/>
              </a:rPr>
              <a:t>Cas blé</a:t>
            </a:r>
            <a:endParaRPr lang="ko-KR" altLang="en-US" sz="1800" b="1" dirty="0">
              <a:solidFill>
                <a:srgbClr val="04AC20"/>
              </a:solidFill>
              <a:latin typeface="Arial Narrow" panose="020B0606020202030204" pitchFamily="34" charset="0"/>
            </a:endParaRPr>
          </a:p>
        </p:txBody>
      </p:sp>
      <p:sp>
        <p:nvSpPr>
          <p:cNvPr id="28" name="ZoneTexte 27">
            <a:extLst>
              <a:ext uri="{FF2B5EF4-FFF2-40B4-BE49-F238E27FC236}">
                <a16:creationId xmlns:a16="http://schemas.microsoft.com/office/drawing/2014/main" id="{4B06F941-6B27-4C8C-B012-919BCAE329FD}"/>
              </a:ext>
            </a:extLst>
          </p:cNvPr>
          <p:cNvSpPr txBox="1"/>
          <p:nvPr/>
        </p:nvSpPr>
        <p:spPr>
          <a:xfrm>
            <a:off x="918972" y="5158744"/>
            <a:ext cx="4106291" cy="369332"/>
          </a:xfrm>
          <a:prstGeom prst="rect">
            <a:avLst/>
          </a:prstGeom>
          <a:noFill/>
          <a:ln w="9525">
            <a:noFill/>
          </a:ln>
        </p:spPr>
        <p:txBody>
          <a:bodyPr wrap="square">
            <a:spAutoFit/>
          </a:bodyPr>
          <a:lstStyle/>
          <a:p>
            <a:pPr algn="ctr"/>
            <a:r>
              <a:rPr lang="fr-FR" b="1" dirty="0">
                <a:latin typeface="Arial Narrow" panose="020B0606020202030204" pitchFamily="34" charset="0"/>
              </a:rPr>
              <a:t>Optimum = 4 classes</a:t>
            </a:r>
            <a:endParaRPr lang="fr-FR" sz="2400" b="1" dirty="0">
              <a:latin typeface="Arial Narrow" panose="020B0606020202030204" pitchFamily="34" charset="0"/>
            </a:endParaRPr>
          </a:p>
        </p:txBody>
      </p:sp>
      <p:pic>
        <p:nvPicPr>
          <p:cNvPr id="29" name="Graphique 28">
            <a:extLst>
              <a:ext uri="{FF2B5EF4-FFF2-40B4-BE49-F238E27FC236}">
                <a16:creationId xmlns:a16="http://schemas.microsoft.com/office/drawing/2014/main" id="{D30A1F13-BF67-4525-AA03-1EE224281D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85272" y="4645924"/>
            <a:ext cx="536291" cy="536291"/>
          </a:xfrm>
          <a:prstGeom prst="rect">
            <a:avLst/>
          </a:prstGeom>
        </p:spPr>
      </p:pic>
      <p:pic>
        <p:nvPicPr>
          <p:cNvPr id="30" name="Graphique 29">
            <a:extLst>
              <a:ext uri="{FF2B5EF4-FFF2-40B4-BE49-F238E27FC236}">
                <a16:creationId xmlns:a16="http://schemas.microsoft.com/office/drawing/2014/main" id="{E6027A02-F764-485B-BF3C-D96F65F6FD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29431" y="4446843"/>
            <a:ext cx="536291" cy="536291"/>
          </a:xfrm>
          <a:prstGeom prst="rect">
            <a:avLst/>
          </a:prstGeom>
        </p:spPr>
      </p:pic>
      <p:sp>
        <p:nvSpPr>
          <p:cNvPr id="38" name="ZoneTexte 37">
            <a:extLst>
              <a:ext uri="{FF2B5EF4-FFF2-40B4-BE49-F238E27FC236}">
                <a16:creationId xmlns:a16="http://schemas.microsoft.com/office/drawing/2014/main" id="{B16EC5FE-0664-4BEB-9661-E2B36D923B1F}"/>
              </a:ext>
            </a:extLst>
          </p:cNvPr>
          <p:cNvSpPr txBox="1"/>
          <p:nvPr/>
        </p:nvSpPr>
        <p:spPr>
          <a:xfrm>
            <a:off x="5110276" y="1618820"/>
            <a:ext cx="1498189" cy="369332"/>
          </a:xfrm>
          <a:prstGeom prst="rect">
            <a:avLst/>
          </a:prstGeom>
          <a:noFill/>
          <a:ln>
            <a:solidFill>
              <a:srgbClr val="04AC20"/>
            </a:solidFill>
          </a:ln>
        </p:spPr>
        <p:txBody>
          <a:bodyPr wrap="square">
            <a:spAutoFit/>
          </a:bodyPr>
          <a:lstStyle/>
          <a:p>
            <a:pPr algn="ctr"/>
            <a:r>
              <a:rPr lang="fr-FR" sz="1800" b="1" dirty="0">
                <a:solidFill>
                  <a:srgbClr val="04AC20"/>
                </a:solidFill>
                <a:latin typeface="Arial Narrow" panose="020B0606020202030204" pitchFamily="34" charset="0"/>
              </a:rPr>
              <a:t>APRE</a:t>
            </a:r>
            <a:endParaRPr lang="ko-KR" altLang="en-US" sz="1800" b="1" dirty="0">
              <a:solidFill>
                <a:srgbClr val="04AC20"/>
              </a:solidFill>
              <a:latin typeface="Arial Narrow" panose="020B0606020202030204" pitchFamily="34" charset="0"/>
            </a:endParaRPr>
          </a:p>
        </p:txBody>
      </p:sp>
      <p:grpSp>
        <p:nvGrpSpPr>
          <p:cNvPr id="49" name="Group 48">
            <a:extLst>
              <a:ext uri="{FF2B5EF4-FFF2-40B4-BE49-F238E27FC236}">
                <a16:creationId xmlns:a16="http://schemas.microsoft.com/office/drawing/2014/main" id="{3DABF2D6-11E5-6896-0E97-3C8F11DD344B}"/>
              </a:ext>
            </a:extLst>
          </p:cNvPr>
          <p:cNvGrpSpPr/>
          <p:nvPr/>
        </p:nvGrpSpPr>
        <p:grpSpPr>
          <a:xfrm>
            <a:off x="197078" y="127194"/>
            <a:ext cx="11800818" cy="295932"/>
            <a:chOff x="197078" y="79896"/>
            <a:chExt cx="11800818" cy="295932"/>
          </a:xfrm>
        </p:grpSpPr>
        <p:sp>
          <p:nvSpPr>
            <p:cNvPr id="50" name="Rectangle : coins arrondis 18">
              <a:extLst>
                <a:ext uri="{FF2B5EF4-FFF2-40B4-BE49-F238E27FC236}">
                  <a16:creationId xmlns:a16="http://schemas.microsoft.com/office/drawing/2014/main" id="{01E75805-3231-0B4C-C9CE-B405BE42C201}"/>
                </a:ext>
              </a:extLst>
            </p:cNvPr>
            <p:cNvSpPr/>
            <p:nvPr/>
          </p:nvSpPr>
          <p:spPr>
            <a:xfrm>
              <a:off x="197078" y="79896"/>
              <a:ext cx="2286000" cy="29485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Culture et région agricole</a:t>
              </a:r>
            </a:p>
          </p:txBody>
        </p:sp>
        <p:sp>
          <p:nvSpPr>
            <p:cNvPr id="51" name="Rectangle : coins arrondis 21">
              <a:extLst>
                <a:ext uri="{FF2B5EF4-FFF2-40B4-BE49-F238E27FC236}">
                  <a16:creationId xmlns:a16="http://schemas.microsoft.com/office/drawing/2014/main" id="{0B556CF6-C337-5935-6999-915E0D5D497B}"/>
                </a:ext>
              </a:extLst>
            </p:cNvPr>
            <p:cNvSpPr/>
            <p:nvPr/>
          </p:nvSpPr>
          <p:spPr>
            <a:xfrm>
              <a:off x="2575783" y="79896"/>
              <a:ext cx="2286000" cy="295932"/>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Facteurs météorologiques</a:t>
              </a:r>
            </a:p>
          </p:txBody>
        </p:sp>
        <p:sp>
          <p:nvSpPr>
            <p:cNvPr id="52" name="Rectangle : coins arrondis 22">
              <a:extLst>
                <a:ext uri="{FF2B5EF4-FFF2-40B4-BE49-F238E27FC236}">
                  <a16:creationId xmlns:a16="http://schemas.microsoft.com/office/drawing/2014/main" id="{A2945BE8-C582-8683-4E42-7A10B2AD3107}"/>
                </a:ext>
              </a:extLst>
            </p:cNvPr>
            <p:cNvSpPr/>
            <p:nvPr/>
          </p:nvSpPr>
          <p:spPr>
            <a:xfrm>
              <a:off x="4954488" y="88016"/>
              <a:ext cx="2286000" cy="28536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Collecte et préparation de données</a:t>
              </a:r>
            </a:p>
          </p:txBody>
        </p:sp>
        <p:sp>
          <p:nvSpPr>
            <p:cNvPr id="53" name="Rectangle : coins arrondis 23">
              <a:extLst>
                <a:ext uri="{FF2B5EF4-FFF2-40B4-BE49-F238E27FC236}">
                  <a16:creationId xmlns:a16="http://schemas.microsoft.com/office/drawing/2014/main" id="{3AC918D5-118B-DF01-3001-D43F49D16E52}"/>
                </a:ext>
              </a:extLst>
            </p:cNvPr>
            <p:cNvSpPr/>
            <p:nvPr/>
          </p:nvSpPr>
          <p:spPr>
            <a:xfrm>
              <a:off x="9711896" y="88015"/>
              <a:ext cx="2286000" cy="28536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a:solidFill>
                    <a:schemeClr val="tx1"/>
                  </a:solidFill>
                  <a:latin typeface="Arial Narrow" panose="020B0606020202030204" pitchFamily="34" charset="0"/>
                </a:rPr>
                <a:t>Clustering selon toutes les variables</a:t>
              </a:r>
              <a:endParaRPr lang="fr-FR" sz="1200" dirty="0">
                <a:solidFill>
                  <a:schemeClr val="tx1"/>
                </a:solidFill>
                <a:latin typeface="Arial Narrow" panose="020B0606020202030204" pitchFamily="34" charset="0"/>
              </a:endParaRPr>
            </a:p>
          </p:txBody>
        </p:sp>
        <p:sp>
          <p:nvSpPr>
            <p:cNvPr id="54" name="Rectangle : coins arrondis 24">
              <a:extLst>
                <a:ext uri="{FF2B5EF4-FFF2-40B4-BE49-F238E27FC236}">
                  <a16:creationId xmlns:a16="http://schemas.microsoft.com/office/drawing/2014/main" id="{21D91951-50E2-381F-4E23-7B03E51D2A0C}"/>
                </a:ext>
              </a:extLst>
            </p:cNvPr>
            <p:cNvSpPr/>
            <p:nvPr/>
          </p:nvSpPr>
          <p:spPr>
            <a:xfrm>
              <a:off x="7333193" y="79897"/>
              <a:ext cx="2286000" cy="295931"/>
            </a:xfrm>
            <a:prstGeom prst="roundRect">
              <a:avLst>
                <a:gd name="adj" fmla="val 42151"/>
              </a:avLst>
            </a:prstGeom>
            <a:solidFill>
              <a:srgbClr val="63E951"/>
            </a:solid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Clustering selon chaque variable</a:t>
              </a:r>
            </a:p>
          </p:txBody>
        </p:sp>
      </p:grpSp>
      <p:sp>
        <p:nvSpPr>
          <p:cNvPr id="31" name="TextBox 30">
            <a:extLst>
              <a:ext uri="{FF2B5EF4-FFF2-40B4-BE49-F238E27FC236}">
                <a16:creationId xmlns:a16="http://schemas.microsoft.com/office/drawing/2014/main" id="{A62A053B-17AC-B921-22C1-5AE15D5FB38F}"/>
              </a:ext>
            </a:extLst>
          </p:cNvPr>
          <p:cNvSpPr txBox="1"/>
          <p:nvPr/>
        </p:nvSpPr>
        <p:spPr>
          <a:xfrm>
            <a:off x="11649724" y="6362374"/>
            <a:ext cx="348172" cy="307777"/>
          </a:xfrm>
          <a:prstGeom prst="rect">
            <a:avLst/>
          </a:prstGeom>
          <a:noFill/>
        </p:spPr>
        <p:txBody>
          <a:bodyPr wrap="none" rtlCol="0">
            <a:spAutoFit/>
          </a:bodyPr>
          <a:lstStyle/>
          <a:p>
            <a:r>
              <a:rPr lang="fr-FR" sz="1400" dirty="0">
                <a:latin typeface="Arial Narrow" panose="020B0606020202030204" pitchFamily="34" charset="0"/>
              </a:rPr>
              <a:t>16</a:t>
            </a:r>
            <a:endParaRPr lang="en-US" sz="1400" dirty="0">
              <a:latin typeface="Arial Narrow" panose="020B0606020202030204" pitchFamily="34" charset="0"/>
            </a:endParaRPr>
          </a:p>
        </p:txBody>
      </p:sp>
      <p:sp>
        <p:nvSpPr>
          <p:cNvPr id="20" name="Titre 2">
            <a:extLst>
              <a:ext uri="{FF2B5EF4-FFF2-40B4-BE49-F238E27FC236}">
                <a16:creationId xmlns:a16="http://schemas.microsoft.com/office/drawing/2014/main" id="{CE11CE74-90EE-A6BF-F75B-12F7C8B827C1}"/>
              </a:ext>
            </a:extLst>
          </p:cNvPr>
          <p:cNvSpPr txBox="1">
            <a:spLocks/>
          </p:cNvSpPr>
          <p:nvPr/>
        </p:nvSpPr>
        <p:spPr>
          <a:xfrm>
            <a:off x="166451" y="487388"/>
            <a:ext cx="11722038" cy="9148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sym typeface="+mn-lt"/>
              </a:defRPr>
            </a:lvl1pPr>
          </a:lstStyle>
          <a:p>
            <a:r>
              <a:rPr lang="fr-FR" sz="2400" b="1" dirty="0">
                <a:latin typeface="Arial Narrow" panose="020B0606020202030204" pitchFamily="34" charset="0"/>
              </a:rPr>
              <a:t>Dans le but de choisir </a:t>
            </a:r>
            <a:r>
              <a:rPr lang="fr-FR" sz="2400" b="1" dirty="0">
                <a:solidFill>
                  <a:srgbClr val="04AC20"/>
                </a:solidFill>
                <a:latin typeface="Arial Narrow" panose="020B0606020202030204" pitchFamily="34" charset="0"/>
              </a:rPr>
              <a:t>le nombre k optimal de cluster </a:t>
            </a:r>
            <a:r>
              <a:rPr lang="fr-FR" sz="2400" b="1" dirty="0">
                <a:latin typeface="Arial Narrow" panose="020B0606020202030204" pitchFamily="34" charset="0"/>
              </a:rPr>
              <a:t>nous avons appliqué la méthode </a:t>
            </a:r>
            <a:r>
              <a:rPr lang="fr-FR" sz="2400" b="1" dirty="0">
                <a:solidFill>
                  <a:srgbClr val="04AC20"/>
                </a:solidFill>
                <a:latin typeface="Arial Narrow" panose="020B0606020202030204" pitchFamily="34" charset="0"/>
              </a:rPr>
              <a:t>d’</a:t>
            </a:r>
            <a:r>
              <a:rPr lang="fr-FR" sz="2400" b="1" dirty="0" err="1">
                <a:solidFill>
                  <a:srgbClr val="04AC20"/>
                </a:solidFill>
                <a:latin typeface="Arial Narrow" panose="020B0606020202030204" pitchFamily="34" charset="0"/>
              </a:rPr>
              <a:t>elbow</a:t>
            </a:r>
            <a:endParaRPr lang="fr-FR" sz="2400" b="1" dirty="0">
              <a:latin typeface="Arial Narrow" panose="020B0606020202030204" pitchFamily="34" charset="0"/>
            </a:endParaRPr>
          </a:p>
        </p:txBody>
      </p:sp>
    </p:spTree>
    <p:extLst>
      <p:ext uri="{BB962C8B-B14F-4D97-AF65-F5344CB8AC3E}">
        <p14:creationId xmlns:p14="http://schemas.microsoft.com/office/powerpoint/2010/main" val="22650996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Image 34">
            <a:extLst>
              <a:ext uri="{FF2B5EF4-FFF2-40B4-BE49-F238E27FC236}">
                <a16:creationId xmlns:a16="http://schemas.microsoft.com/office/drawing/2014/main" id="{89784111-6D68-47A7-BDC4-FC91CF6C18E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02935" y="2068180"/>
            <a:ext cx="4512337" cy="3063390"/>
          </a:xfrm>
          <a:prstGeom prst="rect">
            <a:avLst/>
          </a:prstGeom>
          <a:noFill/>
          <a:ln>
            <a:noFill/>
          </a:ln>
        </p:spPr>
      </p:pic>
      <p:sp>
        <p:nvSpPr>
          <p:cNvPr id="14" name="ZoneTexte 13">
            <a:extLst>
              <a:ext uri="{FF2B5EF4-FFF2-40B4-BE49-F238E27FC236}">
                <a16:creationId xmlns:a16="http://schemas.microsoft.com/office/drawing/2014/main" id="{4A74E541-AF91-44D6-8FBB-D6DC0D786247}"/>
              </a:ext>
            </a:extLst>
          </p:cNvPr>
          <p:cNvSpPr txBox="1"/>
          <p:nvPr/>
        </p:nvSpPr>
        <p:spPr>
          <a:xfrm>
            <a:off x="7093263" y="5131570"/>
            <a:ext cx="4007900" cy="369332"/>
          </a:xfrm>
          <a:prstGeom prst="rect">
            <a:avLst/>
          </a:prstGeom>
          <a:noFill/>
          <a:ln w="9525">
            <a:noFill/>
          </a:ln>
        </p:spPr>
        <p:txBody>
          <a:bodyPr wrap="square">
            <a:spAutoFit/>
          </a:bodyPr>
          <a:lstStyle/>
          <a:p>
            <a:pPr algn="ctr"/>
            <a:r>
              <a:rPr lang="fr-FR" b="1" dirty="0">
                <a:latin typeface="Arial Narrow" panose="020B0606020202030204" pitchFamily="34" charset="0"/>
              </a:rPr>
              <a:t>Pas d’Optimum détecté</a:t>
            </a:r>
            <a:endParaRPr lang="fr-FR" sz="2400" b="1" dirty="0">
              <a:latin typeface="Arial Narrow" panose="020B0606020202030204" pitchFamily="34" charset="0"/>
            </a:endParaRPr>
          </a:p>
        </p:txBody>
      </p:sp>
      <p:cxnSp>
        <p:nvCxnSpPr>
          <p:cNvPr id="24" name="Connecteur droit 23">
            <a:extLst>
              <a:ext uri="{FF2B5EF4-FFF2-40B4-BE49-F238E27FC236}">
                <a16:creationId xmlns:a16="http://schemas.microsoft.com/office/drawing/2014/main" id="{3F52F6C7-D697-4EF3-9C5D-54AA7AC7EF3B}"/>
              </a:ext>
            </a:extLst>
          </p:cNvPr>
          <p:cNvCxnSpPr>
            <a:cxnSpLocks/>
          </p:cNvCxnSpPr>
          <p:nvPr/>
        </p:nvCxnSpPr>
        <p:spPr>
          <a:xfrm>
            <a:off x="5817242" y="2068180"/>
            <a:ext cx="0" cy="3885845"/>
          </a:xfrm>
          <a:prstGeom prst="line">
            <a:avLst/>
          </a:prstGeom>
          <a:ln w="38100">
            <a:solidFill>
              <a:srgbClr val="04AC20"/>
            </a:solidFill>
          </a:ln>
        </p:spPr>
        <p:style>
          <a:lnRef idx="1">
            <a:schemeClr val="accent1"/>
          </a:lnRef>
          <a:fillRef idx="0">
            <a:schemeClr val="accent1"/>
          </a:fillRef>
          <a:effectRef idx="0">
            <a:schemeClr val="accent1"/>
          </a:effectRef>
          <a:fontRef idx="minor">
            <a:schemeClr val="tx1"/>
          </a:fontRef>
        </p:style>
      </p:cxnSp>
      <p:sp>
        <p:nvSpPr>
          <p:cNvPr id="25" name="ZoneTexte 24">
            <a:extLst>
              <a:ext uri="{FF2B5EF4-FFF2-40B4-BE49-F238E27FC236}">
                <a16:creationId xmlns:a16="http://schemas.microsoft.com/office/drawing/2014/main" id="{251828DC-B313-4410-B88B-AFAD962E8293}"/>
              </a:ext>
            </a:extLst>
          </p:cNvPr>
          <p:cNvSpPr txBox="1"/>
          <p:nvPr/>
        </p:nvSpPr>
        <p:spPr>
          <a:xfrm>
            <a:off x="2010008" y="1382761"/>
            <a:ext cx="1498189" cy="369332"/>
          </a:xfrm>
          <a:prstGeom prst="rect">
            <a:avLst/>
          </a:prstGeom>
          <a:noFill/>
        </p:spPr>
        <p:txBody>
          <a:bodyPr wrap="square">
            <a:spAutoFit/>
          </a:bodyPr>
          <a:lstStyle/>
          <a:p>
            <a:r>
              <a:rPr lang="fr-FR" sz="1800" b="1" dirty="0">
                <a:solidFill>
                  <a:srgbClr val="04AC20"/>
                </a:solidFill>
                <a:latin typeface="Arial Narrow" panose="020B0606020202030204" pitchFamily="34" charset="0"/>
              </a:rPr>
              <a:t>Cas agrumes </a:t>
            </a:r>
            <a:endParaRPr lang="ko-KR" altLang="en-US" sz="1800" b="1" dirty="0">
              <a:solidFill>
                <a:srgbClr val="04AC20"/>
              </a:solidFill>
              <a:latin typeface="Arial Narrow" panose="020B0606020202030204" pitchFamily="34" charset="0"/>
            </a:endParaRPr>
          </a:p>
        </p:txBody>
      </p:sp>
      <p:sp>
        <p:nvSpPr>
          <p:cNvPr id="26" name="ZoneTexte 25">
            <a:extLst>
              <a:ext uri="{FF2B5EF4-FFF2-40B4-BE49-F238E27FC236}">
                <a16:creationId xmlns:a16="http://schemas.microsoft.com/office/drawing/2014/main" id="{7ABCB302-FC13-4AB1-97B4-2707523AC833}"/>
              </a:ext>
            </a:extLst>
          </p:cNvPr>
          <p:cNvSpPr txBox="1"/>
          <p:nvPr/>
        </p:nvSpPr>
        <p:spPr>
          <a:xfrm>
            <a:off x="8373430" y="1382761"/>
            <a:ext cx="905138" cy="369332"/>
          </a:xfrm>
          <a:prstGeom prst="rect">
            <a:avLst/>
          </a:prstGeom>
          <a:noFill/>
        </p:spPr>
        <p:txBody>
          <a:bodyPr wrap="square">
            <a:spAutoFit/>
          </a:bodyPr>
          <a:lstStyle/>
          <a:p>
            <a:r>
              <a:rPr lang="fr-FR" altLang="ko-KR" b="1" dirty="0">
                <a:solidFill>
                  <a:srgbClr val="04AC20"/>
                </a:solidFill>
                <a:latin typeface="Arial Narrow" panose="020B0606020202030204" pitchFamily="34" charset="0"/>
              </a:rPr>
              <a:t>Cas blé</a:t>
            </a:r>
            <a:endParaRPr lang="ko-KR" altLang="en-US" sz="1800" b="1" dirty="0">
              <a:solidFill>
                <a:srgbClr val="04AC20"/>
              </a:solidFill>
              <a:latin typeface="Arial Narrow" panose="020B0606020202030204" pitchFamily="34" charset="0"/>
            </a:endParaRPr>
          </a:p>
        </p:txBody>
      </p:sp>
      <p:sp>
        <p:nvSpPr>
          <p:cNvPr id="27" name="ZoneTexte 26">
            <a:extLst>
              <a:ext uri="{FF2B5EF4-FFF2-40B4-BE49-F238E27FC236}">
                <a16:creationId xmlns:a16="http://schemas.microsoft.com/office/drawing/2014/main" id="{2D2C1F58-068D-4637-A7DC-18C5BBB39578}"/>
              </a:ext>
            </a:extLst>
          </p:cNvPr>
          <p:cNvSpPr txBox="1"/>
          <p:nvPr/>
        </p:nvSpPr>
        <p:spPr>
          <a:xfrm>
            <a:off x="936507" y="5290318"/>
            <a:ext cx="3645190" cy="646331"/>
          </a:xfrm>
          <a:prstGeom prst="rect">
            <a:avLst/>
          </a:prstGeom>
          <a:noFill/>
          <a:ln w="9525">
            <a:noFill/>
          </a:ln>
        </p:spPr>
        <p:txBody>
          <a:bodyPr wrap="square">
            <a:spAutoFit/>
          </a:bodyPr>
          <a:lstStyle/>
          <a:p>
            <a:pPr algn="ctr"/>
            <a:r>
              <a:rPr lang="fr-FR" b="1" dirty="0">
                <a:latin typeface="Arial Narrow" panose="020B0606020202030204" pitchFamily="34" charset="0"/>
              </a:rPr>
              <a:t>L’</a:t>
            </a:r>
            <a:r>
              <a:rPr lang="fr-FR" b="1" dirty="0" err="1">
                <a:latin typeface="Arial Narrow" panose="020B0606020202030204" pitchFamily="34" charset="0"/>
              </a:rPr>
              <a:t>elbow</a:t>
            </a:r>
            <a:r>
              <a:rPr lang="fr-FR" b="1" dirty="0">
                <a:latin typeface="Arial Narrow" panose="020B0606020202030204" pitchFamily="34" charset="0"/>
              </a:rPr>
              <a:t> dans le graphique de l’humidité n’est pas très remarquable.</a:t>
            </a:r>
            <a:endParaRPr lang="fr-FR" sz="2400" b="1" dirty="0">
              <a:latin typeface="Arial Narrow" panose="020B0606020202030204" pitchFamily="34" charset="0"/>
            </a:endParaRPr>
          </a:p>
        </p:txBody>
      </p:sp>
      <p:pic>
        <p:nvPicPr>
          <p:cNvPr id="29" name="Graphique 28">
            <a:extLst>
              <a:ext uri="{FF2B5EF4-FFF2-40B4-BE49-F238E27FC236}">
                <a16:creationId xmlns:a16="http://schemas.microsoft.com/office/drawing/2014/main" id="{3B90AEB8-660D-459D-8AA2-6DA5471CCC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3818" y="4595279"/>
            <a:ext cx="536291" cy="536291"/>
          </a:xfrm>
          <a:prstGeom prst="rect">
            <a:avLst/>
          </a:prstGeom>
        </p:spPr>
      </p:pic>
      <p:pic>
        <p:nvPicPr>
          <p:cNvPr id="36" name="Image 35">
            <a:extLst>
              <a:ext uri="{FF2B5EF4-FFF2-40B4-BE49-F238E27FC236}">
                <a16:creationId xmlns:a16="http://schemas.microsoft.com/office/drawing/2014/main" id="{A801949F-9284-4331-A9EA-2975D2EDA7D6}"/>
              </a:ext>
            </a:extLst>
          </p:cNvPr>
          <p:cNvPicPr/>
          <p:nvPr/>
        </p:nvPicPr>
        <p:blipFill>
          <a:blip r:embed="rId5">
            <a:extLst>
              <a:ext uri="{28A0092B-C50C-407E-A947-70E740481C1C}">
                <a14:useLocalDpi xmlns:a14="http://schemas.microsoft.com/office/drawing/2010/main" val="0"/>
              </a:ext>
            </a:extLst>
          </a:blip>
          <a:stretch>
            <a:fillRect/>
          </a:stretch>
        </p:blipFill>
        <p:spPr>
          <a:xfrm>
            <a:off x="6946537" y="1913069"/>
            <a:ext cx="4657725" cy="3057525"/>
          </a:xfrm>
          <a:prstGeom prst="rect">
            <a:avLst/>
          </a:prstGeom>
        </p:spPr>
      </p:pic>
      <p:sp>
        <p:nvSpPr>
          <p:cNvPr id="37" name="ZoneTexte 36">
            <a:extLst>
              <a:ext uri="{FF2B5EF4-FFF2-40B4-BE49-F238E27FC236}">
                <a16:creationId xmlns:a16="http://schemas.microsoft.com/office/drawing/2014/main" id="{CE4F1BF1-2AB4-4C0D-9206-9EA9981832FE}"/>
              </a:ext>
            </a:extLst>
          </p:cNvPr>
          <p:cNvSpPr txBox="1"/>
          <p:nvPr/>
        </p:nvSpPr>
        <p:spPr>
          <a:xfrm>
            <a:off x="5068147" y="1698848"/>
            <a:ext cx="1498189" cy="369332"/>
          </a:xfrm>
          <a:prstGeom prst="rect">
            <a:avLst/>
          </a:prstGeom>
          <a:noFill/>
          <a:ln>
            <a:solidFill>
              <a:srgbClr val="04AC20"/>
            </a:solidFill>
          </a:ln>
        </p:spPr>
        <p:txBody>
          <a:bodyPr wrap="square">
            <a:spAutoFit/>
          </a:bodyPr>
          <a:lstStyle/>
          <a:p>
            <a:pPr algn="ctr"/>
            <a:r>
              <a:rPr lang="fr-FR" altLang="ko-KR" b="1" dirty="0">
                <a:solidFill>
                  <a:srgbClr val="04AC20"/>
                </a:solidFill>
                <a:latin typeface="Arial Narrow" panose="020B0606020202030204" pitchFamily="34" charset="0"/>
              </a:rPr>
              <a:t>Humidité</a:t>
            </a:r>
            <a:endParaRPr lang="ko-KR" altLang="en-US" sz="1800" b="1" dirty="0">
              <a:solidFill>
                <a:srgbClr val="04AC20"/>
              </a:solidFill>
              <a:latin typeface="Arial Narrow" panose="020B0606020202030204" pitchFamily="34" charset="0"/>
            </a:endParaRPr>
          </a:p>
        </p:txBody>
      </p:sp>
      <p:grpSp>
        <p:nvGrpSpPr>
          <p:cNvPr id="45" name="Group 44">
            <a:extLst>
              <a:ext uri="{FF2B5EF4-FFF2-40B4-BE49-F238E27FC236}">
                <a16:creationId xmlns:a16="http://schemas.microsoft.com/office/drawing/2014/main" id="{2540828B-8FE6-E7DA-CAAD-A71297E5B6DB}"/>
              </a:ext>
            </a:extLst>
          </p:cNvPr>
          <p:cNvGrpSpPr/>
          <p:nvPr/>
        </p:nvGrpSpPr>
        <p:grpSpPr>
          <a:xfrm>
            <a:off x="197078" y="127194"/>
            <a:ext cx="11800818" cy="295932"/>
            <a:chOff x="197078" y="79896"/>
            <a:chExt cx="11800818" cy="295932"/>
          </a:xfrm>
        </p:grpSpPr>
        <p:sp>
          <p:nvSpPr>
            <p:cNvPr id="46" name="Rectangle : coins arrondis 18">
              <a:extLst>
                <a:ext uri="{FF2B5EF4-FFF2-40B4-BE49-F238E27FC236}">
                  <a16:creationId xmlns:a16="http://schemas.microsoft.com/office/drawing/2014/main" id="{2C45AA97-E88B-7D18-FF99-4C5C19F46126}"/>
                </a:ext>
              </a:extLst>
            </p:cNvPr>
            <p:cNvSpPr/>
            <p:nvPr/>
          </p:nvSpPr>
          <p:spPr>
            <a:xfrm>
              <a:off x="197078" y="79896"/>
              <a:ext cx="2286000" cy="29485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Culture et région agricole</a:t>
              </a:r>
            </a:p>
          </p:txBody>
        </p:sp>
        <p:sp>
          <p:nvSpPr>
            <p:cNvPr id="47" name="Rectangle : coins arrondis 21">
              <a:extLst>
                <a:ext uri="{FF2B5EF4-FFF2-40B4-BE49-F238E27FC236}">
                  <a16:creationId xmlns:a16="http://schemas.microsoft.com/office/drawing/2014/main" id="{473B0277-6C40-5455-2D33-0B9B0D4F8567}"/>
                </a:ext>
              </a:extLst>
            </p:cNvPr>
            <p:cNvSpPr/>
            <p:nvPr/>
          </p:nvSpPr>
          <p:spPr>
            <a:xfrm>
              <a:off x="2575783" y="79896"/>
              <a:ext cx="2286000" cy="295932"/>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Facteurs météorologiques</a:t>
              </a:r>
            </a:p>
          </p:txBody>
        </p:sp>
        <p:sp>
          <p:nvSpPr>
            <p:cNvPr id="48" name="Rectangle : coins arrondis 22">
              <a:extLst>
                <a:ext uri="{FF2B5EF4-FFF2-40B4-BE49-F238E27FC236}">
                  <a16:creationId xmlns:a16="http://schemas.microsoft.com/office/drawing/2014/main" id="{5BBCF431-0DC0-FF47-BF54-3943F91B45D5}"/>
                </a:ext>
              </a:extLst>
            </p:cNvPr>
            <p:cNvSpPr/>
            <p:nvPr/>
          </p:nvSpPr>
          <p:spPr>
            <a:xfrm>
              <a:off x="4954488" y="88016"/>
              <a:ext cx="2286000" cy="28536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Collecte et préparation de données</a:t>
              </a:r>
            </a:p>
          </p:txBody>
        </p:sp>
        <p:sp>
          <p:nvSpPr>
            <p:cNvPr id="49" name="Rectangle : coins arrondis 23">
              <a:extLst>
                <a:ext uri="{FF2B5EF4-FFF2-40B4-BE49-F238E27FC236}">
                  <a16:creationId xmlns:a16="http://schemas.microsoft.com/office/drawing/2014/main" id="{BA429E5F-72FA-5793-0569-93E17A08E2D1}"/>
                </a:ext>
              </a:extLst>
            </p:cNvPr>
            <p:cNvSpPr/>
            <p:nvPr/>
          </p:nvSpPr>
          <p:spPr>
            <a:xfrm>
              <a:off x="9711896" y="88015"/>
              <a:ext cx="2286000" cy="28536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a:solidFill>
                    <a:schemeClr val="tx1"/>
                  </a:solidFill>
                  <a:latin typeface="Arial Narrow" panose="020B0606020202030204" pitchFamily="34" charset="0"/>
                </a:rPr>
                <a:t>Clustering selon toutes les variables</a:t>
              </a:r>
              <a:endParaRPr lang="fr-FR" sz="1200" dirty="0">
                <a:solidFill>
                  <a:schemeClr val="tx1"/>
                </a:solidFill>
                <a:latin typeface="Arial Narrow" panose="020B0606020202030204" pitchFamily="34" charset="0"/>
              </a:endParaRPr>
            </a:p>
          </p:txBody>
        </p:sp>
        <p:sp>
          <p:nvSpPr>
            <p:cNvPr id="50" name="Rectangle : coins arrondis 24">
              <a:extLst>
                <a:ext uri="{FF2B5EF4-FFF2-40B4-BE49-F238E27FC236}">
                  <a16:creationId xmlns:a16="http://schemas.microsoft.com/office/drawing/2014/main" id="{75620F0C-1796-BBEA-BE40-AD5ECD035DBA}"/>
                </a:ext>
              </a:extLst>
            </p:cNvPr>
            <p:cNvSpPr/>
            <p:nvPr/>
          </p:nvSpPr>
          <p:spPr>
            <a:xfrm>
              <a:off x="7333193" y="79897"/>
              <a:ext cx="2286000" cy="295931"/>
            </a:xfrm>
            <a:prstGeom prst="roundRect">
              <a:avLst>
                <a:gd name="adj" fmla="val 42151"/>
              </a:avLst>
            </a:prstGeom>
            <a:solidFill>
              <a:srgbClr val="63E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Clustering selon chaque variable</a:t>
              </a:r>
            </a:p>
          </p:txBody>
        </p:sp>
      </p:grpSp>
      <p:sp>
        <p:nvSpPr>
          <p:cNvPr id="28" name="TextBox 27">
            <a:extLst>
              <a:ext uri="{FF2B5EF4-FFF2-40B4-BE49-F238E27FC236}">
                <a16:creationId xmlns:a16="http://schemas.microsoft.com/office/drawing/2014/main" id="{B2E8EA3B-D0F0-24AA-BB1D-F30F46BA1F51}"/>
              </a:ext>
            </a:extLst>
          </p:cNvPr>
          <p:cNvSpPr txBox="1"/>
          <p:nvPr/>
        </p:nvSpPr>
        <p:spPr>
          <a:xfrm>
            <a:off x="11654014" y="6362374"/>
            <a:ext cx="348172" cy="307777"/>
          </a:xfrm>
          <a:prstGeom prst="rect">
            <a:avLst/>
          </a:prstGeom>
          <a:noFill/>
        </p:spPr>
        <p:txBody>
          <a:bodyPr wrap="none" rtlCol="0">
            <a:spAutoFit/>
          </a:bodyPr>
          <a:lstStyle/>
          <a:p>
            <a:r>
              <a:rPr lang="fr-FR" sz="1400" dirty="0">
                <a:latin typeface="Arial Narrow" panose="020B0606020202030204" pitchFamily="34" charset="0"/>
              </a:rPr>
              <a:t>17</a:t>
            </a:r>
            <a:endParaRPr lang="en-US" sz="1400" dirty="0">
              <a:latin typeface="Arial Narrow" panose="020B0606020202030204" pitchFamily="34" charset="0"/>
            </a:endParaRPr>
          </a:p>
        </p:txBody>
      </p:sp>
      <p:sp>
        <p:nvSpPr>
          <p:cNvPr id="19" name="Titre 2">
            <a:extLst>
              <a:ext uri="{FF2B5EF4-FFF2-40B4-BE49-F238E27FC236}">
                <a16:creationId xmlns:a16="http://schemas.microsoft.com/office/drawing/2014/main" id="{342BAF04-F713-15FB-909D-8CCE64A8A185}"/>
              </a:ext>
            </a:extLst>
          </p:cNvPr>
          <p:cNvSpPr txBox="1">
            <a:spLocks/>
          </p:cNvSpPr>
          <p:nvPr/>
        </p:nvSpPr>
        <p:spPr>
          <a:xfrm>
            <a:off x="166451" y="487388"/>
            <a:ext cx="11722038" cy="9148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sym typeface="+mn-lt"/>
              </a:defRPr>
            </a:lvl1pPr>
          </a:lstStyle>
          <a:p>
            <a:r>
              <a:rPr lang="fr-FR" sz="2400" b="1" dirty="0">
                <a:latin typeface="Arial Narrow" panose="020B0606020202030204" pitchFamily="34" charset="0"/>
              </a:rPr>
              <a:t>Dans le but de choisir </a:t>
            </a:r>
            <a:r>
              <a:rPr lang="fr-FR" sz="2400" b="1" dirty="0">
                <a:solidFill>
                  <a:srgbClr val="04AC20"/>
                </a:solidFill>
                <a:latin typeface="Arial Narrow" panose="020B0606020202030204" pitchFamily="34" charset="0"/>
              </a:rPr>
              <a:t>le nombre k optimal de cluster </a:t>
            </a:r>
            <a:r>
              <a:rPr lang="fr-FR" sz="2400" b="1" dirty="0">
                <a:latin typeface="Arial Narrow" panose="020B0606020202030204" pitchFamily="34" charset="0"/>
              </a:rPr>
              <a:t>nous avons appliqué la méthode </a:t>
            </a:r>
            <a:r>
              <a:rPr lang="fr-FR" sz="2400" b="1" dirty="0">
                <a:solidFill>
                  <a:srgbClr val="04AC20"/>
                </a:solidFill>
                <a:latin typeface="Arial Narrow" panose="020B0606020202030204" pitchFamily="34" charset="0"/>
              </a:rPr>
              <a:t>d’</a:t>
            </a:r>
            <a:r>
              <a:rPr lang="fr-FR" sz="2400" b="1" dirty="0" err="1">
                <a:solidFill>
                  <a:srgbClr val="04AC20"/>
                </a:solidFill>
                <a:latin typeface="Arial Narrow" panose="020B0606020202030204" pitchFamily="34" charset="0"/>
              </a:rPr>
              <a:t>elbow</a:t>
            </a:r>
            <a:endParaRPr lang="fr-FR" sz="2400" b="1" dirty="0">
              <a:latin typeface="Arial Narrow" panose="020B0606020202030204" pitchFamily="34" charset="0"/>
            </a:endParaRPr>
          </a:p>
        </p:txBody>
      </p:sp>
    </p:spTree>
    <p:extLst>
      <p:ext uri="{BB962C8B-B14F-4D97-AF65-F5344CB8AC3E}">
        <p14:creationId xmlns:p14="http://schemas.microsoft.com/office/powerpoint/2010/main" val="1850023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ZoneTexte 79">
            <a:extLst>
              <a:ext uri="{FF2B5EF4-FFF2-40B4-BE49-F238E27FC236}">
                <a16:creationId xmlns:a16="http://schemas.microsoft.com/office/drawing/2014/main" id="{682D3152-D950-426A-8E72-9953FF3144D5}"/>
              </a:ext>
            </a:extLst>
          </p:cNvPr>
          <p:cNvSpPr txBox="1"/>
          <p:nvPr/>
        </p:nvSpPr>
        <p:spPr>
          <a:xfrm>
            <a:off x="1596917" y="276490"/>
            <a:ext cx="1374355" cy="707886"/>
          </a:xfrm>
          <a:prstGeom prst="rect">
            <a:avLst/>
          </a:prstGeom>
          <a:noFill/>
        </p:spPr>
        <p:txBody>
          <a:bodyPr wrap="square">
            <a:spAutoFit/>
          </a:bodyPr>
          <a:lstStyle/>
          <a:p>
            <a:pPr lvl="0"/>
            <a:r>
              <a:rPr lang="fr-FR" sz="4000" b="1" dirty="0">
                <a:latin typeface="Arial Narrow" panose="020B0606020202030204" pitchFamily="34" charset="0"/>
              </a:rPr>
              <a:t>Plan</a:t>
            </a:r>
          </a:p>
        </p:txBody>
      </p:sp>
      <p:pic>
        <p:nvPicPr>
          <p:cNvPr id="106" name="Graphique 105">
            <a:extLst>
              <a:ext uri="{FF2B5EF4-FFF2-40B4-BE49-F238E27FC236}">
                <a16:creationId xmlns:a16="http://schemas.microsoft.com/office/drawing/2014/main" id="{57912149-CD6C-479D-9F02-59B87F2432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6933" y="204241"/>
            <a:ext cx="863823" cy="863823"/>
          </a:xfrm>
          <a:prstGeom prst="rect">
            <a:avLst/>
          </a:prstGeom>
        </p:spPr>
      </p:pic>
      <p:sp>
        <p:nvSpPr>
          <p:cNvPr id="107" name="ZoneTexte 106">
            <a:extLst>
              <a:ext uri="{FF2B5EF4-FFF2-40B4-BE49-F238E27FC236}">
                <a16:creationId xmlns:a16="http://schemas.microsoft.com/office/drawing/2014/main" id="{B4D5CA1A-B6E9-4A40-B659-3E7C61F1F34C}"/>
              </a:ext>
            </a:extLst>
          </p:cNvPr>
          <p:cNvSpPr txBox="1"/>
          <p:nvPr/>
        </p:nvSpPr>
        <p:spPr>
          <a:xfrm>
            <a:off x="991896" y="1291771"/>
            <a:ext cx="10208208" cy="4979926"/>
          </a:xfrm>
          <a:prstGeom prst="rect">
            <a:avLst/>
          </a:prstGeom>
          <a:solidFill>
            <a:schemeClr val="accent6">
              <a:lumMod val="20000"/>
              <a:lumOff val="80000"/>
            </a:schemeClr>
          </a:solidFill>
        </p:spPr>
        <p:txBody>
          <a:bodyPr wrap="square" rtlCol="0">
            <a:spAutoFit/>
          </a:bodyPr>
          <a:lstStyle/>
          <a:p>
            <a:endParaRPr lang="fr-FR" dirty="0"/>
          </a:p>
        </p:txBody>
      </p:sp>
      <p:grpSp>
        <p:nvGrpSpPr>
          <p:cNvPr id="12" name="Group 11">
            <a:extLst>
              <a:ext uri="{FF2B5EF4-FFF2-40B4-BE49-F238E27FC236}">
                <a16:creationId xmlns:a16="http://schemas.microsoft.com/office/drawing/2014/main" id="{0447A3E9-91AE-B1A8-3995-8B71AA673328}"/>
              </a:ext>
            </a:extLst>
          </p:cNvPr>
          <p:cNvGrpSpPr/>
          <p:nvPr/>
        </p:nvGrpSpPr>
        <p:grpSpPr>
          <a:xfrm>
            <a:off x="1152469" y="1419036"/>
            <a:ext cx="9887061" cy="4725396"/>
            <a:chOff x="1439115" y="1546301"/>
            <a:chExt cx="9887061" cy="4725396"/>
          </a:xfrm>
        </p:grpSpPr>
        <p:sp>
          <p:nvSpPr>
            <p:cNvPr id="46" name="Rectangle 45">
              <a:extLst>
                <a:ext uri="{FF2B5EF4-FFF2-40B4-BE49-F238E27FC236}">
                  <a16:creationId xmlns:a16="http://schemas.microsoft.com/office/drawing/2014/main" id="{084BC2E2-A6E6-4E71-A25F-6B23A025A2C8}"/>
                </a:ext>
              </a:extLst>
            </p:cNvPr>
            <p:cNvSpPr/>
            <p:nvPr/>
          </p:nvSpPr>
          <p:spPr>
            <a:xfrm>
              <a:off x="2434748" y="5662474"/>
              <a:ext cx="1442994" cy="609223"/>
            </a:xfrm>
            <a:prstGeom prst="rect">
              <a:avLst/>
            </a:prstGeom>
          </p:spPr>
          <p:txBody>
            <a:bodyPr/>
            <a:lstStyle/>
            <a:p>
              <a:pPr lvl="0"/>
              <a:r>
                <a:rPr lang="fr-FR" b="1" dirty="0">
                  <a:latin typeface="Arial Narrow" panose="020B0606020202030204" pitchFamily="34" charset="0"/>
                </a:rPr>
                <a:t>Conclusion</a:t>
              </a:r>
            </a:p>
          </p:txBody>
        </p:sp>
        <p:grpSp>
          <p:nvGrpSpPr>
            <p:cNvPr id="4" name="Group 3">
              <a:extLst>
                <a:ext uri="{FF2B5EF4-FFF2-40B4-BE49-F238E27FC236}">
                  <a16:creationId xmlns:a16="http://schemas.microsoft.com/office/drawing/2014/main" id="{19EEF577-A8E1-4C23-D6C4-1D17520100D8}"/>
                </a:ext>
              </a:extLst>
            </p:cNvPr>
            <p:cNvGrpSpPr/>
            <p:nvPr/>
          </p:nvGrpSpPr>
          <p:grpSpPr>
            <a:xfrm>
              <a:off x="1674872" y="2580693"/>
              <a:ext cx="609223" cy="609223"/>
              <a:chOff x="1674872" y="2580693"/>
              <a:chExt cx="609223" cy="609223"/>
            </a:xfrm>
          </p:grpSpPr>
          <p:sp>
            <p:nvSpPr>
              <p:cNvPr id="64" name="Oval 8">
                <a:extLst>
                  <a:ext uri="{FF2B5EF4-FFF2-40B4-BE49-F238E27FC236}">
                    <a16:creationId xmlns:a16="http://schemas.microsoft.com/office/drawing/2014/main" id="{ABEA1044-2E79-4534-8039-39F990DE7F1F}"/>
                  </a:ext>
                </a:extLst>
              </p:cNvPr>
              <p:cNvSpPr/>
              <p:nvPr/>
            </p:nvSpPr>
            <p:spPr>
              <a:xfrm>
                <a:off x="1674872" y="2580693"/>
                <a:ext cx="609223" cy="609223"/>
              </a:xfrm>
              <a:prstGeom prst="ellipse">
                <a:avLst/>
              </a:prstGeom>
              <a:solidFill>
                <a:srgbClr val="04AC20"/>
              </a:solidFill>
              <a:ln w="50800" cap="flat" cmpd="sng" algn="ctr">
                <a:noFill/>
                <a:prstDash val="solid"/>
              </a:ln>
              <a:effectLst/>
            </p:spPr>
            <p:txBody>
              <a:bodyPr rtlCol="0" anchor="ctr"/>
              <a:lstStyle/>
              <a:p>
                <a:pPr algn="ctr" latinLnBrk="1"/>
                <a:endParaRPr lang="ko-KR" altLang="en-US" b="1" kern="0" dirty="0">
                  <a:solidFill>
                    <a:prstClr val="white"/>
                  </a:solidFill>
                  <a:latin typeface="Arial Narrow" panose="020B0606020202030204" pitchFamily="34" charset="0"/>
                </a:endParaRPr>
              </a:p>
            </p:txBody>
          </p:sp>
          <p:sp>
            <p:nvSpPr>
              <p:cNvPr id="67" name="Oval 21">
                <a:extLst>
                  <a:ext uri="{FF2B5EF4-FFF2-40B4-BE49-F238E27FC236}">
                    <a16:creationId xmlns:a16="http://schemas.microsoft.com/office/drawing/2014/main" id="{5C398E7F-65CC-4142-AB8E-45DB02C3CED6}"/>
                  </a:ext>
                </a:extLst>
              </p:cNvPr>
              <p:cNvSpPr>
                <a:spLocks noChangeAspect="1"/>
              </p:cNvSpPr>
              <p:nvPr/>
            </p:nvSpPr>
            <p:spPr>
              <a:xfrm>
                <a:off x="1816842" y="2721304"/>
                <a:ext cx="325283" cy="328000"/>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ysClr val="window" lastClr="FFFFFF"/>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1" i="0" u="none" strike="noStrike" kern="0" cap="none" spc="0" normalizeH="0" baseline="0" noProof="0">
                  <a:ln>
                    <a:noFill/>
                  </a:ln>
                  <a:solidFill>
                    <a:prstClr val="white"/>
                  </a:solidFill>
                  <a:effectLst/>
                  <a:uLnTx/>
                  <a:uFillTx/>
                  <a:latin typeface="Arial Narrow" panose="020B0606020202030204" pitchFamily="34" charset="0"/>
                </a:endParaRPr>
              </a:p>
            </p:txBody>
          </p:sp>
        </p:grpSp>
        <p:grpSp>
          <p:nvGrpSpPr>
            <p:cNvPr id="6" name="Group 5">
              <a:extLst>
                <a:ext uri="{FF2B5EF4-FFF2-40B4-BE49-F238E27FC236}">
                  <a16:creationId xmlns:a16="http://schemas.microsoft.com/office/drawing/2014/main" id="{9528ECFE-FA27-EACA-3709-7550E34D557B}"/>
                </a:ext>
              </a:extLst>
            </p:cNvPr>
            <p:cNvGrpSpPr/>
            <p:nvPr/>
          </p:nvGrpSpPr>
          <p:grpSpPr>
            <a:xfrm>
              <a:off x="1674872" y="3522933"/>
              <a:ext cx="609223" cy="609223"/>
              <a:chOff x="1674872" y="3522933"/>
              <a:chExt cx="609223" cy="609223"/>
            </a:xfrm>
          </p:grpSpPr>
          <p:sp>
            <p:nvSpPr>
              <p:cNvPr id="65" name="Oval 9">
                <a:extLst>
                  <a:ext uri="{FF2B5EF4-FFF2-40B4-BE49-F238E27FC236}">
                    <a16:creationId xmlns:a16="http://schemas.microsoft.com/office/drawing/2014/main" id="{B26BD36E-F77C-4CF2-AF6A-6C16C98F8413}"/>
                  </a:ext>
                </a:extLst>
              </p:cNvPr>
              <p:cNvSpPr/>
              <p:nvPr/>
            </p:nvSpPr>
            <p:spPr>
              <a:xfrm>
                <a:off x="1674872" y="3522933"/>
                <a:ext cx="609223" cy="609223"/>
              </a:xfrm>
              <a:prstGeom prst="ellipse">
                <a:avLst/>
              </a:prstGeom>
              <a:solidFill>
                <a:srgbClr val="04AC20"/>
              </a:solidFill>
              <a:ln w="50800" cap="flat" cmpd="sng" algn="ctr">
                <a:noFill/>
                <a:prstDash val="solid"/>
              </a:ln>
              <a:effectLst/>
            </p:spPr>
            <p:txBody>
              <a:bodyPr rtlCol="0" anchor="ctr"/>
              <a:lstStyle/>
              <a:p>
                <a:pPr algn="ctr" latinLnBrk="1"/>
                <a:endParaRPr lang="ko-KR" altLang="en-US" b="1" kern="0">
                  <a:solidFill>
                    <a:prstClr val="white"/>
                  </a:solidFill>
                  <a:latin typeface="Arial Narrow" panose="020B0606020202030204" pitchFamily="34" charset="0"/>
                </a:endParaRPr>
              </a:p>
            </p:txBody>
          </p:sp>
          <p:sp>
            <p:nvSpPr>
              <p:cNvPr id="69" name="Rectangle 16">
                <a:extLst>
                  <a:ext uri="{FF2B5EF4-FFF2-40B4-BE49-F238E27FC236}">
                    <a16:creationId xmlns:a16="http://schemas.microsoft.com/office/drawing/2014/main" id="{32FD94ED-4A4B-4F8D-9A79-823DF1A06A08}"/>
                  </a:ext>
                </a:extLst>
              </p:cNvPr>
              <p:cNvSpPr/>
              <p:nvPr/>
            </p:nvSpPr>
            <p:spPr>
              <a:xfrm rot="2700000">
                <a:off x="1863358" y="3619354"/>
                <a:ext cx="232250" cy="41638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1" i="0" u="none" strike="noStrike" kern="0" cap="none" spc="0" normalizeH="0" baseline="0" noProof="0">
                  <a:ln>
                    <a:noFill/>
                  </a:ln>
                  <a:solidFill>
                    <a:prstClr val="white"/>
                  </a:solidFill>
                  <a:effectLst/>
                  <a:uLnTx/>
                  <a:uFillTx/>
                  <a:latin typeface="Arial Narrow" panose="020B0606020202030204" pitchFamily="34" charset="0"/>
                </a:endParaRPr>
              </a:p>
            </p:txBody>
          </p:sp>
        </p:grpSp>
        <p:sp>
          <p:nvSpPr>
            <p:cNvPr id="82" name="ZoneTexte 81">
              <a:extLst>
                <a:ext uri="{FF2B5EF4-FFF2-40B4-BE49-F238E27FC236}">
                  <a16:creationId xmlns:a16="http://schemas.microsoft.com/office/drawing/2014/main" id="{FA494D29-D4B2-4D79-A277-CB603B6F41BC}"/>
                </a:ext>
              </a:extLst>
            </p:cNvPr>
            <p:cNvSpPr txBox="1"/>
            <p:nvPr/>
          </p:nvSpPr>
          <p:spPr>
            <a:xfrm>
              <a:off x="2434748" y="1758398"/>
              <a:ext cx="2420874" cy="369332"/>
            </a:xfrm>
            <a:prstGeom prst="rect">
              <a:avLst/>
            </a:prstGeom>
            <a:noFill/>
          </p:spPr>
          <p:txBody>
            <a:bodyPr wrap="square">
              <a:spAutoFit/>
            </a:bodyPr>
            <a:lstStyle/>
            <a:p>
              <a:pPr lvl="0"/>
              <a:r>
                <a:rPr lang="fr-FR" b="1" dirty="0">
                  <a:latin typeface="Arial Narrow" panose="020B0606020202030204" pitchFamily="34" charset="0"/>
                </a:rPr>
                <a:t>Contexte de l’étude</a:t>
              </a:r>
            </a:p>
          </p:txBody>
        </p:sp>
        <p:grpSp>
          <p:nvGrpSpPr>
            <p:cNvPr id="2" name="Group 1">
              <a:extLst>
                <a:ext uri="{FF2B5EF4-FFF2-40B4-BE49-F238E27FC236}">
                  <a16:creationId xmlns:a16="http://schemas.microsoft.com/office/drawing/2014/main" id="{F064A247-6941-019B-AF3F-E0BB54D9E52A}"/>
                </a:ext>
              </a:extLst>
            </p:cNvPr>
            <p:cNvGrpSpPr/>
            <p:nvPr/>
          </p:nvGrpSpPr>
          <p:grpSpPr>
            <a:xfrm>
              <a:off x="1674872" y="1653423"/>
              <a:ext cx="609223" cy="579283"/>
              <a:chOff x="1674872" y="1665831"/>
              <a:chExt cx="609223" cy="579283"/>
            </a:xfrm>
          </p:grpSpPr>
          <p:sp>
            <p:nvSpPr>
              <p:cNvPr id="63" name="Oval 7">
                <a:extLst>
                  <a:ext uri="{FF2B5EF4-FFF2-40B4-BE49-F238E27FC236}">
                    <a16:creationId xmlns:a16="http://schemas.microsoft.com/office/drawing/2014/main" id="{AF002100-7EDF-4D87-A1BB-650C468BEA00}"/>
                  </a:ext>
                </a:extLst>
              </p:cNvPr>
              <p:cNvSpPr/>
              <p:nvPr/>
            </p:nvSpPr>
            <p:spPr>
              <a:xfrm>
                <a:off x="1674872" y="1665831"/>
                <a:ext cx="609223" cy="579283"/>
              </a:xfrm>
              <a:prstGeom prst="ellipse">
                <a:avLst/>
              </a:prstGeom>
              <a:solidFill>
                <a:srgbClr val="04AC20"/>
              </a:solidFill>
              <a:ln w="50800" cap="flat" cmpd="sng" algn="ctr">
                <a:no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1" i="0" u="none" strike="noStrike" kern="0" cap="none" spc="0" normalizeH="0" baseline="0" noProof="0" dirty="0">
                  <a:ln>
                    <a:noFill/>
                  </a:ln>
                  <a:solidFill>
                    <a:prstClr val="white"/>
                  </a:solidFill>
                  <a:effectLst/>
                  <a:uLnTx/>
                  <a:uFillTx/>
                  <a:latin typeface="Arial Narrow" panose="020B0606020202030204" pitchFamily="34" charset="0"/>
                </a:endParaRPr>
              </a:p>
            </p:txBody>
          </p:sp>
          <p:sp>
            <p:nvSpPr>
              <p:cNvPr id="83" name="Rectangle 9">
                <a:extLst>
                  <a:ext uri="{FF2B5EF4-FFF2-40B4-BE49-F238E27FC236}">
                    <a16:creationId xmlns:a16="http://schemas.microsoft.com/office/drawing/2014/main" id="{4158CE5B-AD03-48BE-8D94-8AF191469116}"/>
                  </a:ext>
                </a:extLst>
              </p:cNvPr>
              <p:cNvSpPr/>
              <p:nvPr/>
            </p:nvSpPr>
            <p:spPr>
              <a:xfrm>
                <a:off x="1833330" y="1818660"/>
                <a:ext cx="292306" cy="273624"/>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1" i="0" u="none" strike="noStrike" kern="0" cap="none" spc="0" normalizeH="0" baseline="0" noProof="0">
                  <a:ln>
                    <a:noFill/>
                  </a:ln>
                  <a:solidFill>
                    <a:prstClr val="white"/>
                  </a:solidFill>
                  <a:effectLst/>
                  <a:uLnTx/>
                  <a:uFillTx/>
                  <a:latin typeface="Arial Narrow" panose="020B0606020202030204" pitchFamily="34" charset="0"/>
                </a:endParaRPr>
              </a:p>
            </p:txBody>
          </p:sp>
        </p:grpSp>
        <p:sp>
          <p:nvSpPr>
            <p:cNvPr id="85" name="ZoneTexte 84">
              <a:extLst>
                <a:ext uri="{FF2B5EF4-FFF2-40B4-BE49-F238E27FC236}">
                  <a16:creationId xmlns:a16="http://schemas.microsoft.com/office/drawing/2014/main" id="{A26008C0-BFE7-42F4-BEA5-4F67D64F8BA6}"/>
                </a:ext>
              </a:extLst>
            </p:cNvPr>
            <p:cNvSpPr txBox="1"/>
            <p:nvPr/>
          </p:nvSpPr>
          <p:spPr>
            <a:xfrm>
              <a:off x="2434748" y="2700638"/>
              <a:ext cx="2696646" cy="369332"/>
            </a:xfrm>
            <a:prstGeom prst="rect">
              <a:avLst/>
            </a:prstGeom>
            <a:noFill/>
          </p:spPr>
          <p:txBody>
            <a:bodyPr wrap="square">
              <a:spAutoFit/>
            </a:bodyPr>
            <a:lstStyle/>
            <a:p>
              <a:pPr lvl="0"/>
              <a:r>
                <a:rPr lang="fr-FR" b="1" dirty="0">
                  <a:latin typeface="Arial Narrow" panose="020B0606020202030204" pitchFamily="34" charset="0"/>
                </a:rPr>
                <a:t>Problématique et objectifs</a:t>
              </a:r>
            </a:p>
          </p:txBody>
        </p:sp>
        <p:sp>
          <p:nvSpPr>
            <p:cNvPr id="87" name="ZoneTexte 86">
              <a:extLst>
                <a:ext uri="{FF2B5EF4-FFF2-40B4-BE49-F238E27FC236}">
                  <a16:creationId xmlns:a16="http://schemas.microsoft.com/office/drawing/2014/main" id="{7B5CCE14-77C4-49F2-A239-525519837EAF}"/>
                </a:ext>
              </a:extLst>
            </p:cNvPr>
            <p:cNvSpPr txBox="1"/>
            <p:nvPr/>
          </p:nvSpPr>
          <p:spPr>
            <a:xfrm>
              <a:off x="2434748" y="3642878"/>
              <a:ext cx="1896385" cy="369332"/>
            </a:xfrm>
            <a:prstGeom prst="rect">
              <a:avLst/>
            </a:prstGeom>
            <a:noFill/>
          </p:spPr>
          <p:txBody>
            <a:bodyPr wrap="square">
              <a:spAutoFit/>
            </a:bodyPr>
            <a:lstStyle/>
            <a:p>
              <a:pPr lvl="0"/>
              <a:r>
                <a:rPr lang="fr-FR" b="1" dirty="0">
                  <a:latin typeface="Arial Narrow" panose="020B0606020202030204" pitchFamily="34" charset="0"/>
                </a:rPr>
                <a:t>Démarche à suivre</a:t>
              </a:r>
            </a:p>
          </p:txBody>
        </p:sp>
        <p:grpSp>
          <p:nvGrpSpPr>
            <p:cNvPr id="7" name="Group 6">
              <a:extLst>
                <a:ext uri="{FF2B5EF4-FFF2-40B4-BE49-F238E27FC236}">
                  <a16:creationId xmlns:a16="http://schemas.microsoft.com/office/drawing/2014/main" id="{D22F18DA-211B-637C-7274-84B4D42C52A2}"/>
                </a:ext>
              </a:extLst>
            </p:cNvPr>
            <p:cNvGrpSpPr/>
            <p:nvPr/>
          </p:nvGrpSpPr>
          <p:grpSpPr>
            <a:xfrm>
              <a:off x="1674872" y="4483725"/>
              <a:ext cx="609223" cy="609223"/>
              <a:chOff x="1674872" y="4465171"/>
              <a:chExt cx="609223" cy="609223"/>
            </a:xfrm>
          </p:grpSpPr>
          <p:sp>
            <p:nvSpPr>
              <p:cNvPr id="66" name="Oval 10">
                <a:extLst>
                  <a:ext uri="{FF2B5EF4-FFF2-40B4-BE49-F238E27FC236}">
                    <a16:creationId xmlns:a16="http://schemas.microsoft.com/office/drawing/2014/main" id="{773406A3-2A98-47D9-A093-83F3F5439824}"/>
                  </a:ext>
                </a:extLst>
              </p:cNvPr>
              <p:cNvSpPr/>
              <p:nvPr/>
            </p:nvSpPr>
            <p:spPr>
              <a:xfrm>
                <a:off x="1674872" y="4465171"/>
                <a:ext cx="609223" cy="609223"/>
              </a:xfrm>
              <a:prstGeom prst="ellipse">
                <a:avLst/>
              </a:prstGeom>
              <a:solidFill>
                <a:srgbClr val="04AC20"/>
              </a:solidFill>
              <a:ln w="50800" cap="flat" cmpd="sng" algn="ctr">
                <a:noFill/>
                <a:prstDash val="solid"/>
              </a:ln>
              <a:effectLst/>
            </p:spPr>
            <p:txBody>
              <a:bodyPr rtlCol="0" anchor="ctr"/>
              <a:lstStyle/>
              <a:p>
                <a:pPr algn="ctr" latinLnBrk="1"/>
                <a:endParaRPr lang="ko-KR" altLang="en-US" b="1" kern="0">
                  <a:solidFill>
                    <a:prstClr val="white"/>
                  </a:solidFill>
                  <a:latin typeface="Arial Narrow" panose="020B0606020202030204" pitchFamily="34" charset="0"/>
                </a:endParaRPr>
              </a:p>
            </p:txBody>
          </p:sp>
          <p:sp>
            <p:nvSpPr>
              <p:cNvPr id="88" name="Donut 24">
                <a:extLst>
                  <a:ext uri="{FF2B5EF4-FFF2-40B4-BE49-F238E27FC236}">
                    <a16:creationId xmlns:a16="http://schemas.microsoft.com/office/drawing/2014/main" id="{3A8C080B-0CA2-4B37-BC6F-CC19371E79A3}"/>
                  </a:ext>
                </a:extLst>
              </p:cNvPr>
              <p:cNvSpPr/>
              <p:nvPr/>
            </p:nvSpPr>
            <p:spPr>
              <a:xfrm>
                <a:off x="1807809" y="4596710"/>
                <a:ext cx="343349" cy="346144"/>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1" i="0" u="none" strike="noStrike" kern="0" cap="none" spc="0" normalizeH="0" baseline="0" noProof="0" dirty="0">
                  <a:ln>
                    <a:noFill/>
                  </a:ln>
                  <a:solidFill>
                    <a:prstClr val="black"/>
                  </a:solidFill>
                  <a:effectLst/>
                  <a:uLnTx/>
                  <a:uFillTx/>
                  <a:latin typeface="Arial Narrow" panose="020B0606020202030204" pitchFamily="34" charset="0"/>
                </a:endParaRPr>
              </a:p>
            </p:txBody>
          </p:sp>
        </p:grpSp>
        <p:sp>
          <p:nvSpPr>
            <p:cNvPr id="90" name="ZoneTexte 89">
              <a:extLst>
                <a:ext uri="{FF2B5EF4-FFF2-40B4-BE49-F238E27FC236}">
                  <a16:creationId xmlns:a16="http://schemas.microsoft.com/office/drawing/2014/main" id="{7543894D-C6B6-4883-A840-E4FFD6B3E3E4}"/>
                </a:ext>
              </a:extLst>
            </p:cNvPr>
            <p:cNvSpPr txBox="1"/>
            <p:nvPr/>
          </p:nvSpPr>
          <p:spPr>
            <a:xfrm>
              <a:off x="2434748" y="4465171"/>
              <a:ext cx="2595915" cy="646331"/>
            </a:xfrm>
            <a:prstGeom prst="rect">
              <a:avLst/>
            </a:prstGeom>
            <a:noFill/>
          </p:spPr>
          <p:txBody>
            <a:bodyPr wrap="square">
              <a:spAutoFit/>
            </a:bodyPr>
            <a:lstStyle/>
            <a:p>
              <a:pPr lvl="0"/>
              <a:r>
                <a:rPr lang="fr-FR" b="1" dirty="0">
                  <a:latin typeface="Arial Narrow" panose="020B0606020202030204" pitchFamily="34" charset="0"/>
                </a:rPr>
                <a:t>Choix des cultures et régions agricoles</a:t>
              </a:r>
            </a:p>
          </p:txBody>
        </p:sp>
        <p:grpSp>
          <p:nvGrpSpPr>
            <p:cNvPr id="3" name="Group 2">
              <a:extLst>
                <a:ext uri="{FF2B5EF4-FFF2-40B4-BE49-F238E27FC236}">
                  <a16:creationId xmlns:a16="http://schemas.microsoft.com/office/drawing/2014/main" id="{AADDD8D9-A616-5CB1-6B5E-1FB77B4AB5BD}"/>
                </a:ext>
              </a:extLst>
            </p:cNvPr>
            <p:cNvGrpSpPr/>
            <p:nvPr/>
          </p:nvGrpSpPr>
          <p:grpSpPr>
            <a:xfrm>
              <a:off x="5745380" y="1638453"/>
              <a:ext cx="609223" cy="609223"/>
              <a:chOff x="5745380" y="1638453"/>
              <a:chExt cx="609223" cy="609223"/>
            </a:xfrm>
          </p:grpSpPr>
          <p:sp>
            <p:nvSpPr>
              <p:cNvPr id="71" name="Oval 15">
                <a:extLst>
                  <a:ext uri="{FF2B5EF4-FFF2-40B4-BE49-F238E27FC236}">
                    <a16:creationId xmlns:a16="http://schemas.microsoft.com/office/drawing/2014/main" id="{396EA974-347A-46C3-9098-5AA2525613E7}"/>
                  </a:ext>
                </a:extLst>
              </p:cNvPr>
              <p:cNvSpPr/>
              <p:nvPr/>
            </p:nvSpPr>
            <p:spPr>
              <a:xfrm>
                <a:off x="5745380" y="1638453"/>
                <a:ext cx="609223" cy="609223"/>
              </a:xfrm>
              <a:prstGeom prst="ellipse">
                <a:avLst/>
              </a:prstGeom>
              <a:solidFill>
                <a:srgbClr val="04AC20"/>
              </a:solidFill>
              <a:ln w="50800" cap="flat" cmpd="sng" algn="ctr">
                <a:noFill/>
                <a:prstDash val="solid"/>
              </a:ln>
              <a:effectLst/>
            </p:spPr>
            <p:txBody>
              <a:bodyPr rtlCol="0" anchor="ctr"/>
              <a:lstStyle/>
              <a:p>
                <a:pPr algn="ctr" latinLnBrk="1"/>
                <a:endParaRPr lang="ko-KR" altLang="en-US" b="1" kern="0">
                  <a:solidFill>
                    <a:prstClr val="white"/>
                  </a:solidFill>
                  <a:latin typeface="Arial Narrow" panose="020B0606020202030204" pitchFamily="34" charset="0"/>
                </a:endParaRPr>
              </a:p>
            </p:txBody>
          </p:sp>
          <p:sp>
            <p:nvSpPr>
              <p:cNvPr id="91" name="Donut 24">
                <a:extLst>
                  <a:ext uri="{FF2B5EF4-FFF2-40B4-BE49-F238E27FC236}">
                    <a16:creationId xmlns:a16="http://schemas.microsoft.com/office/drawing/2014/main" id="{13E8D783-26B3-42B2-A41B-53ABF3A797BE}"/>
                  </a:ext>
                </a:extLst>
              </p:cNvPr>
              <p:cNvSpPr/>
              <p:nvPr/>
            </p:nvSpPr>
            <p:spPr>
              <a:xfrm>
                <a:off x="5878317" y="1769992"/>
                <a:ext cx="343349" cy="346144"/>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1" i="0" u="none" strike="noStrike" kern="0" cap="none" spc="0" normalizeH="0" baseline="0" noProof="0" dirty="0">
                  <a:ln>
                    <a:noFill/>
                  </a:ln>
                  <a:solidFill>
                    <a:prstClr val="black"/>
                  </a:solidFill>
                  <a:effectLst/>
                  <a:uLnTx/>
                  <a:uFillTx/>
                  <a:latin typeface="Arial Narrow" panose="020B0606020202030204" pitchFamily="34" charset="0"/>
                </a:endParaRPr>
              </a:p>
            </p:txBody>
          </p:sp>
        </p:grpSp>
        <p:sp>
          <p:nvSpPr>
            <p:cNvPr id="94" name="ZoneTexte 93">
              <a:extLst>
                <a:ext uri="{FF2B5EF4-FFF2-40B4-BE49-F238E27FC236}">
                  <a16:creationId xmlns:a16="http://schemas.microsoft.com/office/drawing/2014/main" id="{04B5307B-443C-4EBD-9616-3BD03B984ECA}"/>
                </a:ext>
              </a:extLst>
            </p:cNvPr>
            <p:cNvSpPr txBox="1"/>
            <p:nvPr/>
          </p:nvSpPr>
          <p:spPr>
            <a:xfrm>
              <a:off x="6448206" y="1758398"/>
              <a:ext cx="3851316" cy="369332"/>
            </a:xfrm>
            <a:prstGeom prst="rect">
              <a:avLst/>
            </a:prstGeom>
            <a:noFill/>
          </p:spPr>
          <p:txBody>
            <a:bodyPr wrap="square">
              <a:spAutoFit/>
            </a:bodyPr>
            <a:lstStyle/>
            <a:p>
              <a:pPr lvl="0"/>
              <a:r>
                <a:rPr lang="fr-FR" b="1" dirty="0">
                  <a:latin typeface="Arial Narrow" panose="020B0606020202030204" pitchFamily="34" charset="0"/>
                </a:rPr>
                <a:t>Choix des facteurs météorologiques</a:t>
              </a:r>
            </a:p>
          </p:txBody>
        </p:sp>
        <p:sp>
          <p:nvSpPr>
            <p:cNvPr id="96" name="ZoneTexte 95">
              <a:extLst>
                <a:ext uri="{FF2B5EF4-FFF2-40B4-BE49-F238E27FC236}">
                  <a16:creationId xmlns:a16="http://schemas.microsoft.com/office/drawing/2014/main" id="{027D126E-C12D-41CD-A502-868FCE2E1FD8}"/>
                </a:ext>
              </a:extLst>
            </p:cNvPr>
            <p:cNvSpPr txBox="1"/>
            <p:nvPr/>
          </p:nvSpPr>
          <p:spPr>
            <a:xfrm>
              <a:off x="6448206" y="2700638"/>
              <a:ext cx="2777955" cy="369332"/>
            </a:xfrm>
            <a:prstGeom prst="rect">
              <a:avLst/>
            </a:prstGeom>
            <a:noFill/>
          </p:spPr>
          <p:txBody>
            <a:bodyPr wrap="square">
              <a:spAutoFit/>
            </a:bodyPr>
            <a:lstStyle/>
            <a:p>
              <a:pPr lvl="0"/>
              <a:r>
                <a:rPr lang="fr-FR" b="1" dirty="0">
                  <a:latin typeface="Arial Narrow" panose="020B0606020202030204" pitchFamily="34" charset="0"/>
                </a:rPr>
                <a:t>Collecte de données</a:t>
              </a:r>
            </a:p>
          </p:txBody>
        </p:sp>
        <p:sp>
          <p:nvSpPr>
            <p:cNvPr id="98" name="ZoneTexte 97">
              <a:extLst>
                <a:ext uri="{FF2B5EF4-FFF2-40B4-BE49-F238E27FC236}">
                  <a16:creationId xmlns:a16="http://schemas.microsoft.com/office/drawing/2014/main" id="{09437356-B1B9-4271-B949-B72872F67FF3}"/>
                </a:ext>
              </a:extLst>
            </p:cNvPr>
            <p:cNvSpPr txBox="1"/>
            <p:nvPr/>
          </p:nvSpPr>
          <p:spPr>
            <a:xfrm>
              <a:off x="6448206" y="3642878"/>
              <a:ext cx="4877970" cy="369332"/>
            </a:xfrm>
            <a:prstGeom prst="rect">
              <a:avLst/>
            </a:prstGeom>
            <a:noFill/>
          </p:spPr>
          <p:txBody>
            <a:bodyPr wrap="square">
              <a:spAutoFit/>
            </a:bodyPr>
            <a:lstStyle/>
            <a:p>
              <a:pPr lvl="0"/>
              <a:r>
                <a:rPr lang="fr-FR" b="1" dirty="0">
                  <a:latin typeface="Arial Narrow" panose="020B0606020202030204" pitchFamily="34" charset="0"/>
                </a:rPr>
                <a:t>Clustering selon chaque variable météorologique</a:t>
              </a:r>
            </a:p>
          </p:txBody>
        </p:sp>
        <p:sp>
          <p:nvSpPr>
            <p:cNvPr id="100" name="ZoneTexte 99">
              <a:extLst>
                <a:ext uri="{FF2B5EF4-FFF2-40B4-BE49-F238E27FC236}">
                  <a16:creationId xmlns:a16="http://schemas.microsoft.com/office/drawing/2014/main" id="{3D13F00C-A1B2-4A44-BA4C-0E15B48D985F}"/>
                </a:ext>
              </a:extLst>
            </p:cNvPr>
            <p:cNvSpPr txBox="1"/>
            <p:nvPr/>
          </p:nvSpPr>
          <p:spPr>
            <a:xfrm>
              <a:off x="6448206" y="4603670"/>
              <a:ext cx="3849725" cy="369332"/>
            </a:xfrm>
            <a:prstGeom prst="rect">
              <a:avLst/>
            </a:prstGeom>
            <a:noFill/>
          </p:spPr>
          <p:txBody>
            <a:bodyPr wrap="square">
              <a:spAutoFit/>
            </a:bodyPr>
            <a:lstStyle/>
            <a:p>
              <a:pPr lvl="0"/>
              <a:r>
                <a:rPr lang="fr-FR" b="1" dirty="0">
                  <a:latin typeface="Arial Narrow" panose="020B0606020202030204" pitchFamily="34" charset="0"/>
                </a:rPr>
                <a:t>Clustering selon toutes les variables</a:t>
              </a:r>
            </a:p>
          </p:txBody>
        </p:sp>
        <p:grpSp>
          <p:nvGrpSpPr>
            <p:cNvPr id="9" name="Group 8">
              <a:extLst>
                <a:ext uri="{FF2B5EF4-FFF2-40B4-BE49-F238E27FC236}">
                  <a16:creationId xmlns:a16="http://schemas.microsoft.com/office/drawing/2014/main" id="{30AC5D5B-C4E0-B3CA-145F-E924F7EEE06E}"/>
                </a:ext>
              </a:extLst>
            </p:cNvPr>
            <p:cNvGrpSpPr/>
            <p:nvPr/>
          </p:nvGrpSpPr>
          <p:grpSpPr>
            <a:xfrm>
              <a:off x="5745380" y="2580693"/>
              <a:ext cx="609223" cy="609223"/>
              <a:chOff x="5745380" y="2580693"/>
              <a:chExt cx="609223" cy="609223"/>
            </a:xfrm>
          </p:grpSpPr>
          <p:sp>
            <p:nvSpPr>
              <p:cNvPr id="72" name="Oval 16">
                <a:extLst>
                  <a:ext uri="{FF2B5EF4-FFF2-40B4-BE49-F238E27FC236}">
                    <a16:creationId xmlns:a16="http://schemas.microsoft.com/office/drawing/2014/main" id="{EBB3076D-CD47-4DB3-B1A9-255A9A521091}"/>
                  </a:ext>
                </a:extLst>
              </p:cNvPr>
              <p:cNvSpPr/>
              <p:nvPr/>
            </p:nvSpPr>
            <p:spPr>
              <a:xfrm>
                <a:off x="5745380" y="2580693"/>
                <a:ext cx="609223" cy="609223"/>
              </a:xfrm>
              <a:prstGeom prst="ellipse">
                <a:avLst/>
              </a:prstGeom>
              <a:solidFill>
                <a:srgbClr val="04AC20"/>
              </a:solidFill>
              <a:ln w="50800" cap="flat" cmpd="sng" algn="ctr">
                <a:noFill/>
                <a:prstDash val="solid"/>
              </a:ln>
              <a:effectLst/>
            </p:spPr>
            <p:txBody>
              <a:bodyPr rtlCol="0" anchor="ctr"/>
              <a:lstStyle/>
              <a:p>
                <a:pPr algn="ctr" latinLnBrk="1"/>
                <a:endParaRPr lang="ko-KR" altLang="en-US" b="1" kern="0">
                  <a:solidFill>
                    <a:prstClr val="white"/>
                  </a:solidFill>
                  <a:latin typeface="Arial Narrow" panose="020B0606020202030204" pitchFamily="34" charset="0"/>
                </a:endParaRPr>
              </a:p>
            </p:txBody>
          </p:sp>
          <p:pic>
            <p:nvPicPr>
              <p:cNvPr id="102" name="Graphique 101">
                <a:extLst>
                  <a:ext uri="{FF2B5EF4-FFF2-40B4-BE49-F238E27FC236}">
                    <a16:creationId xmlns:a16="http://schemas.microsoft.com/office/drawing/2014/main" id="{DD877C39-125E-4232-9C28-843DB489E3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67111" y="2702424"/>
                <a:ext cx="365760" cy="365760"/>
              </a:xfrm>
              <a:prstGeom prst="rect">
                <a:avLst/>
              </a:prstGeom>
            </p:spPr>
          </p:pic>
        </p:grpSp>
        <p:grpSp>
          <p:nvGrpSpPr>
            <p:cNvPr id="5" name="Group 4">
              <a:extLst>
                <a:ext uri="{FF2B5EF4-FFF2-40B4-BE49-F238E27FC236}">
                  <a16:creationId xmlns:a16="http://schemas.microsoft.com/office/drawing/2014/main" id="{52B1047D-505A-82B7-9CDB-75B02AC64D99}"/>
                </a:ext>
              </a:extLst>
            </p:cNvPr>
            <p:cNvGrpSpPr/>
            <p:nvPr/>
          </p:nvGrpSpPr>
          <p:grpSpPr>
            <a:xfrm>
              <a:off x="5745380" y="3522933"/>
              <a:ext cx="609223" cy="609223"/>
              <a:chOff x="5745380" y="3522933"/>
              <a:chExt cx="609223" cy="609223"/>
            </a:xfrm>
          </p:grpSpPr>
          <p:sp>
            <p:nvSpPr>
              <p:cNvPr id="73" name="Oval 17">
                <a:extLst>
                  <a:ext uri="{FF2B5EF4-FFF2-40B4-BE49-F238E27FC236}">
                    <a16:creationId xmlns:a16="http://schemas.microsoft.com/office/drawing/2014/main" id="{AC77BB0B-8EA8-4102-8075-F0E935D29E83}"/>
                  </a:ext>
                </a:extLst>
              </p:cNvPr>
              <p:cNvSpPr/>
              <p:nvPr/>
            </p:nvSpPr>
            <p:spPr>
              <a:xfrm>
                <a:off x="5745380" y="3522933"/>
                <a:ext cx="609223" cy="609223"/>
              </a:xfrm>
              <a:prstGeom prst="ellipse">
                <a:avLst/>
              </a:prstGeom>
              <a:solidFill>
                <a:srgbClr val="04AC20"/>
              </a:solidFill>
              <a:ln w="50800" cap="flat" cmpd="sng" algn="ctr">
                <a:noFill/>
                <a:prstDash val="solid"/>
              </a:ln>
              <a:effectLst/>
            </p:spPr>
            <p:txBody>
              <a:bodyPr rtlCol="0" anchor="ctr"/>
              <a:lstStyle/>
              <a:p>
                <a:pPr algn="ctr" latinLnBrk="1"/>
                <a:endParaRPr lang="ko-KR" altLang="en-US" b="1" kern="0">
                  <a:solidFill>
                    <a:prstClr val="white"/>
                  </a:solidFill>
                  <a:latin typeface="Arial Narrow" panose="020B0606020202030204" pitchFamily="34" charset="0"/>
                </a:endParaRPr>
              </a:p>
            </p:txBody>
          </p:sp>
          <p:pic>
            <p:nvPicPr>
              <p:cNvPr id="103" name="Graphique 102">
                <a:extLst>
                  <a:ext uri="{FF2B5EF4-FFF2-40B4-BE49-F238E27FC236}">
                    <a16:creationId xmlns:a16="http://schemas.microsoft.com/office/drawing/2014/main" id="{C984FA85-2F8E-4EE5-A0C3-33F0FC21F8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89971" y="3667524"/>
                <a:ext cx="320040" cy="320040"/>
              </a:xfrm>
              <a:prstGeom prst="rect">
                <a:avLst/>
              </a:prstGeom>
            </p:spPr>
          </p:pic>
        </p:grpSp>
        <p:grpSp>
          <p:nvGrpSpPr>
            <p:cNvPr id="8" name="Group 7">
              <a:extLst>
                <a:ext uri="{FF2B5EF4-FFF2-40B4-BE49-F238E27FC236}">
                  <a16:creationId xmlns:a16="http://schemas.microsoft.com/office/drawing/2014/main" id="{432BFC90-A7EC-C2F2-3B2F-E237BE0CB5FE}"/>
                </a:ext>
              </a:extLst>
            </p:cNvPr>
            <p:cNvGrpSpPr/>
            <p:nvPr/>
          </p:nvGrpSpPr>
          <p:grpSpPr>
            <a:xfrm>
              <a:off x="5745380" y="4483725"/>
              <a:ext cx="609223" cy="609223"/>
              <a:chOff x="5745380" y="4465171"/>
              <a:chExt cx="609223" cy="609223"/>
            </a:xfrm>
          </p:grpSpPr>
          <p:sp>
            <p:nvSpPr>
              <p:cNvPr id="74" name="Oval 18">
                <a:extLst>
                  <a:ext uri="{FF2B5EF4-FFF2-40B4-BE49-F238E27FC236}">
                    <a16:creationId xmlns:a16="http://schemas.microsoft.com/office/drawing/2014/main" id="{C3CD9E0D-A7D7-4835-8497-3ED59D4DF614}"/>
                  </a:ext>
                </a:extLst>
              </p:cNvPr>
              <p:cNvSpPr/>
              <p:nvPr/>
            </p:nvSpPr>
            <p:spPr>
              <a:xfrm>
                <a:off x="5745380" y="4465171"/>
                <a:ext cx="609223" cy="609223"/>
              </a:xfrm>
              <a:prstGeom prst="ellipse">
                <a:avLst/>
              </a:prstGeom>
              <a:solidFill>
                <a:srgbClr val="04AC20"/>
              </a:solidFill>
              <a:ln w="50800" cap="flat" cmpd="sng" algn="ctr">
                <a:noFill/>
                <a:prstDash val="solid"/>
              </a:ln>
              <a:effectLst/>
            </p:spPr>
            <p:txBody>
              <a:bodyPr rtlCol="0" anchor="ctr"/>
              <a:lstStyle/>
              <a:p>
                <a:pPr algn="ctr" latinLnBrk="1"/>
                <a:endParaRPr lang="ko-KR" altLang="en-US" b="1" kern="0">
                  <a:solidFill>
                    <a:prstClr val="white"/>
                  </a:solidFill>
                  <a:latin typeface="Arial Narrow" panose="020B0606020202030204" pitchFamily="34" charset="0"/>
                </a:endParaRPr>
              </a:p>
            </p:txBody>
          </p:sp>
          <p:pic>
            <p:nvPicPr>
              <p:cNvPr id="104" name="Graphique 103">
                <a:extLst>
                  <a:ext uri="{FF2B5EF4-FFF2-40B4-BE49-F238E27FC236}">
                    <a16:creationId xmlns:a16="http://schemas.microsoft.com/office/drawing/2014/main" id="{138D8D87-748D-4ADD-B0E3-0BA97AEE51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89971" y="4609762"/>
                <a:ext cx="320040" cy="320040"/>
              </a:xfrm>
              <a:prstGeom prst="rect">
                <a:avLst/>
              </a:prstGeom>
            </p:spPr>
          </p:pic>
        </p:grpSp>
        <p:grpSp>
          <p:nvGrpSpPr>
            <p:cNvPr id="10" name="Group 9">
              <a:extLst>
                <a:ext uri="{FF2B5EF4-FFF2-40B4-BE49-F238E27FC236}">
                  <a16:creationId xmlns:a16="http://schemas.microsoft.com/office/drawing/2014/main" id="{B64F026B-F3DE-1D62-A3FB-251BB8F33BD1}"/>
                </a:ext>
              </a:extLst>
            </p:cNvPr>
            <p:cNvGrpSpPr/>
            <p:nvPr/>
          </p:nvGrpSpPr>
          <p:grpSpPr>
            <a:xfrm>
              <a:off x="1674872" y="5515405"/>
              <a:ext cx="609223" cy="609223"/>
              <a:chOff x="4688453" y="5515405"/>
              <a:chExt cx="609223" cy="609223"/>
            </a:xfrm>
          </p:grpSpPr>
          <p:sp>
            <p:nvSpPr>
              <p:cNvPr id="101" name="Oval 16">
                <a:extLst>
                  <a:ext uri="{FF2B5EF4-FFF2-40B4-BE49-F238E27FC236}">
                    <a16:creationId xmlns:a16="http://schemas.microsoft.com/office/drawing/2014/main" id="{A50C3DA2-1580-405F-BEEA-CFCA0E91EF10}"/>
                  </a:ext>
                </a:extLst>
              </p:cNvPr>
              <p:cNvSpPr/>
              <p:nvPr/>
            </p:nvSpPr>
            <p:spPr>
              <a:xfrm>
                <a:off x="4688453" y="5515405"/>
                <a:ext cx="609223" cy="609223"/>
              </a:xfrm>
              <a:prstGeom prst="ellipse">
                <a:avLst/>
              </a:prstGeom>
              <a:solidFill>
                <a:srgbClr val="04AC20"/>
              </a:solidFill>
              <a:ln w="50800" cap="flat" cmpd="sng" algn="ctr">
                <a:noFill/>
                <a:prstDash val="solid"/>
              </a:ln>
              <a:effectLst/>
            </p:spPr>
            <p:txBody>
              <a:bodyPr rtlCol="0" anchor="ctr"/>
              <a:lstStyle/>
              <a:p>
                <a:pPr algn="ctr" latinLnBrk="1"/>
                <a:endParaRPr lang="ko-KR" altLang="en-US" b="1" kern="0">
                  <a:solidFill>
                    <a:prstClr val="white"/>
                  </a:solidFill>
                  <a:latin typeface="Arial Narrow" panose="020B0606020202030204" pitchFamily="34" charset="0"/>
                </a:endParaRPr>
              </a:p>
            </p:txBody>
          </p:sp>
          <p:pic>
            <p:nvPicPr>
              <p:cNvPr id="105" name="Graphique 104">
                <a:extLst>
                  <a:ext uri="{FF2B5EF4-FFF2-40B4-BE49-F238E27FC236}">
                    <a16:creationId xmlns:a16="http://schemas.microsoft.com/office/drawing/2014/main" id="{9BEC6708-5914-4474-8344-2DB811F419B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23900" y="5650852"/>
                <a:ext cx="338328" cy="338328"/>
              </a:xfrm>
              <a:prstGeom prst="rect">
                <a:avLst/>
              </a:prstGeom>
            </p:spPr>
          </p:pic>
        </p:grpSp>
        <p:sp>
          <p:nvSpPr>
            <p:cNvPr id="11" name="Rectangle 10">
              <a:extLst>
                <a:ext uri="{FF2B5EF4-FFF2-40B4-BE49-F238E27FC236}">
                  <a16:creationId xmlns:a16="http://schemas.microsoft.com/office/drawing/2014/main" id="{0DDA0F76-1A8D-3629-4B6F-47BD80E30D98}"/>
                </a:ext>
              </a:extLst>
            </p:cNvPr>
            <p:cNvSpPr/>
            <p:nvPr/>
          </p:nvSpPr>
          <p:spPr>
            <a:xfrm>
              <a:off x="1465407" y="1586305"/>
              <a:ext cx="274320" cy="274320"/>
            </a:xfrm>
            <a:prstGeom prst="rect">
              <a:avLst/>
            </a:prstGeom>
            <a:solidFill>
              <a:schemeClr val="bg1">
                <a:lumMod val="50000"/>
                <a:alpha val="22000"/>
              </a:schemeClr>
            </a:solidFill>
          </p:spPr>
          <p:txBody>
            <a:bodyPr wrap="square">
              <a:spAutoFit/>
            </a:bodyPr>
            <a:lstStyle/>
            <a:p>
              <a:endParaRPr lang="en-US" sz="1600" dirty="0">
                <a:solidFill>
                  <a:schemeClr val="tx1"/>
                </a:solidFill>
                <a:latin typeface="Arial Narrow" panose="020B0606020202030204" pitchFamily="34" charset="0"/>
              </a:endParaRPr>
            </a:p>
          </p:txBody>
        </p:sp>
        <p:sp>
          <p:nvSpPr>
            <p:cNvPr id="42" name="ZoneTexte 81">
              <a:extLst>
                <a:ext uri="{FF2B5EF4-FFF2-40B4-BE49-F238E27FC236}">
                  <a16:creationId xmlns:a16="http://schemas.microsoft.com/office/drawing/2014/main" id="{25A82D95-D3B0-EF51-C05A-C78A81C3A4C2}"/>
                </a:ext>
              </a:extLst>
            </p:cNvPr>
            <p:cNvSpPr txBox="1"/>
            <p:nvPr/>
          </p:nvSpPr>
          <p:spPr>
            <a:xfrm>
              <a:off x="1444418" y="1546301"/>
              <a:ext cx="372424" cy="369332"/>
            </a:xfrm>
            <a:prstGeom prst="rect">
              <a:avLst/>
            </a:prstGeom>
            <a:noFill/>
          </p:spPr>
          <p:txBody>
            <a:bodyPr wrap="square">
              <a:spAutoFit/>
            </a:bodyPr>
            <a:lstStyle/>
            <a:p>
              <a:pPr lvl="0"/>
              <a:r>
                <a:rPr lang="fr-FR" dirty="0">
                  <a:latin typeface="Arial Narrow" panose="020B0606020202030204" pitchFamily="34" charset="0"/>
                </a:rPr>
                <a:t>1</a:t>
              </a:r>
            </a:p>
          </p:txBody>
        </p:sp>
        <p:sp>
          <p:nvSpPr>
            <p:cNvPr id="43" name="Rectangle 42">
              <a:extLst>
                <a:ext uri="{FF2B5EF4-FFF2-40B4-BE49-F238E27FC236}">
                  <a16:creationId xmlns:a16="http://schemas.microsoft.com/office/drawing/2014/main" id="{D8332E39-919D-F611-9B92-A762AD9E263B}"/>
                </a:ext>
              </a:extLst>
            </p:cNvPr>
            <p:cNvSpPr/>
            <p:nvPr/>
          </p:nvSpPr>
          <p:spPr>
            <a:xfrm>
              <a:off x="1470927" y="2574621"/>
              <a:ext cx="274320" cy="274320"/>
            </a:xfrm>
            <a:prstGeom prst="rect">
              <a:avLst/>
            </a:prstGeom>
            <a:solidFill>
              <a:schemeClr val="bg1">
                <a:lumMod val="50000"/>
                <a:alpha val="22000"/>
              </a:schemeClr>
            </a:solidFill>
          </p:spPr>
          <p:txBody>
            <a:bodyPr wrap="square">
              <a:spAutoFit/>
            </a:bodyPr>
            <a:lstStyle/>
            <a:p>
              <a:endParaRPr lang="en-US" sz="1600" dirty="0">
                <a:solidFill>
                  <a:schemeClr val="tx1"/>
                </a:solidFill>
                <a:latin typeface="Arial Narrow" panose="020B0606020202030204" pitchFamily="34" charset="0"/>
              </a:endParaRPr>
            </a:p>
          </p:txBody>
        </p:sp>
        <p:sp>
          <p:nvSpPr>
            <p:cNvPr id="44" name="ZoneTexte 81">
              <a:extLst>
                <a:ext uri="{FF2B5EF4-FFF2-40B4-BE49-F238E27FC236}">
                  <a16:creationId xmlns:a16="http://schemas.microsoft.com/office/drawing/2014/main" id="{3A7A2609-0660-D743-409F-AA710DEBD733}"/>
                </a:ext>
              </a:extLst>
            </p:cNvPr>
            <p:cNvSpPr txBox="1"/>
            <p:nvPr/>
          </p:nvSpPr>
          <p:spPr>
            <a:xfrm>
              <a:off x="1449938" y="2534617"/>
              <a:ext cx="372424" cy="369332"/>
            </a:xfrm>
            <a:prstGeom prst="rect">
              <a:avLst/>
            </a:prstGeom>
            <a:noFill/>
          </p:spPr>
          <p:txBody>
            <a:bodyPr wrap="square">
              <a:spAutoFit/>
            </a:bodyPr>
            <a:lstStyle/>
            <a:p>
              <a:pPr lvl="0"/>
              <a:r>
                <a:rPr lang="fr-FR" dirty="0">
                  <a:latin typeface="Arial Narrow" panose="020B0606020202030204" pitchFamily="34" charset="0"/>
                </a:rPr>
                <a:t>2</a:t>
              </a:r>
            </a:p>
          </p:txBody>
        </p:sp>
        <p:sp>
          <p:nvSpPr>
            <p:cNvPr id="45" name="Rectangle 44">
              <a:extLst>
                <a:ext uri="{FF2B5EF4-FFF2-40B4-BE49-F238E27FC236}">
                  <a16:creationId xmlns:a16="http://schemas.microsoft.com/office/drawing/2014/main" id="{6E136092-17D1-9DDC-62F2-BBD1495FBAB4}"/>
                </a:ext>
              </a:extLst>
            </p:cNvPr>
            <p:cNvSpPr/>
            <p:nvPr/>
          </p:nvSpPr>
          <p:spPr>
            <a:xfrm>
              <a:off x="1465592" y="3547239"/>
              <a:ext cx="274320" cy="274320"/>
            </a:xfrm>
            <a:prstGeom prst="rect">
              <a:avLst/>
            </a:prstGeom>
            <a:solidFill>
              <a:schemeClr val="bg1">
                <a:lumMod val="50000"/>
                <a:alpha val="22000"/>
              </a:schemeClr>
            </a:solidFill>
          </p:spPr>
          <p:txBody>
            <a:bodyPr wrap="square">
              <a:spAutoFit/>
            </a:bodyPr>
            <a:lstStyle/>
            <a:p>
              <a:endParaRPr lang="en-US" sz="1600" dirty="0">
                <a:solidFill>
                  <a:schemeClr val="tx1"/>
                </a:solidFill>
                <a:latin typeface="Arial Narrow" panose="020B0606020202030204" pitchFamily="34" charset="0"/>
              </a:endParaRPr>
            </a:p>
          </p:txBody>
        </p:sp>
        <p:sp>
          <p:nvSpPr>
            <p:cNvPr id="47" name="ZoneTexte 81">
              <a:extLst>
                <a:ext uri="{FF2B5EF4-FFF2-40B4-BE49-F238E27FC236}">
                  <a16:creationId xmlns:a16="http://schemas.microsoft.com/office/drawing/2014/main" id="{0327F7DD-CCB0-C19C-9E91-6E634805BCA3}"/>
                </a:ext>
              </a:extLst>
            </p:cNvPr>
            <p:cNvSpPr txBox="1"/>
            <p:nvPr/>
          </p:nvSpPr>
          <p:spPr>
            <a:xfrm>
              <a:off x="1444603" y="3507235"/>
              <a:ext cx="372424" cy="369332"/>
            </a:xfrm>
            <a:prstGeom prst="rect">
              <a:avLst/>
            </a:prstGeom>
            <a:noFill/>
          </p:spPr>
          <p:txBody>
            <a:bodyPr wrap="square">
              <a:spAutoFit/>
            </a:bodyPr>
            <a:lstStyle/>
            <a:p>
              <a:pPr lvl="0"/>
              <a:r>
                <a:rPr lang="fr-FR" dirty="0">
                  <a:latin typeface="Arial Narrow" panose="020B0606020202030204" pitchFamily="34" charset="0"/>
                </a:rPr>
                <a:t>3</a:t>
              </a:r>
            </a:p>
          </p:txBody>
        </p:sp>
        <p:sp>
          <p:nvSpPr>
            <p:cNvPr id="48" name="Rectangle 47">
              <a:extLst>
                <a:ext uri="{FF2B5EF4-FFF2-40B4-BE49-F238E27FC236}">
                  <a16:creationId xmlns:a16="http://schemas.microsoft.com/office/drawing/2014/main" id="{712F03A2-72A6-D222-AA45-BEC3EFF17E05}"/>
                </a:ext>
              </a:extLst>
            </p:cNvPr>
            <p:cNvSpPr/>
            <p:nvPr/>
          </p:nvSpPr>
          <p:spPr>
            <a:xfrm>
              <a:off x="5525099" y="1586305"/>
              <a:ext cx="274320" cy="274320"/>
            </a:xfrm>
            <a:prstGeom prst="rect">
              <a:avLst/>
            </a:prstGeom>
            <a:solidFill>
              <a:schemeClr val="bg1">
                <a:lumMod val="50000"/>
                <a:alpha val="22000"/>
              </a:schemeClr>
            </a:solidFill>
          </p:spPr>
          <p:txBody>
            <a:bodyPr wrap="square">
              <a:spAutoFit/>
            </a:bodyPr>
            <a:lstStyle/>
            <a:p>
              <a:endParaRPr lang="en-US" sz="1600" dirty="0">
                <a:solidFill>
                  <a:schemeClr val="tx1"/>
                </a:solidFill>
                <a:latin typeface="Arial Narrow" panose="020B0606020202030204" pitchFamily="34" charset="0"/>
              </a:endParaRPr>
            </a:p>
          </p:txBody>
        </p:sp>
        <p:sp>
          <p:nvSpPr>
            <p:cNvPr id="49" name="ZoneTexte 81">
              <a:extLst>
                <a:ext uri="{FF2B5EF4-FFF2-40B4-BE49-F238E27FC236}">
                  <a16:creationId xmlns:a16="http://schemas.microsoft.com/office/drawing/2014/main" id="{10A0E2E8-7C11-3A6B-95AB-FA7B4CBCB051}"/>
                </a:ext>
              </a:extLst>
            </p:cNvPr>
            <p:cNvSpPr txBox="1"/>
            <p:nvPr/>
          </p:nvSpPr>
          <p:spPr>
            <a:xfrm>
              <a:off x="5504110" y="1546301"/>
              <a:ext cx="372424" cy="369332"/>
            </a:xfrm>
            <a:prstGeom prst="rect">
              <a:avLst/>
            </a:prstGeom>
            <a:noFill/>
          </p:spPr>
          <p:txBody>
            <a:bodyPr wrap="square">
              <a:spAutoFit/>
            </a:bodyPr>
            <a:lstStyle/>
            <a:p>
              <a:pPr lvl="0"/>
              <a:r>
                <a:rPr lang="fr-FR" dirty="0">
                  <a:latin typeface="Arial Narrow" panose="020B0606020202030204" pitchFamily="34" charset="0"/>
                </a:rPr>
                <a:t>5</a:t>
              </a:r>
            </a:p>
          </p:txBody>
        </p:sp>
        <p:sp>
          <p:nvSpPr>
            <p:cNvPr id="52" name="Rectangle 51">
              <a:extLst>
                <a:ext uri="{FF2B5EF4-FFF2-40B4-BE49-F238E27FC236}">
                  <a16:creationId xmlns:a16="http://schemas.microsoft.com/office/drawing/2014/main" id="{29B59146-413E-0111-6033-61F326F4381C}"/>
                </a:ext>
              </a:extLst>
            </p:cNvPr>
            <p:cNvSpPr/>
            <p:nvPr/>
          </p:nvSpPr>
          <p:spPr>
            <a:xfrm>
              <a:off x="5520523" y="2574621"/>
              <a:ext cx="274320" cy="274320"/>
            </a:xfrm>
            <a:prstGeom prst="rect">
              <a:avLst/>
            </a:prstGeom>
            <a:solidFill>
              <a:schemeClr val="bg1">
                <a:lumMod val="50000"/>
                <a:alpha val="22000"/>
              </a:schemeClr>
            </a:solidFill>
          </p:spPr>
          <p:txBody>
            <a:bodyPr wrap="square">
              <a:spAutoFit/>
            </a:bodyPr>
            <a:lstStyle/>
            <a:p>
              <a:endParaRPr lang="en-US" sz="1600" dirty="0">
                <a:solidFill>
                  <a:schemeClr val="tx1"/>
                </a:solidFill>
                <a:latin typeface="Arial Narrow" panose="020B0606020202030204" pitchFamily="34" charset="0"/>
              </a:endParaRPr>
            </a:p>
          </p:txBody>
        </p:sp>
        <p:sp>
          <p:nvSpPr>
            <p:cNvPr id="53" name="ZoneTexte 81">
              <a:extLst>
                <a:ext uri="{FF2B5EF4-FFF2-40B4-BE49-F238E27FC236}">
                  <a16:creationId xmlns:a16="http://schemas.microsoft.com/office/drawing/2014/main" id="{712A1A21-C1E3-92E5-9694-5C0986FFD4F8}"/>
                </a:ext>
              </a:extLst>
            </p:cNvPr>
            <p:cNvSpPr txBox="1"/>
            <p:nvPr/>
          </p:nvSpPr>
          <p:spPr>
            <a:xfrm>
              <a:off x="5499534" y="2534617"/>
              <a:ext cx="372424" cy="369332"/>
            </a:xfrm>
            <a:prstGeom prst="rect">
              <a:avLst/>
            </a:prstGeom>
            <a:noFill/>
          </p:spPr>
          <p:txBody>
            <a:bodyPr wrap="square">
              <a:spAutoFit/>
            </a:bodyPr>
            <a:lstStyle/>
            <a:p>
              <a:pPr lvl="0"/>
              <a:r>
                <a:rPr lang="fr-FR" dirty="0">
                  <a:latin typeface="Arial Narrow" panose="020B0606020202030204" pitchFamily="34" charset="0"/>
                </a:rPr>
                <a:t>6</a:t>
              </a:r>
            </a:p>
          </p:txBody>
        </p:sp>
        <p:sp>
          <p:nvSpPr>
            <p:cNvPr id="54" name="Rectangle 53">
              <a:extLst>
                <a:ext uri="{FF2B5EF4-FFF2-40B4-BE49-F238E27FC236}">
                  <a16:creationId xmlns:a16="http://schemas.microsoft.com/office/drawing/2014/main" id="{7E42D381-8455-0162-AEC6-54CA6EC6BF80}"/>
                </a:ext>
              </a:extLst>
            </p:cNvPr>
            <p:cNvSpPr/>
            <p:nvPr/>
          </p:nvSpPr>
          <p:spPr>
            <a:xfrm>
              <a:off x="5515947" y="3562937"/>
              <a:ext cx="274320" cy="274320"/>
            </a:xfrm>
            <a:prstGeom prst="rect">
              <a:avLst/>
            </a:prstGeom>
            <a:solidFill>
              <a:schemeClr val="bg1">
                <a:lumMod val="50000"/>
                <a:alpha val="22000"/>
              </a:schemeClr>
            </a:solidFill>
          </p:spPr>
          <p:txBody>
            <a:bodyPr wrap="square">
              <a:spAutoFit/>
            </a:bodyPr>
            <a:lstStyle/>
            <a:p>
              <a:endParaRPr lang="en-US" sz="1600" dirty="0">
                <a:solidFill>
                  <a:schemeClr val="tx1"/>
                </a:solidFill>
                <a:latin typeface="Arial Narrow" panose="020B0606020202030204" pitchFamily="34" charset="0"/>
              </a:endParaRPr>
            </a:p>
          </p:txBody>
        </p:sp>
        <p:sp>
          <p:nvSpPr>
            <p:cNvPr id="55" name="ZoneTexte 81">
              <a:extLst>
                <a:ext uri="{FF2B5EF4-FFF2-40B4-BE49-F238E27FC236}">
                  <a16:creationId xmlns:a16="http://schemas.microsoft.com/office/drawing/2014/main" id="{E4CB545C-FA70-0D5C-4C97-D89625A8A31F}"/>
                </a:ext>
              </a:extLst>
            </p:cNvPr>
            <p:cNvSpPr txBox="1"/>
            <p:nvPr/>
          </p:nvSpPr>
          <p:spPr>
            <a:xfrm>
              <a:off x="5494958" y="3522933"/>
              <a:ext cx="372424" cy="369332"/>
            </a:xfrm>
            <a:prstGeom prst="rect">
              <a:avLst/>
            </a:prstGeom>
            <a:noFill/>
          </p:spPr>
          <p:txBody>
            <a:bodyPr wrap="square">
              <a:spAutoFit/>
            </a:bodyPr>
            <a:lstStyle/>
            <a:p>
              <a:pPr lvl="0"/>
              <a:r>
                <a:rPr lang="fr-FR" dirty="0">
                  <a:latin typeface="Arial Narrow" panose="020B0606020202030204" pitchFamily="34" charset="0"/>
                </a:rPr>
                <a:t>7</a:t>
              </a:r>
            </a:p>
          </p:txBody>
        </p:sp>
        <p:sp>
          <p:nvSpPr>
            <p:cNvPr id="56" name="Rectangle 55">
              <a:extLst>
                <a:ext uri="{FF2B5EF4-FFF2-40B4-BE49-F238E27FC236}">
                  <a16:creationId xmlns:a16="http://schemas.microsoft.com/office/drawing/2014/main" id="{464FEAF5-DEB6-E0C1-B0DB-F168E567F068}"/>
                </a:ext>
              </a:extLst>
            </p:cNvPr>
            <p:cNvSpPr/>
            <p:nvPr/>
          </p:nvSpPr>
          <p:spPr>
            <a:xfrm>
              <a:off x="5511371" y="4551253"/>
              <a:ext cx="274320" cy="274320"/>
            </a:xfrm>
            <a:prstGeom prst="rect">
              <a:avLst/>
            </a:prstGeom>
            <a:solidFill>
              <a:schemeClr val="bg1">
                <a:lumMod val="50000"/>
                <a:alpha val="22000"/>
              </a:schemeClr>
            </a:solidFill>
          </p:spPr>
          <p:txBody>
            <a:bodyPr wrap="square">
              <a:spAutoFit/>
            </a:bodyPr>
            <a:lstStyle/>
            <a:p>
              <a:endParaRPr lang="en-US" sz="1600" dirty="0">
                <a:solidFill>
                  <a:schemeClr val="tx1"/>
                </a:solidFill>
                <a:latin typeface="Arial Narrow" panose="020B0606020202030204" pitchFamily="34" charset="0"/>
              </a:endParaRPr>
            </a:p>
          </p:txBody>
        </p:sp>
        <p:sp>
          <p:nvSpPr>
            <p:cNvPr id="57" name="ZoneTexte 81">
              <a:extLst>
                <a:ext uri="{FF2B5EF4-FFF2-40B4-BE49-F238E27FC236}">
                  <a16:creationId xmlns:a16="http://schemas.microsoft.com/office/drawing/2014/main" id="{5250FD10-24F1-9BE5-1252-B08AF6C4827E}"/>
                </a:ext>
              </a:extLst>
            </p:cNvPr>
            <p:cNvSpPr txBox="1"/>
            <p:nvPr/>
          </p:nvSpPr>
          <p:spPr>
            <a:xfrm>
              <a:off x="5490382" y="4511249"/>
              <a:ext cx="372424" cy="369332"/>
            </a:xfrm>
            <a:prstGeom prst="rect">
              <a:avLst/>
            </a:prstGeom>
            <a:noFill/>
          </p:spPr>
          <p:txBody>
            <a:bodyPr wrap="square">
              <a:spAutoFit/>
            </a:bodyPr>
            <a:lstStyle/>
            <a:p>
              <a:pPr lvl="0"/>
              <a:r>
                <a:rPr lang="fr-FR" dirty="0">
                  <a:latin typeface="Arial Narrow" panose="020B0606020202030204" pitchFamily="34" charset="0"/>
                </a:rPr>
                <a:t>8</a:t>
              </a:r>
            </a:p>
          </p:txBody>
        </p:sp>
        <p:sp>
          <p:nvSpPr>
            <p:cNvPr id="58" name="Rectangle 57">
              <a:extLst>
                <a:ext uri="{FF2B5EF4-FFF2-40B4-BE49-F238E27FC236}">
                  <a16:creationId xmlns:a16="http://schemas.microsoft.com/office/drawing/2014/main" id="{0F1024CA-1D27-2C73-55B7-56C3A07E678F}"/>
                </a:ext>
              </a:extLst>
            </p:cNvPr>
            <p:cNvSpPr/>
            <p:nvPr/>
          </p:nvSpPr>
          <p:spPr>
            <a:xfrm>
              <a:off x="1462848" y="4535555"/>
              <a:ext cx="274320" cy="274320"/>
            </a:xfrm>
            <a:prstGeom prst="rect">
              <a:avLst/>
            </a:prstGeom>
            <a:solidFill>
              <a:schemeClr val="bg1">
                <a:lumMod val="50000"/>
                <a:alpha val="22000"/>
              </a:schemeClr>
            </a:solidFill>
          </p:spPr>
          <p:txBody>
            <a:bodyPr wrap="square">
              <a:spAutoFit/>
            </a:bodyPr>
            <a:lstStyle/>
            <a:p>
              <a:endParaRPr lang="en-US" sz="1600" dirty="0">
                <a:solidFill>
                  <a:schemeClr val="tx1"/>
                </a:solidFill>
                <a:latin typeface="Arial Narrow" panose="020B0606020202030204" pitchFamily="34" charset="0"/>
              </a:endParaRPr>
            </a:p>
          </p:txBody>
        </p:sp>
        <p:sp>
          <p:nvSpPr>
            <p:cNvPr id="59" name="ZoneTexte 81">
              <a:extLst>
                <a:ext uri="{FF2B5EF4-FFF2-40B4-BE49-F238E27FC236}">
                  <a16:creationId xmlns:a16="http://schemas.microsoft.com/office/drawing/2014/main" id="{7346A18B-76AA-09D4-52C8-F038424CA71A}"/>
                </a:ext>
              </a:extLst>
            </p:cNvPr>
            <p:cNvSpPr txBox="1"/>
            <p:nvPr/>
          </p:nvSpPr>
          <p:spPr>
            <a:xfrm>
              <a:off x="1441859" y="4495551"/>
              <a:ext cx="372424" cy="369332"/>
            </a:xfrm>
            <a:prstGeom prst="rect">
              <a:avLst/>
            </a:prstGeom>
            <a:noFill/>
          </p:spPr>
          <p:txBody>
            <a:bodyPr wrap="square">
              <a:spAutoFit/>
            </a:bodyPr>
            <a:lstStyle/>
            <a:p>
              <a:pPr lvl="0"/>
              <a:r>
                <a:rPr lang="fr-FR" dirty="0">
                  <a:latin typeface="Arial Narrow" panose="020B0606020202030204" pitchFamily="34" charset="0"/>
                </a:rPr>
                <a:t>4</a:t>
              </a:r>
            </a:p>
          </p:txBody>
        </p:sp>
        <p:sp>
          <p:nvSpPr>
            <p:cNvPr id="60" name="Rectangle 59">
              <a:extLst>
                <a:ext uri="{FF2B5EF4-FFF2-40B4-BE49-F238E27FC236}">
                  <a16:creationId xmlns:a16="http://schemas.microsoft.com/office/drawing/2014/main" id="{1BE677BA-0340-6BB0-1BA6-E47DC292B8BD}"/>
                </a:ext>
              </a:extLst>
            </p:cNvPr>
            <p:cNvSpPr/>
            <p:nvPr/>
          </p:nvSpPr>
          <p:spPr>
            <a:xfrm>
              <a:off x="1460104" y="5523871"/>
              <a:ext cx="274320" cy="274320"/>
            </a:xfrm>
            <a:prstGeom prst="rect">
              <a:avLst/>
            </a:prstGeom>
            <a:solidFill>
              <a:schemeClr val="bg1">
                <a:lumMod val="50000"/>
                <a:alpha val="22000"/>
              </a:schemeClr>
            </a:solidFill>
          </p:spPr>
          <p:txBody>
            <a:bodyPr wrap="square">
              <a:spAutoFit/>
            </a:bodyPr>
            <a:lstStyle/>
            <a:p>
              <a:endParaRPr lang="en-US" sz="1600" dirty="0">
                <a:solidFill>
                  <a:schemeClr val="tx1"/>
                </a:solidFill>
                <a:latin typeface="Arial Narrow" panose="020B0606020202030204" pitchFamily="34" charset="0"/>
              </a:endParaRPr>
            </a:p>
          </p:txBody>
        </p:sp>
        <p:sp>
          <p:nvSpPr>
            <p:cNvPr id="61" name="ZoneTexte 81">
              <a:extLst>
                <a:ext uri="{FF2B5EF4-FFF2-40B4-BE49-F238E27FC236}">
                  <a16:creationId xmlns:a16="http://schemas.microsoft.com/office/drawing/2014/main" id="{BE8B13C6-6436-585E-BE34-7BD4B0D46DCD}"/>
                </a:ext>
              </a:extLst>
            </p:cNvPr>
            <p:cNvSpPr txBox="1"/>
            <p:nvPr/>
          </p:nvSpPr>
          <p:spPr>
            <a:xfrm>
              <a:off x="1439115" y="5483867"/>
              <a:ext cx="372424" cy="369332"/>
            </a:xfrm>
            <a:prstGeom prst="rect">
              <a:avLst/>
            </a:prstGeom>
            <a:noFill/>
          </p:spPr>
          <p:txBody>
            <a:bodyPr wrap="square">
              <a:spAutoFit/>
            </a:bodyPr>
            <a:lstStyle/>
            <a:p>
              <a:pPr lvl="0"/>
              <a:r>
                <a:rPr lang="fr-FR" dirty="0">
                  <a:latin typeface="Arial Narrow" panose="020B0606020202030204" pitchFamily="34" charset="0"/>
                </a:rPr>
                <a:t>9</a:t>
              </a:r>
            </a:p>
          </p:txBody>
        </p:sp>
      </p:grpSp>
    </p:spTree>
    <p:extLst>
      <p:ext uri="{BB962C8B-B14F-4D97-AF65-F5344CB8AC3E}">
        <p14:creationId xmlns:p14="http://schemas.microsoft.com/office/powerpoint/2010/main" val="4060375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a:extLst>
              <a:ext uri="{FF2B5EF4-FFF2-40B4-BE49-F238E27FC236}">
                <a16:creationId xmlns:a16="http://schemas.microsoft.com/office/drawing/2014/main" id="{496E256D-D9EE-483B-8DFE-4DE0621849AB}"/>
              </a:ext>
            </a:extLst>
          </p:cNvPr>
          <p:cNvPicPr/>
          <p:nvPr/>
        </p:nvPicPr>
        <p:blipFill>
          <a:blip r:embed="rId3">
            <a:extLst>
              <a:ext uri="{28A0092B-C50C-407E-A947-70E740481C1C}">
                <a14:useLocalDpi xmlns:a14="http://schemas.microsoft.com/office/drawing/2010/main" val="0"/>
              </a:ext>
            </a:extLst>
          </a:blip>
          <a:stretch>
            <a:fillRect/>
          </a:stretch>
        </p:blipFill>
        <p:spPr>
          <a:xfrm>
            <a:off x="424864" y="2017276"/>
            <a:ext cx="4657725" cy="3057525"/>
          </a:xfrm>
          <a:prstGeom prst="rect">
            <a:avLst/>
          </a:prstGeom>
        </p:spPr>
      </p:pic>
      <p:sp>
        <p:nvSpPr>
          <p:cNvPr id="6" name="ZoneTexte 5">
            <a:extLst>
              <a:ext uri="{FF2B5EF4-FFF2-40B4-BE49-F238E27FC236}">
                <a16:creationId xmlns:a16="http://schemas.microsoft.com/office/drawing/2014/main" id="{F6D14523-275A-4E1C-AD04-4690CD2D601B}"/>
              </a:ext>
            </a:extLst>
          </p:cNvPr>
          <p:cNvSpPr txBox="1"/>
          <p:nvPr/>
        </p:nvSpPr>
        <p:spPr>
          <a:xfrm>
            <a:off x="424864" y="5368741"/>
            <a:ext cx="11227091" cy="923330"/>
          </a:xfrm>
          <a:prstGeom prst="rect">
            <a:avLst/>
          </a:prstGeom>
          <a:noFill/>
          <a:ln w="9525">
            <a:noFill/>
          </a:ln>
        </p:spPr>
        <p:txBody>
          <a:bodyPr wrap="square">
            <a:spAutoFit/>
          </a:bodyPr>
          <a:lstStyle/>
          <a:p>
            <a:pPr marL="285750" indent="-285750" algn="ctr">
              <a:buFont typeface="Arial" panose="020B0604020202020204" pitchFamily="34" charset="0"/>
              <a:buChar char="•"/>
            </a:pPr>
            <a:r>
              <a:rPr lang="fr-FR" b="1" dirty="0">
                <a:latin typeface="Arial Narrow" panose="020B0606020202030204" pitchFamily="34" charset="0"/>
              </a:rPr>
              <a:t>La méthode  « </a:t>
            </a:r>
            <a:r>
              <a:rPr lang="fr-FR" b="1" dirty="0" err="1">
                <a:latin typeface="Arial Narrow" panose="020B0606020202030204" pitchFamily="34" charset="0"/>
              </a:rPr>
              <a:t>Elbow</a:t>
            </a:r>
            <a:r>
              <a:rPr lang="fr-FR" b="1" dirty="0">
                <a:latin typeface="Arial Narrow" panose="020B0606020202030204" pitchFamily="34" charset="0"/>
              </a:rPr>
              <a:t> score » n’a pas réussis de trouver le nombre optimale de cluster pour la vitesse de vent pour les deux culture.</a:t>
            </a:r>
          </a:p>
          <a:p>
            <a:pPr marL="285750" indent="-285750" algn="ctr">
              <a:buFont typeface="Arial" panose="020B0604020202020204" pitchFamily="34" charset="0"/>
              <a:buChar char="•"/>
            </a:pPr>
            <a:r>
              <a:rPr lang="fr-FR" b="1" dirty="0">
                <a:latin typeface="Arial Narrow" panose="020B0606020202030204" pitchFamily="34" charset="0"/>
              </a:rPr>
              <a:t>Nous ne pouvons pas caractérisé des groupes d’années agricole selon cette variable</a:t>
            </a:r>
            <a:endParaRPr lang="fr-FR" sz="2400" b="1" dirty="0">
              <a:latin typeface="Arial Narrow" panose="020B0606020202030204" pitchFamily="34" charset="0"/>
            </a:endParaRPr>
          </a:p>
        </p:txBody>
      </p:sp>
      <p:cxnSp>
        <p:nvCxnSpPr>
          <p:cNvPr id="16" name="Connecteur droit 15">
            <a:extLst>
              <a:ext uri="{FF2B5EF4-FFF2-40B4-BE49-F238E27FC236}">
                <a16:creationId xmlns:a16="http://schemas.microsoft.com/office/drawing/2014/main" id="{94900F8A-3584-4893-A422-A0D2FAC3871D}"/>
              </a:ext>
            </a:extLst>
          </p:cNvPr>
          <p:cNvCxnSpPr>
            <a:cxnSpLocks/>
          </p:cNvCxnSpPr>
          <p:nvPr/>
        </p:nvCxnSpPr>
        <p:spPr>
          <a:xfrm flipH="1">
            <a:off x="5904103" y="1945211"/>
            <a:ext cx="10122" cy="3287368"/>
          </a:xfrm>
          <a:prstGeom prst="line">
            <a:avLst/>
          </a:prstGeom>
          <a:ln w="38100">
            <a:solidFill>
              <a:srgbClr val="04AC20"/>
            </a:solidFill>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33B6ECE9-2D54-491C-A116-6872105EE680}"/>
              </a:ext>
            </a:extLst>
          </p:cNvPr>
          <p:cNvSpPr txBox="1"/>
          <p:nvPr/>
        </p:nvSpPr>
        <p:spPr>
          <a:xfrm>
            <a:off x="1892534" y="1425697"/>
            <a:ext cx="1498189" cy="369332"/>
          </a:xfrm>
          <a:prstGeom prst="rect">
            <a:avLst/>
          </a:prstGeom>
          <a:noFill/>
        </p:spPr>
        <p:txBody>
          <a:bodyPr wrap="square">
            <a:spAutoFit/>
          </a:bodyPr>
          <a:lstStyle/>
          <a:p>
            <a:r>
              <a:rPr lang="fr-FR" sz="1800" b="1" dirty="0">
                <a:solidFill>
                  <a:srgbClr val="04AC20"/>
                </a:solidFill>
                <a:latin typeface="Arial Narrow" panose="020B0606020202030204" pitchFamily="34" charset="0"/>
              </a:rPr>
              <a:t>Cas agrumes </a:t>
            </a:r>
            <a:endParaRPr lang="ko-KR" altLang="en-US" sz="1800" b="1" dirty="0">
              <a:solidFill>
                <a:srgbClr val="04AC20"/>
              </a:solidFill>
              <a:latin typeface="Arial Narrow" panose="020B0606020202030204" pitchFamily="34" charset="0"/>
            </a:endParaRPr>
          </a:p>
        </p:txBody>
      </p:sp>
      <p:sp>
        <p:nvSpPr>
          <p:cNvPr id="18" name="ZoneTexte 17">
            <a:extLst>
              <a:ext uri="{FF2B5EF4-FFF2-40B4-BE49-F238E27FC236}">
                <a16:creationId xmlns:a16="http://schemas.microsoft.com/office/drawing/2014/main" id="{2B074690-12ED-4B93-AACC-1ED31C81E541}"/>
              </a:ext>
            </a:extLst>
          </p:cNvPr>
          <p:cNvSpPr txBox="1"/>
          <p:nvPr/>
        </p:nvSpPr>
        <p:spPr>
          <a:xfrm>
            <a:off x="8417482" y="1425697"/>
            <a:ext cx="905138" cy="369332"/>
          </a:xfrm>
          <a:prstGeom prst="rect">
            <a:avLst/>
          </a:prstGeom>
          <a:noFill/>
        </p:spPr>
        <p:txBody>
          <a:bodyPr wrap="square">
            <a:spAutoFit/>
          </a:bodyPr>
          <a:lstStyle/>
          <a:p>
            <a:r>
              <a:rPr lang="fr-FR" altLang="ko-KR" b="1" dirty="0">
                <a:solidFill>
                  <a:srgbClr val="04AC20"/>
                </a:solidFill>
                <a:latin typeface="Arial Narrow" panose="020B0606020202030204" pitchFamily="34" charset="0"/>
              </a:rPr>
              <a:t>Cas blé</a:t>
            </a:r>
            <a:endParaRPr lang="ko-KR" altLang="en-US" sz="1800" b="1" dirty="0">
              <a:solidFill>
                <a:srgbClr val="04AC20"/>
              </a:solidFill>
              <a:latin typeface="Arial Narrow" panose="020B0606020202030204" pitchFamily="34" charset="0"/>
            </a:endParaRPr>
          </a:p>
        </p:txBody>
      </p:sp>
      <p:pic>
        <p:nvPicPr>
          <p:cNvPr id="26" name="Image 25">
            <a:extLst>
              <a:ext uri="{FF2B5EF4-FFF2-40B4-BE49-F238E27FC236}">
                <a16:creationId xmlns:a16="http://schemas.microsoft.com/office/drawing/2014/main" id="{2DE602A8-9657-430D-ADCF-1DA3A1E6518F}"/>
              </a:ext>
            </a:extLst>
          </p:cNvPr>
          <p:cNvPicPr/>
          <p:nvPr/>
        </p:nvPicPr>
        <p:blipFill>
          <a:blip r:embed="rId3">
            <a:extLst>
              <a:ext uri="{28A0092B-C50C-407E-A947-70E740481C1C}">
                <a14:useLocalDpi xmlns:a14="http://schemas.microsoft.com/office/drawing/2010/main" val="0"/>
              </a:ext>
            </a:extLst>
          </a:blip>
          <a:stretch>
            <a:fillRect/>
          </a:stretch>
        </p:blipFill>
        <p:spPr>
          <a:xfrm>
            <a:off x="7151597" y="1912067"/>
            <a:ext cx="4657725" cy="3057525"/>
          </a:xfrm>
          <a:prstGeom prst="rect">
            <a:avLst/>
          </a:prstGeom>
        </p:spPr>
      </p:pic>
      <p:sp>
        <p:nvSpPr>
          <p:cNvPr id="29" name="ZoneTexte 28">
            <a:extLst>
              <a:ext uri="{FF2B5EF4-FFF2-40B4-BE49-F238E27FC236}">
                <a16:creationId xmlns:a16="http://schemas.microsoft.com/office/drawing/2014/main" id="{81CA9FEC-BE69-4C9D-A369-4258E6EB1FC2}"/>
              </a:ext>
            </a:extLst>
          </p:cNvPr>
          <p:cNvSpPr txBox="1"/>
          <p:nvPr/>
        </p:nvSpPr>
        <p:spPr>
          <a:xfrm>
            <a:off x="4937046" y="1542735"/>
            <a:ext cx="1934113" cy="369332"/>
          </a:xfrm>
          <a:prstGeom prst="rect">
            <a:avLst/>
          </a:prstGeom>
          <a:noFill/>
          <a:ln>
            <a:solidFill>
              <a:srgbClr val="04AC20"/>
            </a:solidFill>
          </a:ln>
        </p:spPr>
        <p:txBody>
          <a:bodyPr wrap="square">
            <a:spAutoFit/>
          </a:bodyPr>
          <a:lstStyle/>
          <a:p>
            <a:pPr algn="ctr"/>
            <a:r>
              <a:rPr lang="fr-FR" sz="1800" b="1" dirty="0">
                <a:solidFill>
                  <a:srgbClr val="04AC20"/>
                </a:solidFill>
                <a:latin typeface="Century Gothic"/>
              </a:rPr>
              <a:t>Vitesse de vent</a:t>
            </a:r>
            <a:endParaRPr lang="ko-KR" altLang="en-US" sz="1800" b="1" dirty="0">
              <a:solidFill>
                <a:srgbClr val="04AC20"/>
              </a:solidFill>
              <a:latin typeface="Arial Narrow" panose="020B0606020202030204" pitchFamily="34" charset="0"/>
            </a:endParaRPr>
          </a:p>
        </p:txBody>
      </p:sp>
      <p:grpSp>
        <p:nvGrpSpPr>
          <p:cNvPr id="30" name="Group 29">
            <a:extLst>
              <a:ext uri="{FF2B5EF4-FFF2-40B4-BE49-F238E27FC236}">
                <a16:creationId xmlns:a16="http://schemas.microsoft.com/office/drawing/2014/main" id="{7C3719C8-1320-C373-0196-2BBEF47E0691}"/>
              </a:ext>
            </a:extLst>
          </p:cNvPr>
          <p:cNvGrpSpPr/>
          <p:nvPr/>
        </p:nvGrpSpPr>
        <p:grpSpPr>
          <a:xfrm>
            <a:off x="197078" y="127194"/>
            <a:ext cx="11800818" cy="295932"/>
            <a:chOff x="197078" y="79896"/>
            <a:chExt cx="11800818" cy="295932"/>
          </a:xfrm>
        </p:grpSpPr>
        <p:sp>
          <p:nvSpPr>
            <p:cNvPr id="31" name="Rectangle : coins arrondis 18">
              <a:extLst>
                <a:ext uri="{FF2B5EF4-FFF2-40B4-BE49-F238E27FC236}">
                  <a16:creationId xmlns:a16="http://schemas.microsoft.com/office/drawing/2014/main" id="{A4C0F569-35F1-E8EF-9955-4BF1559B64F4}"/>
                </a:ext>
              </a:extLst>
            </p:cNvPr>
            <p:cNvSpPr/>
            <p:nvPr/>
          </p:nvSpPr>
          <p:spPr>
            <a:xfrm>
              <a:off x="197078" y="79896"/>
              <a:ext cx="2286000" cy="29485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Culture et région agricole</a:t>
              </a:r>
            </a:p>
          </p:txBody>
        </p:sp>
        <p:sp>
          <p:nvSpPr>
            <p:cNvPr id="32" name="Rectangle : coins arrondis 21">
              <a:extLst>
                <a:ext uri="{FF2B5EF4-FFF2-40B4-BE49-F238E27FC236}">
                  <a16:creationId xmlns:a16="http://schemas.microsoft.com/office/drawing/2014/main" id="{EF950456-0564-89E7-8E70-4EBB65F17C91}"/>
                </a:ext>
              </a:extLst>
            </p:cNvPr>
            <p:cNvSpPr/>
            <p:nvPr/>
          </p:nvSpPr>
          <p:spPr>
            <a:xfrm>
              <a:off x="2575783" y="79896"/>
              <a:ext cx="2286000" cy="295932"/>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Facteurs météorologiques</a:t>
              </a:r>
            </a:p>
          </p:txBody>
        </p:sp>
        <p:sp>
          <p:nvSpPr>
            <p:cNvPr id="33" name="Rectangle : coins arrondis 22">
              <a:extLst>
                <a:ext uri="{FF2B5EF4-FFF2-40B4-BE49-F238E27FC236}">
                  <a16:creationId xmlns:a16="http://schemas.microsoft.com/office/drawing/2014/main" id="{BA197DD4-9FC3-ADFC-E0D4-08E4F9045BE6}"/>
                </a:ext>
              </a:extLst>
            </p:cNvPr>
            <p:cNvSpPr/>
            <p:nvPr/>
          </p:nvSpPr>
          <p:spPr>
            <a:xfrm>
              <a:off x="4954488" y="88016"/>
              <a:ext cx="2286000" cy="28536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Collecte et préparation de données</a:t>
              </a:r>
            </a:p>
          </p:txBody>
        </p:sp>
        <p:sp>
          <p:nvSpPr>
            <p:cNvPr id="34" name="Rectangle : coins arrondis 23">
              <a:extLst>
                <a:ext uri="{FF2B5EF4-FFF2-40B4-BE49-F238E27FC236}">
                  <a16:creationId xmlns:a16="http://schemas.microsoft.com/office/drawing/2014/main" id="{41688FB8-55BF-2BE3-403C-4E6FA7A8B459}"/>
                </a:ext>
              </a:extLst>
            </p:cNvPr>
            <p:cNvSpPr/>
            <p:nvPr/>
          </p:nvSpPr>
          <p:spPr>
            <a:xfrm>
              <a:off x="9711896" y="88015"/>
              <a:ext cx="2286000" cy="28536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a:solidFill>
                    <a:schemeClr val="tx1"/>
                  </a:solidFill>
                  <a:latin typeface="Arial Narrow" panose="020B0606020202030204" pitchFamily="34" charset="0"/>
                </a:rPr>
                <a:t>Clustering selon toutes les variables</a:t>
              </a:r>
              <a:endParaRPr lang="fr-FR" sz="1200" dirty="0">
                <a:solidFill>
                  <a:schemeClr val="tx1"/>
                </a:solidFill>
                <a:latin typeface="Arial Narrow" panose="020B0606020202030204" pitchFamily="34" charset="0"/>
              </a:endParaRPr>
            </a:p>
          </p:txBody>
        </p:sp>
        <p:sp>
          <p:nvSpPr>
            <p:cNvPr id="35" name="Rectangle : coins arrondis 24">
              <a:extLst>
                <a:ext uri="{FF2B5EF4-FFF2-40B4-BE49-F238E27FC236}">
                  <a16:creationId xmlns:a16="http://schemas.microsoft.com/office/drawing/2014/main" id="{45870FB4-BCC3-9856-2B65-7F4EF2D3FE84}"/>
                </a:ext>
              </a:extLst>
            </p:cNvPr>
            <p:cNvSpPr/>
            <p:nvPr/>
          </p:nvSpPr>
          <p:spPr>
            <a:xfrm>
              <a:off x="7333193" y="79897"/>
              <a:ext cx="2286000" cy="295931"/>
            </a:xfrm>
            <a:prstGeom prst="roundRect">
              <a:avLst>
                <a:gd name="adj" fmla="val 42151"/>
              </a:avLst>
            </a:prstGeom>
            <a:solidFill>
              <a:srgbClr val="63E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Clustering selon chaque variable</a:t>
              </a:r>
            </a:p>
          </p:txBody>
        </p:sp>
      </p:grpSp>
      <p:sp>
        <p:nvSpPr>
          <p:cNvPr id="36" name="TextBox 35">
            <a:extLst>
              <a:ext uri="{FF2B5EF4-FFF2-40B4-BE49-F238E27FC236}">
                <a16:creationId xmlns:a16="http://schemas.microsoft.com/office/drawing/2014/main" id="{529E8F32-AF91-FB8F-85D4-E695089C610B}"/>
              </a:ext>
            </a:extLst>
          </p:cNvPr>
          <p:cNvSpPr txBox="1"/>
          <p:nvPr/>
        </p:nvSpPr>
        <p:spPr>
          <a:xfrm>
            <a:off x="11654014" y="6362374"/>
            <a:ext cx="348172" cy="307777"/>
          </a:xfrm>
          <a:prstGeom prst="rect">
            <a:avLst/>
          </a:prstGeom>
          <a:noFill/>
        </p:spPr>
        <p:txBody>
          <a:bodyPr wrap="none" rtlCol="0">
            <a:spAutoFit/>
          </a:bodyPr>
          <a:lstStyle/>
          <a:p>
            <a:r>
              <a:rPr lang="fr-FR" sz="1400" dirty="0">
                <a:latin typeface="Arial Narrow" panose="020B0606020202030204" pitchFamily="34" charset="0"/>
              </a:rPr>
              <a:t>18</a:t>
            </a:r>
            <a:endParaRPr lang="en-US" sz="1400" dirty="0">
              <a:latin typeface="Arial Narrow" panose="020B0606020202030204" pitchFamily="34" charset="0"/>
            </a:endParaRPr>
          </a:p>
        </p:txBody>
      </p:sp>
      <p:sp>
        <p:nvSpPr>
          <p:cNvPr id="19" name="Titre 2">
            <a:extLst>
              <a:ext uri="{FF2B5EF4-FFF2-40B4-BE49-F238E27FC236}">
                <a16:creationId xmlns:a16="http://schemas.microsoft.com/office/drawing/2014/main" id="{B4CFA3C9-94B6-150D-396E-753A50FC3B1B}"/>
              </a:ext>
            </a:extLst>
          </p:cNvPr>
          <p:cNvSpPr txBox="1">
            <a:spLocks/>
          </p:cNvSpPr>
          <p:nvPr/>
        </p:nvSpPr>
        <p:spPr>
          <a:xfrm>
            <a:off x="166451" y="487388"/>
            <a:ext cx="11722038" cy="9148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sym typeface="+mn-lt"/>
              </a:defRPr>
            </a:lvl1pPr>
          </a:lstStyle>
          <a:p>
            <a:r>
              <a:rPr lang="fr-FR" sz="2400" b="1" dirty="0">
                <a:latin typeface="Arial Narrow" panose="020B0606020202030204" pitchFamily="34" charset="0"/>
              </a:rPr>
              <a:t>Dans le but de choisir </a:t>
            </a:r>
            <a:r>
              <a:rPr lang="fr-FR" sz="2400" b="1" dirty="0">
                <a:solidFill>
                  <a:srgbClr val="04AC20"/>
                </a:solidFill>
                <a:latin typeface="Arial Narrow" panose="020B0606020202030204" pitchFamily="34" charset="0"/>
              </a:rPr>
              <a:t>le nombre k optimal de cluster </a:t>
            </a:r>
            <a:r>
              <a:rPr lang="fr-FR" sz="2400" b="1" dirty="0">
                <a:latin typeface="Arial Narrow" panose="020B0606020202030204" pitchFamily="34" charset="0"/>
              </a:rPr>
              <a:t>nous avons appliqué la méthode </a:t>
            </a:r>
            <a:r>
              <a:rPr lang="fr-FR" sz="2400" b="1" dirty="0">
                <a:solidFill>
                  <a:srgbClr val="04AC20"/>
                </a:solidFill>
                <a:latin typeface="Arial Narrow" panose="020B0606020202030204" pitchFamily="34" charset="0"/>
              </a:rPr>
              <a:t>d’</a:t>
            </a:r>
            <a:r>
              <a:rPr lang="fr-FR" sz="2400" b="1" dirty="0" err="1">
                <a:solidFill>
                  <a:srgbClr val="04AC20"/>
                </a:solidFill>
                <a:latin typeface="Arial Narrow" panose="020B0606020202030204" pitchFamily="34" charset="0"/>
              </a:rPr>
              <a:t>elbow</a:t>
            </a:r>
            <a:endParaRPr lang="fr-FR" sz="2400" b="1" dirty="0">
              <a:latin typeface="Arial Narrow" panose="020B0606020202030204" pitchFamily="34" charset="0"/>
            </a:endParaRPr>
          </a:p>
        </p:txBody>
      </p:sp>
    </p:spTree>
    <p:extLst>
      <p:ext uri="{BB962C8B-B14F-4D97-AF65-F5344CB8AC3E}">
        <p14:creationId xmlns:p14="http://schemas.microsoft.com/office/powerpoint/2010/main" val="22932146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ZoneTexte 32">
            <a:extLst>
              <a:ext uri="{FF2B5EF4-FFF2-40B4-BE49-F238E27FC236}">
                <a16:creationId xmlns:a16="http://schemas.microsoft.com/office/drawing/2014/main" id="{EF6C2F9D-B071-4549-B09C-B08BB9F82CA3}"/>
              </a:ext>
            </a:extLst>
          </p:cNvPr>
          <p:cNvSpPr txBox="1"/>
          <p:nvPr/>
        </p:nvSpPr>
        <p:spPr>
          <a:xfrm>
            <a:off x="1008219" y="5437525"/>
            <a:ext cx="4454770" cy="1200329"/>
          </a:xfrm>
          <a:prstGeom prst="rect">
            <a:avLst/>
          </a:prstGeom>
          <a:noFill/>
          <a:ln w="9525">
            <a:noFill/>
          </a:ln>
        </p:spPr>
        <p:txBody>
          <a:bodyPr wrap="square">
            <a:spAutoFit/>
          </a:bodyPr>
          <a:lstStyle/>
          <a:p>
            <a:pPr marL="171450" indent="-171450">
              <a:buFont typeface="Arial" panose="020B0604020202020204" pitchFamily="34" charset="0"/>
              <a:buChar char="•"/>
            </a:pPr>
            <a:r>
              <a:rPr lang="fr-FR" sz="1200" dirty="0">
                <a:solidFill>
                  <a:srgbClr val="FF0000"/>
                </a:solidFill>
                <a:latin typeface="Arial Narrow" panose="020B0606020202030204" pitchFamily="34" charset="0"/>
              </a:rPr>
              <a:t>Cluster 1 </a:t>
            </a:r>
            <a:r>
              <a:rPr lang="fr-FR" sz="1200" dirty="0">
                <a:latin typeface="Arial Narrow" panose="020B0606020202030204" pitchFamily="34" charset="0"/>
              </a:rPr>
              <a:t>: [1989, 1994, 2001, 2003, 2006, 2011, 2012, 2014, 2015, 2016, 2017, 2020, 2021]</a:t>
            </a:r>
          </a:p>
          <a:p>
            <a:pPr marL="171450" indent="-171450">
              <a:buFont typeface="Arial" panose="020B0604020202020204" pitchFamily="34" charset="0"/>
              <a:buChar char="•"/>
            </a:pPr>
            <a:r>
              <a:rPr lang="fr-FR" sz="1200" dirty="0">
                <a:solidFill>
                  <a:srgbClr val="0035DB"/>
                </a:solidFill>
                <a:latin typeface="Arial Narrow" panose="020B0606020202030204" pitchFamily="34" charset="0"/>
              </a:rPr>
              <a:t>Cluster 2 </a:t>
            </a:r>
            <a:r>
              <a:rPr lang="fr-FR" sz="1200" dirty="0">
                <a:latin typeface="Arial Narrow" panose="020B0606020202030204" pitchFamily="34" charset="0"/>
              </a:rPr>
              <a:t>: [1981, 1982, 1984, 1986, 1991, 1992, 1993, 1996, 2007, 2013, 2018]</a:t>
            </a:r>
          </a:p>
          <a:p>
            <a:pPr marL="171450" indent="-171450">
              <a:buFont typeface="Arial" panose="020B0604020202020204" pitchFamily="34" charset="0"/>
              <a:buChar char="•"/>
            </a:pPr>
            <a:r>
              <a:rPr lang="fr-FR" sz="1200" dirty="0">
                <a:solidFill>
                  <a:srgbClr val="04AC20"/>
                </a:solidFill>
                <a:latin typeface="Arial Narrow" panose="020B0606020202030204" pitchFamily="34" charset="0"/>
              </a:rPr>
              <a:t>Cluster 3 </a:t>
            </a:r>
            <a:r>
              <a:rPr lang="fr-FR" sz="1200" dirty="0">
                <a:latin typeface="Arial Narrow" panose="020B0606020202030204" pitchFamily="34" charset="0"/>
              </a:rPr>
              <a:t>: [1983, 1985, 1987, 1988, 1990, 1995, 1997, 1998, 1999, 2000, 2002, 2004, 2005, 2008, 2009, 2010, 2019]</a:t>
            </a:r>
          </a:p>
        </p:txBody>
      </p:sp>
      <p:cxnSp>
        <p:nvCxnSpPr>
          <p:cNvPr id="43" name="Connecteur droit 42">
            <a:extLst>
              <a:ext uri="{FF2B5EF4-FFF2-40B4-BE49-F238E27FC236}">
                <a16:creationId xmlns:a16="http://schemas.microsoft.com/office/drawing/2014/main" id="{B977EE56-6608-42DE-8E40-5DA52B635465}"/>
              </a:ext>
            </a:extLst>
          </p:cNvPr>
          <p:cNvCxnSpPr>
            <a:cxnSpLocks/>
          </p:cNvCxnSpPr>
          <p:nvPr/>
        </p:nvCxnSpPr>
        <p:spPr>
          <a:xfrm>
            <a:off x="6071114" y="1978596"/>
            <a:ext cx="9554" cy="3551164"/>
          </a:xfrm>
          <a:prstGeom prst="line">
            <a:avLst/>
          </a:prstGeom>
          <a:ln w="38100">
            <a:solidFill>
              <a:srgbClr val="04AC20"/>
            </a:solidFill>
          </a:ln>
        </p:spPr>
        <p:style>
          <a:lnRef idx="1">
            <a:schemeClr val="accent1"/>
          </a:lnRef>
          <a:fillRef idx="0">
            <a:schemeClr val="accent1"/>
          </a:fillRef>
          <a:effectRef idx="0">
            <a:schemeClr val="accent1"/>
          </a:effectRef>
          <a:fontRef idx="minor">
            <a:schemeClr val="tx1"/>
          </a:fontRef>
        </p:style>
      </p:cxnSp>
      <p:sp>
        <p:nvSpPr>
          <p:cNvPr id="44" name="ZoneTexte 43">
            <a:extLst>
              <a:ext uri="{FF2B5EF4-FFF2-40B4-BE49-F238E27FC236}">
                <a16:creationId xmlns:a16="http://schemas.microsoft.com/office/drawing/2014/main" id="{94F2ACE7-A58F-4A18-BC80-BDD2CAED0E5D}"/>
              </a:ext>
            </a:extLst>
          </p:cNvPr>
          <p:cNvSpPr txBox="1"/>
          <p:nvPr/>
        </p:nvSpPr>
        <p:spPr>
          <a:xfrm>
            <a:off x="2220594" y="1916086"/>
            <a:ext cx="1498189" cy="369332"/>
          </a:xfrm>
          <a:prstGeom prst="rect">
            <a:avLst/>
          </a:prstGeom>
          <a:noFill/>
        </p:spPr>
        <p:txBody>
          <a:bodyPr wrap="square">
            <a:spAutoFit/>
          </a:bodyPr>
          <a:lstStyle/>
          <a:p>
            <a:r>
              <a:rPr lang="fr-FR" sz="1800" b="1" dirty="0">
                <a:solidFill>
                  <a:srgbClr val="04AC20"/>
                </a:solidFill>
                <a:latin typeface="Arial Narrow" panose="020B0606020202030204" pitchFamily="34" charset="0"/>
              </a:rPr>
              <a:t>Cas agrumes </a:t>
            </a:r>
            <a:endParaRPr lang="ko-KR" altLang="en-US" sz="1800" b="1" dirty="0">
              <a:solidFill>
                <a:srgbClr val="04AC20"/>
              </a:solidFill>
              <a:latin typeface="Arial Narrow" panose="020B0606020202030204" pitchFamily="34" charset="0"/>
            </a:endParaRPr>
          </a:p>
        </p:txBody>
      </p:sp>
      <p:sp>
        <p:nvSpPr>
          <p:cNvPr id="45" name="ZoneTexte 44">
            <a:extLst>
              <a:ext uri="{FF2B5EF4-FFF2-40B4-BE49-F238E27FC236}">
                <a16:creationId xmlns:a16="http://schemas.microsoft.com/office/drawing/2014/main" id="{343C069A-83BA-4131-BC42-5A48B5EC3FFA}"/>
              </a:ext>
            </a:extLst>
          </p:cNvPr>
          <p:cNvSpPr txBox="1"/>
          <p:nvPr/>
        </p:nvSpPr>
        <p:spPr>
          <a:xfrm>
            <a:off x="8473216" y="1916086"/>
            <a:ext cx="905138" cy="369332"/>
          </a:xfrm>
          <a:prstGeom prst="rect">
            <a:avLst/>
          </a:prstGeom>
          <a:noFill/>
        </p:spPr>
        <p:txBody>
          <a:bodyPr wrap="square">
            <a:spAutoFit/>
          </a:bodyPr>
          <a:lstStyle/>
          <a:p>
            <a:r>
              <a:rPr lang="fr-FR" altLang="ko-KR" b="1" dirty="0">
                <a:solidFill>
                  <a:srgbClr val="04AC20"/>
                </a:solidFill>
                <a:latin typeface="Arial Narrow" panose="020B0606020202030204" pitchFamily="34" charset="0"/>
              </a:rPr>
              <a:t>Cas blé</a:t>
            </a:r>
            <a:endParaRPr lang="ko-KR" altLang="en-US" sz="1800" b="1" dirty="0">
              <a:solidFill>
                <a:srgbClr val="04AC20"/>
              </a:solidFill>
              <a:latin typeface="Arial Narrow" panose="020B0606020202030204" pitchFamily="34" charset="0"/>
            </a:endParaRPr>
          </a:p>
        </p:txBody>
      </p:sp>
      <p:sp>
        <p:nvSpPr>
          <p:cNvPr id="52" name="ZoneTexte 51">
            <a:extLst>
              <a:ext uri="{FF2B5EF4-FFF2-40B4-BE49-F238E27FC236}">
                <a16:creationId xmlns:a16="http://schemas.microsoft.com/office/drawing/2014/main" id="{74B4587C-9AC5-4613-9317-D70529B4B8C5}"/>
              </a:ext>
            </a:extLst>
          </p:cNvPr>
          <p:cNvSpPr txBox="1"/>
          <p:nvPr/>
        </p:nvSpPr>
        <p:spPr>
          <a:xfrm>
            <a:off x="5346905" y="1596971"/>
            <a:ext cx="1498189" cy="369332"/>
          </a:xfrm>
          <a:prstGeom prst="rect">
            <a:avLst/>
          </a:prstGeom>
          <a:noFill/>
          <a:ln>
            <a:solidFill>
              <a:srgbClr val="04AC20"/>
            </a:solidFill>
          </a:ln>
        </p:spPr>
        <p:txBody>
          <a:bodyPr wrap="square">
            <a:spAutoFit/>
          </a:bodyPr>
          <a:lstStyle/>
          <a:p>
            <a:pPr algn="ctr"/>
            <a:r>
              <a:rPr lang="fr-FR" sz="1800" b="1" dirty="0">
                <a:solidFill>
                  <a:srgbClr val="04AC20"/>
                </a:solidFill>
                <a:latin typeface="Arial Narrow" panose="020B0606020202030204" pitchFamily="34" charset="0"/>
              </a:rPr>
              <a:t>AGDD</a:t>
            </a:r>
            <a:endParaRPr lang="ko-KR" altLang="en-US" sz="1800" b="1" dirty="0">
              <a:solidFill>
                <a:srgbClr val="04AC20"/>
              </a:solidFill>
              <a:latin typeface="Arial Narrow" panose="020B0606020202030204" pitchFamily="34" charset="0"/>
            </a:endParaRPr>
          </a:p>
        </p:txBody>
      </p:sp>
      <p:pic>
        <p:nvPicPr>
          <p:cNvPr id="55" name="Image 54">
            <a:extLst>
              <a:ext uri="{FF2B5EF4-FFF2-40B4-BE49-F238E27FC236}">
                <a16:creationId xmlns:a16="http://schemas.microsoft.com/office/drawing/2014/main" id="{2D9B392B-ED4F-4425-B1D1-E87AE119554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06406" y="2539664"/>
            <a:ext cx="4055377" cy="2672626"/>
          </a:xfrm>
          <a:prstGeom prst="rect">
            <a:avLst/>
          </a:prstGeom>
          <a:noFill/>
          <a:ln>
            <a:noFill/>
          </a:ln>
        </p:spPr>
      </p:pic>
      <p:pic>
        <p:nvPicPr>
          <p:cNvPr id="57" name="Image 56">
            <a:extLst>
              <a:ext uri="{FF2B5EF4-FFF2-40B4-BE49-F238E27FC236}">
                <a16:creationId xmlns:a16="http://schemas.microsoft.com/office/drawing/2014/main" id="{32FEB919-4A64-4BD9-93F0-DB8C5195B2C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712851" y="2452396"/>
            <a:ext cx="4395843" cy="2814876"/>
          </a:xfrm>
          <a:prstGeom prst="rect">
            <a:avLst/>
          </a:prstGeom>
          <a:noFill/>
          <a:ln>
            <a:noFill/>
          </a:ln>
        </p:spPr>
      </p:pic>
      <p:sp>
        <p:nvSpPr>
          <p:cNvPr id="61" name="ZoneTexte 60">
            <a:extLst>
              <a:ext uri="{FF2B5EF4-FFF2-40B4-BE49-F238E27FC236}">
                <a16:creationId xmlns:a16="http://schemas.microsoft.com/office/drawing/2014/main" id="{5D963F1B-8ACA-4769-B731-02DBC5811F54}"/>
              </a:ext>
            </a:extLst>
          </p:cNvPr>
          <p:cNvSpPr txBox="1"/>
          <p:nvPr/>
        </p:nvSpPr>
        <p:spPr>
          <a:xfrm>
            <a:off x="6532550" y="5437525"/>
            <a:ext cx="4756447" cy="1200329"/>
          </a:xfrm>
          <a:prstGeom prst="rect">
            <a:avLst/>
          </a:prstGeom>
          <a:noFill/>
        </p:spPr>
        <p:txBody>
          <a:bodyPr wrap="square">
            <a:spAutoFit/>
          </a:bodyPr>
          <a:lstStyle/>
          <a:p>
            <a:pPr marL="171450" indent="-171450">
              <a:buFont typeface="Arial" panose="020B0604020202020204" pitchFamily="34" charset="0"/>
              <a:buChar char="•"/>
            </a:pPr>
            <a:r>
              <a:rPr lang="fr-FR" sz="1200" dirty="0">
                <a:solidFill>
                  <a:srgbClr val="FF0000"/>
                </a:solidFill>
                <a:latin typeface="Arial Narrow" panose="020B0606020202030204" pitchFamily="34" charset="0"/>
              </a:rPr>
              <a:t>Cluster 1 : </a:t>
            </a:r>
            <a:r>
              <a:rPr lang="fr-FR" sz="1200" dirty="0">
                <a:latin typeface="Arial Narrow" panose="020B0606020202030204" pitchFamily="34" charset="0"/>
              </a:rPr>
              <a:t>['1986-1987', '1994-1995', '1996-1997', '1999-2000'']</a:t>
            </a:r>
          </a:p>
          <a:p>
            <a:pPr marL="171450" indent="-171450">
              <a:buFont typeface="Arial" panose="020B0604020202020204" pitchFamily="34" charset="0"/>
              <a:buChar char="•"/>
            </a:pPr>
            <a:r>
              <a:rPr lang="fr-FR" sz="1200" dirty="0">
                <a:solidFill>
                  <a:srgbClr val="0035DB"/>
                </a:solidFill>
                <a:latin typeface="Arial Narrow" panose="020B0606020202030204" pitchFamily="34" charset="0"/>
              </a:rPr>
              <a:t>Cluster 2 </a:t>
            </a:r>
            <a:r>
              <a:rPr lang="fr-FR" sz="1200" dirty="0">
                <a:latin typeface="Arial Narrow" panose="020B0606020202030204" pitchFamily="34" charset="0"/>
              </a:rPr>
              <a:t>: ['1982-1983', '1990-1991', '1992-1993', '1993-1994', '2008-2009']</a:t>
            </a:r>
          </a:p>
          <a:p>
            <a:pPr marL="171450" indent="-171450">
              <a:buFont typeface="Arial" panose="020B0604020202020204" pitchFamily="34" charset="0"/>
              <a:buChar char="•"/>
            </a:pPr>
            <a:r>
              <a:rPr lang="fr-FR" sz="1200" dirty="0">
                <a:solidFill>
                  <a:srgbClr val="04AC20"/>
                </a:solidFill>
                <a:latin typeface="Arial Narrow" panose="020B0606020202030204" pitchFamily="34" charset="0"/>
              </a:rPr>
              <a:t>Cluster 3 </a:t>
            </a:r>
            <a:r>
              <a:rPr lang="fr-FR" sz="1200" dirty="0">
                <a:latin typeface="Arial Narrow" panose="020B0606020202030204" pitchFamily="34" charset="0"/>
              </a:rPr>
              <a:t>: ['1981-1982', '1983-1984', '1989-1990', '1995-1996', '2015-2016']</a:t>
            </a:r>
          </a:p>
          <a:p>
            <a:pPr marL="171450" indent="-171450">
              <a:buFont typeface="Arial" panose="020B0604020202020204" pitchFamily="34" charset="0"/>
              <a:buChar char="•"/>
            </a:pPr>
            <a:r>
              <a:rPr lang="fr-FR" sz="1200" dirty="0">
                <a:solidFill>
                  <a:srgbClr val="340091"/>
                </a:solidFill>
                <a:latin typeface="Arial Narrow" panose="020B0606020202030204" pitchFamily="34" charset="0"/>
              </a:rPr>
              <a:t>Cluster 4 : </a:t>
            </a:r>
            <a:r>
              <a:rPr lang="fr-FR" sz="1200" dirty="0">
                <a:latin typeface="Arial Narrow" panose="020B0606020202030204" pitchFamily="34" charset="0"/>
              </a:rPr>
              <a:t>['1984-1985', '1985-1986', '1987-1988', '1988-1989', '1991-1992', '1998-1999', '2003-2004', '2004-2005', '2005-2006', '2011-2012', '2012-2013', '2017-2018', '2018-2019', '2020-2021']</a:t>
            </a:r>
          </a:p>
        </p:txBody>
      </p:sp>
      <p:sp>
        <p:nvSpPr>
          <p:cNvPr id="25" name="Titre 2">
            <a:extLst>
              <a:ext uri="{FF2B5EF4-FFF2-40B4-BE49-F238E27FC236}">
                <a16:creationId xmlns:a16="http://schemas.microsoft.com/office/drawing/2014/main" id="{0B698F9F-2DCA-F09D-EDA4-D5C6D786CA79}"/>
              </a:ext>
            </a:extLst>
          </p:cNvPr>
          <p:cNvSpPr txBox="1">
            <a:spLocks/>
          </p:cNvSpPr>
          <p:nvPr/>
        </p:nvSpPr>
        <p:spPr>
          <a:xfrm>
            <a:off x="193705" y="515133"/>
            <a:ext cx="11491987" cy="9148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sym typeface="+mn-lt"/>
              </a:defRPr>
            </a:lvl1pPr>
          </a:lstStyle>
          <a:p>
            <a:r>
              <a:rPr lang="fr-FR" sz="2400" b="1" dirty="0">
                <a:latin typeface="Arial Narrow" panose="020B0606020202030204" pitchFamily="34" charset="0"/>
              </a:rPr>
              <a:t>Après le choix du nombre de classe pour chaque variable, l’application de l’algorithme</a:t>
            </a:r>
            <a:r>
              <a:rPr lang="fr-FR" sz="2400" b="1" dirty="0">
                <a:solidFill>
                  <a:srgbClr val="04AC20"/>
                </a:solidFill>
                <a:latin typeface="Arial Narrow" panose="020B0606020202030204" pitchFamily="34" charset="0"/>
              </a:rPr>
              <a:t> Time </a:t>
            </a:r>
            <a:r>
              <a:rPr lang="fr-FR" sz="2400" b="1" dirty="0" err="1">
                <a:solidFill>
                  <a:srgbClr val="04AC20"/>
                </a:solidFill>
                <a:latin typeface="Arial Narrow" panose="020B0606020202030204" pitchFamily="34" charset="0"/>
              </a:rPr>
              <a:t>series</a:t>
            </a:r>
            <a:r>
              <a:rPr lang="fr-FR" sz="2400" b="1" dirty="0">
                <a:solidFill>
                  <a:srgbClr val="04AC20"/>
                </a:solidFill>
                <a:latin typeface="Arial Narrow" panose="020B0606020202030204" pitchFamily="34" charset="0"/>
              </a:rPr>
              <a:t> k-</a:t>
            </a:r>
            <a:r>
              <a:rPr lang="fr-FR" sz="2400" b="1" dirty="0" err="1">
                <a:solidFill>
                  <a:srgbClr val="04AC20"/>
                </a:solidFill>
                <a:latin typeface="Arial Narrow" panose="020B0606020202030204" pitchFamily="34" charset="0"/>
              </a:rPr>
              <a:t>means</a:t>
            </a:r>
            <a:r>
              <a:rPr lang="fr-FR" sz="2400" b="1" dirty="0">
                <a:solidFill>
                  <a:srgbClr val="04AC20"/>
                </a:solidFill>
                <a:latin typeface="Arial Narrow" panose="020B0606020202030204" pitchFamily="34" charset="0"/>
              </a:rPr>
              <a:t> </a:t>
            </a:r>
            <a:r>
              <a:rPr lang="fr-FR" sz="2400" b="1" dirty="0">
                <a:latin typeface="Arial Narrow" panose="020B0606020202030204" pitchFamily="34" charset="0"/>
              </a:rPr>
              <a:t>donne les résultats suivantes</a:t>
            </a:r>
          </a:p>
        </p:txBody>
      </p:sp>
      <p:grpSp>
        <p:nvGrpSpPr>
          <p:cNvPr id="26" name="Group 25">
            <a:extLst>
              <a:ext uri="{FF2B5EF4-FFF2-40B4-BE49-F238E27FC236}">
                <a16:creationId xmlns:a16="http://schemas.microsoft.com/office/drawing/2014/main" id="{F3A1A935-4DDA-1672-515D-72A6A856861C}"/>
              </a:ext>
            </a:extLst>
          </p:cNvPr>
          <p:cNvGrpSpPr/>
          <p:nvPr/>
        </p:nvGrpSpPr>
        <p:grpSpPr>
          <a:xfrm>
            <a:off x="197078" y="127194"/>
            <a:ext cx="11800818" cy="295932"/>
            <a:chOff x="197078" y="79896"/>
            <a:chExt cx="11800818" cy="295932"/>
          </a:xfrm>
        </p:grpSpPr>
        <p:sp>
          <p:nvSpPr>
            <p:cNvPr id="27" name="Rectangle : coins arrondis 18">
              <a:extLst>
                <a:ext uri="{FF2B5EF4-FFF2-40B4-BE49-F238E27FC236}">
                  <a16:creationId xmlns:a16="http://schemas.microsoft.com/office/drawing/2014/main" id="{3B3BD726-1014-4E41-3908-4D78B7489243}"/>
                </a:ext>
              </a:extLst>
            </p:cNvPr>
            <p:cNvSpPr/>
            <p:nvPr/>
          </p:nvSpPr>
          <p:spPr>
            <a:xfrm>
              <a:off x="197078" y="79896"/>
              <a:ext cx="2286000" cy="29485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Culture et région agricole</a:t>
              </a:r>
            </a:p>
          </p:txBody>
        </p:sp>
        <p:sp>
          <p:nvSpPr>
            <p:cNvPr id="28" name="Rectangle : coins arrondis 21">
              <a:extLst>
                <a:ext uri="{FF2B5EF4-FFF2-40B4-BE49-F238E27FC236}">
                  <a16:creationId xmlns:a16="http://schemas.microsoft.com/office/drawing/2014/main" id="{DC3932EF-FECF-9B7C-D881-998293352B60}"/>
                </a:ext>
              </a:extLst>
            </p:cNvPr>
            <p:cNvSpPr/>
            <p:nvPr/>
          </p:nvSpPr>
          <p:spPr>
            <a:xfrm>
              <a:off x="2575783" y="79896"/>
              <a:ext cx="2286000" cy="295932"/>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Facteurs météorologiques</a:t>
              </a:r>
            </a:p>
          </p:txBody>
        </p:sp>
        <p:sp>
          <p:nvSpPr>
            <p:cNvPr id="29" name="Rectangle : coins arrondis 22">
              <a:extLst>
                <a:ext uri="{FF2B5EF4-FFF2-40B4-BE49-F238E27FC236}">
                  <a16:creationId xmlns:a16="http://schemas.microsoft.com/office/drawing/2014/main" id="{4294B089-6279-E424-5A86-843AAEC56C41}"/>
                </a:ext>
              </a:extLst>
            </p:cNvPr>
            <p:cNvSpPr/>
            <p:nvPr/>
          </p:nvSpPr>
          <p:spPr>
            <a:xfrm>
              <a:off x="4954488" y="88016"/>
              <a:ext cx="2286000" cy="28536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Collecte et préparation de données</a:t>
              </a:r>
            </a:p>
          </p:txBody>
        </p:sp>
        <p:sp>
          <p:nvSpPr>
            <p:cNvPr id="30" name="Rectangle : coins arrondis 23">
              <a:extLst>
                <a:ext uri="{FF2B5EF4-FFF2-40B4-BE49-F238E27FC236}">
                  <a16:creationId xmlns:a16="http://schemas.microsoft.com/office/drawing/2014/main" id="{94C1E4BB-4DB9-7D16-0CBB-5A2781D26EFF}"/>
                </a:ext>
              </a:extLst>
            </p:cNvPr>
            <p:cNvSpPr/>
            <p:nvPr/>
          </p:nvSpPr>
          <p:spPr>
            <a:xfrm>
              <a:off x="9711896" y="88015"/>
              <a:ext cx="2286000" cy="28536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a:solidFill>
                    <a:schemeClr val="tx1"/>
                  </a:solidFill>
                  <a:latin typeface="Arial Narrow" panose="020B0606020202030204" pitchFamily="34" charset="0"/>
                </a:rPr>
                <a:t>Clustering selon toutes les variables</a:t>
              </a:r>
              <a:endParaRPr lang="fr-FR" sz="1200" dirty="0">
                <a:solidFill>
                  <a:schemeClr val="tx1"/>
                </a:solidFill>
                <a:latin typeface="Arial Narrow" panose="020B0606020202030204" pitchFamily="34" charset="0"/>
              </a:endParaRPr>
            </a:p>
          </p:txBody>
        </p:sp>
        <p:sp>
          <p:nvSpPr>
            <p:cNvPr id="31" name="Rectangle : coins arrondis 24">
              <a:extLst>
                <a:ext uri="{FF2B5EF4-FFF2-40B4-BE49-F238E27FC236}">
                  <a16:creationId xmlns:a16="http://schemas.microsoft.com/office/drawing/2014/main" id="{CEBDA36E-B358-83BB-6228-665D97B77EE0}"/>
                </a:ext>
              </a:extLst>
            </p:cNvPr>
            <p:cNvSpPr/>
            <p:nvPr/>
          </p:nvSpPr>
          <p:spPr>
            <a:xfrm>
              <a:off x="7333193" y="79897"/>
              <a:ext cx="2286000" cy="295931"/>
            </a:xfrm>
            <a:prstGeom prst="roundRect">
              <a:avLst>
                <a:gd name="adj" fmla="val 42151"/>
              </a:avLst>
            </a:prstGeom>
            <a:solidFill>
              <a:srgbClr val="63E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Clustering selon chaque variable</a:t>
              </a:r>
            </a:p>
          </p:txBody>
        </p:sp>
      </p:grpSp>
      <p:sp>
        <p:nvSpPr>
          <p:cNvPr id="18" name="TextBox 35">
            <a:extLst>
              <a:ext uri="{FF2B5EF4-FFF2-40B4-BE49-F238E27FC236}">
                <a16:creationId xmlns:a16="http://schemas.microsoft.com/office/drawing/2014/main" id="{B10B3BBF-B2C1-40A9-8798-A6D99D61B01C}"/>
              </a:ext>
            </a:extLst>
          </p:cNvPr>
          <p:cNvSpPr txBox="1"/>
          <p:nvPr/>
        </p:nvSpPr>
        <p:spPr>
          <a:xfrm>
            <a:off x="11654014" y="6362374"/>
            <a:ext cx="348172" cy="307777"/>
          </a:xfrm>
          <a:prstGeom prst="rect">
            <a:avLst/>
          </a:prstGeom>
          <a:noFill/>
        </p:spPr>
        <p:txBody>
          <a:bodyPr wrap="none" rtlCol="0">
            <a:spAutoFit/>
          </a:bodyPr>
          <a:lstStyle/>
          <a:p>
            <a:r>
              <a:rPr lang="fr-FR" sz="1400" dirty="0">
                <a:latin typeface="Arial Narrow" panose="020B0606020202030204" pitchFamily="34" charset="0"/>
              </a:rPr>
              <a:t>19</a:t>
            </a:r>
            <a:endParaRPr lang="en-US" sz="1400" dirty="0">
              <a:latin typeface="Arial Narrow" panose="020B0606020202030204" pitchFamily="34" charset="0"/>
            </a:endParaRPr>
          </a:p>
        </p:txBody>
      </p:sp>
    </p:spTree>
    <p:extLst>
      <p:ext uri="{BB962C8B-B14F-4D97-AF65-F5344CB8AC3E}">
        <p14:creationId xmlns:p14="http://schemas.microsoft.com/office/powerpoint/2010/main" val="37665265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Connecteur droit 20">
            <a:extLst>
              <a:ext uri="{FF2B5EF4-FFF2-40B4-BE49-F238E27FC236}">
                <a16:creationId xmlns:a16="http://schemas.microsoft.com/office/drawing/2014/main" id="{2B6D7481-0061-4972-A2A6-E67417CD75C1}"/>
              </a:ext>
            </a:extLst>
          </p:cNvPr>
          <p:cNvCxnSpPr>
            <a:cxnSpLocks/>
          </p:cNvCxnSpPr>
          <p:nvPr/>
        </p:nvCxnSpPr>
        <p:spPr>
          <a:xfrm>
            <a:off x="6110532" y="1986715"/>
            <a:ext cx="9554" cy="3551164"/>
          </a:xfrm>
          <a:prstGeom prst="line">
            <a:avLst/>
          </a:prstGeom>
          <a:ln w="38100">
            <a:solidFill>
              <a:srgbClr val="04AC20"/>
            </a:solidFill>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D39097D8-6FA3-47D6-9548-C02581EEE990}"/>
              </a:ext>
            </a:extLst>
          </p:cNvPr>
          <p:cNvSpPr txBox="1"/>
          <p:nvPr/>
        </p:nvSpPr>
        <p:spPr>
          <a:xfrm>
            <a:off x="2241698" y="1883483"/>
            <a:ext cx="1498189" cy="369332"/>
          </a:xfrm>
          <a:prstGeom prst="rect">
            <a:avLst/>
          </a:prstGeom>
          <a:noFill/>
        </p:spPr>
        <p:txBody>
          <a:bodyPr wrap="square">
            <a:spAutoFit/>
          </a:bodyPr>
          <a:lstStyle/>
          <a:p>
            <a:r>
              <a:rPr lang="fr-FR" sz="1800" b="1" dirty="0">
                <a:solidFill>
                  <a:srgbClr val="04AC20"/>
                </a:solidFill>
                <a:latin typeface="Arial Narrow" panose="020B0606020202030204" pitchFamily="34" charset="0"/>
              </a:rPr>
              <a:t>Cas agrumes </a:t>
            </a:r>
            <a:endParaRPr lang="ko-KR" altLang="en-US" sz="1800" b="1" dirty="0">
              <a:solidFill>
                <a:srgbClr val="04AC20"/>
              </a:solidFill>
              <a:latin typeface="Arial Narrow" panose="020B0606020202030204" pitchFamily="34" charset="0"/>
            </a:endParaRPr>
          </a:p>
        </p:txBody>
      </p:sp>
      <p:sp>
        <p:nvSpPr>
          <p:cNvPr id="23" name="ZoneTexte 22">
            <a:extLst>
              <a:ext uri="{FF2B5EF4-FFF2-40B4-BE49-F238E27FC236}">
                <a16:creationId xmlns:a16="http://schemas.microsoft.com/office/drawing/2014/main" id="{0D4C5728-FA27-4BE8-904B-F8614BD6BF6E}"/>
              </a:ext>
            </a:extLst>
          </p:cNvPr>
          <p:cNvSpPr txBox="1"/>
          <p:nvPr/>
        </p:nvSpPr>
        <p:spPr>
          <a:xfrm>
            <a:off x="8463882" y="1862807"/>
            <a:ext cx="905138" cy="369332"/>
          </a:xfrm>
          <a:prstGeom prst="rect">
            <a:avLst/>
          </a:prstGeom>
          <a:noFill/>
        </p:spPr>
        <p:txBody>
          <a:bodyPr wrap="square">
            <a:spAutoFit/>
          </a:bodyPr>
          <a:lstStyle/>
          <a:p>
            <a:r>
              <a:rPr lang="fr-FR" altLang="ko-KR" b="1" dirty="0">
                <a:solidFill>
                  <a:srgbClr val="04AC20"/>
                </a:solidFill>
                <a:latin typeface="Arial Narrow" panose="020B0606020202030204" pitchFamily="34" charset="0"/>
              </a:rPr>
              <a:t>Cas blé</a:t>
            </a:r>
            <a:endParaRPr lang="ko-KR" altLang="en-US" sz="1800" b="1" dirty="0">
              <a:solidFill>
                <a:srgbClr val="04AC20"/>
              </a:solidFill>
              <a:latin typeface="Arial Narrow" panose="020B0606020202030204" pitchFamily="34" charset="0"/>
            </a:endParaRPr>
          </a:p>
        </p:txBody>
      </p:sp>
      <p:sp>
        <p:nvSpPr>
          <p:cNvPr id="29" name="ZoneTexte 28">
            <a:extLst>
              <a:ext uri="{FF2B5EF4-FFF2-40B4-BE49-F238E27FC236}">
                <a16:creationId xmlns:a16="http://schemas.microsoft.com/office/drawing/2014/main" id="{934A2FBE-D46E-405C-BCCE-A791F3C1483E}"/>
              </a:ext>
            </a:extLst>
          </p:cNvPr>
          <p:cNvSpPr txBox="1"/>
          <p:nvPr/>
        </p:nvSpPr>
        <p:spPr>
          <a:xfrm>
            <a:off x="5373642" y="1617383"/>
            <a:ext cx="1498189" cy="369332"/>
          </a:xfrm>
          <a:prstGeom prst="rect">
            <a:avLst/>
          </a:prstGeom>
          <a:noFill/>
          <a:ln>
            <a:solidFill>
              <a:srgbClr val="04AC20"/>
            </a:solidFill>
          </a:ln>
        </p:spPr>
        <p:txBody>
          <a:bodyPr wrap="square">
            <a:spAutoFit/>
          </a:bodyPr>
          <a:lstStyle/>
          <a:p>
            <a:pPr algn="ctr"/>
            <a:r>
              <a:rPr lang="fr-FR" sz="1800" b="1" dirty="0">
                <a:solidFill>
                  <a:srgbClr val="04AC20"/>
                </a:solidFill>
                <a:latin typeface="Arial Narrow" panose="020B0606020202030204" pitchFamily="34" charset="0"/>
              </a:rPr>
              <a:t>APRE</a:t>
            </a:r>
            <a:endParaRPr lang="ko-KR" altLang="en-US" sz="1800" b="1" dirty="0">
              <a:solidFill>
                <a:srgbClr val="04AC20"/>
              </a:solidFill>
              <a:latin typeface="Arial Narrow" panose="020B0606020202030204" pitchFamily="34" charset="0"/>
            </a:endParaRPr>
          </a:p>
        </p:txBody>
      </p:sp>
      <p:pic>
        <p:nvPicPr>
          <p:cNvPr id="33" name="Image 32">
            <a:extLst>
              <a:ext uri="{FF2B5EF4-FFF2-40B4-BE49-F238E27FC236}">
                <a16:creationId xmlns:a16="http://schemas.microsoft.com/office/drawing/2014/main" id="{27173957-8401-4D50-9FFA-4D9BDB917B5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798079" y="2424933"/>
            <a:ext cx="4480933" cy="2889314"/>
          </a:xfrm>
          <a:prstGeom prst="rect">
            <a:avLst/>
          </a:prstGeom>
          <a:noFill/>
          <a:ln>
            <a:noFill/>
          </a:ln>
        </p:spPr>
      </p:pic>
      <p:pic>
        <p:nvPicPr>
          <p:cNvPr id="34" name="Image 33">
            <a:extLst>
              <a:ext uri="{FF2B5EF4-FFF2-40B4-BE49-F238E27FC236}">
                <a16:creationId xmlns:a16="http://schemas.microsoft.com/office/drawing/2014/main" id="{A5E3EF91-3053-45A3-883D-6EEAB712A63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03954" y="2360319"/>
            <a:ext cx="4480932" cy="2889315"/>
          </a:xfrm>
          <a:prstGeom prst="rect">
            <a:avLst/>
          </a:prstGeom>
          <a:noFill/>
          <a:ln>
            <a:noFill/>
          </a:ln>
        </p:spPr>
      </p:pic>
      <p:grpSp>
        <p:nvGrpSpPr>
          <p:cNvPr id="31" name="Group 30">
            <a:extLst>
              <a:ext uri="{FF2B5EF4-FFF2-40B4-BE49-F238E27FC236}">
                <a16:creationId xmlns:a16="http://schemas.microsoft.com/office/drawing/2014/main" id="{260311B0-ECFB-1152-366B-AF8C5388D569}"/>
              </a:ext>
            </a:extLst>
          </p:cNvPr>
          <p:cNvGrpSpPr/>
          <p:nvPr/>
        </p:nvGrpSpPr>
        <p:grpSpPr>
          <a:xfrm>
            <a:off x="197078" y="127194"/>
            <a:ext cx="11800818" cy="295932"/>
            <a:chOff x="197078" y="79896"/>
            <a:chExt cx="11800818" cy="295932"/>
          </a:xfrm>
        </p:grpSpPr>
        <p:sp>
          <p:nvSpPr>
            <p:cNvPr id="35" name="Rectangle : coins arrondis 18">
              <a:extLst>
                <a:ext uri="{FF2B5EF4-FFF2-40B4-BE49-F238E27FC236}">
                  <a16:creationId xmlns:a16="http://schemas.microsoft.com/office/drawing/2014/main" id="{9EEA7B15-A7AF-C9CD-401F-E1D6E74BEEB1}"/>
                </a:ext>
              </a:extLst>
            </p:cNvPr>
            <p:cNvSpPr/>
            <p:nvPr/>
          </p:nvSpPr>
          <p:spPr>
            <a:xfrm>
              <a:off x="197078" y="79896"/>
              <a:ext cx="2286000" cy="29485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Culture et région agricole</a:t>
              </a:r>
            </a:p>
          </p:txBody>
        </p:sp>
        <p:sp>
          <p:nvSpPr>
            <p:cNvPr id="36" name="Rectangle : coins arrondis 21">
              <a:extLst>
                <a:ext uri="{FF2B5EF4-FFF2-40B4-BE49-F238E27FC236}">
                  <a16:creationId xmlns:a16="http://schemas.microsoft.com/office/drawing/2014/main" id="{BB6F44C0-160B-1208-024D-3CE0B4778E32}"/>
                </a:ext>
              </a:extLst>
            </p:cNvPr>
            <p:cNvSpPr/>
            <p:nvPr/>
          </p:nvSpPr>
          <p:spPr>
            <a:xfrm>
              <a:off x="2575783" y="79896"/>
              <a:ext cx="2286000" cy="295932"/>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Facteurs météorologiques</a:t>
              </a:r>
            </a:p>
          </p:txBody>
        </p:sp>
        <p:sp>
          <p:nvSpPr>
            <p:cNvPr id="37" name="Rectangle : coins arrondis 22">
              <a:extLst>
                <a:ext uri="{FF2B5EF4-FFF2-40B4-BE49-F238E27FC236}">
                  <a16:creationId xmlns:a16="http://schemas.microsoft.com/office/drawing/2014/main" id="{62F72997-EE3A-AE72-E760-5408492D91C1}"/>
                </a:ext>
              </a:extLst>
            </p:cNvPr>
            <p:cNvSpPr/>
            <p:nvPr/>
          </p:nvSpPr>
          <p:spPr>
            <a:xfrm>
              <a:off x="4954488" y="88016"/>
              <a:ext cx="2286000" cy="28536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Collecte et préparation de données</a:t>
              </a:r>
            </a:p>
          </p:txBody>
        </p:sp>
        <p:sp>
          <p:nvSpPr>
            <p:cNvPr id="48" name="Rectangle : coins arrondis 23">
              <a:extLst>
                <a:ext uri="{FF2B5EF4-FFF2-40B4-BE49-F238E27FC236}">
                  <a16:creationId xmlns:a16="http://schemas.microsoft.com/office/drawing/2014/main" id="{4BA56E8B-4AC1-AD6E-190D-349246F7F910}"/>
                </a:ext>
              </a:extLst>
            </p:cNvPr>
            <p:cNvSpPr/>
            <p:nvPr/>
          </p:nvSpPr>
          <p:spPr>
            <a:xfrm>
              <a:off x="9711896" y="88015"/>
              <a:ext cx="2286000" cy="28536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a:solidFill>
                    <a:schemeClr val="tx1"/>
                  </a:solidFill>
                  <a:latin typeface="Arial Narrow" panose="020B0606020202030204" pitchFamily="34" charset="0"/>
                </a:rPr>
                <a:t>Clustering selon toutes les variables</a:t>
              </a:r>
              <a:endParaRPr lang="fr-FR" sz="1200" dirty="0">
                <a:solidFill>
                  <a:schemeClr val="tx1"/>
                </a:solidFill>
                <a:latin typeface="Arial Narrow" panose="020B0606020202030204" pitchFamily="34" charset="0"/>
              </a:endParaRPr>
            </a:p>
          </p:txBody>
        </p:sp>
        <p:sp>
          <p:nvSpPr>
            <p:cNvPr id="49" name="Rectangle : coins arrondis 24">
              <a:extLst>
                <a:ext uri="{FF2B5EF4-FFF2-40B4-BE49-F238E27FC236}">
                  <a16:creationId xmlns:a16="http://schemas.microsoft.com/office/drawing/2014/main" id="{95DC176D-FD18-DC39-3DD8-23C0AA098F23}"/>
                </a:ext>
              </a:extLst>
            </p:cNvPr>
            <p:cNvSpPr/>
            <p:nvPr/>
          </p:nvSpPr>
          <p:spPr>
            <a:xfrm>
              <a:off x="7333193" y="79897"/>
              <a:ext cx="2286000" cy="295931"/>
            </a:xfrm>
            <a:prstGeom prst="roundRect">
              <a:avLst>
                <a:gd name="adj" fmla="val 42151"/>
              </a:avLst>
            </a:prstGeom>
            <a:solidFill>
              <a:srgbClr val="63E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Clustering selon chaque variable</a:t>
              </a:r>
            </a:p>
          </p:txBody>
        </p:sp>
      </p:grpSp>
      <p:sp>
        <p:nvSpPr>
          <p:cNvPr id="50" name="ZoneTexte 32">
            <a:extLst>
              <a:ext uri="{FF2B5EF4-FFF2-40B4-BE49-F238E27FC236}">
                <a16:creationId xmlns:a16="http://schemas.microsoft.com/office/drawing/2014/main" id="{FB2F5D6D-3A76-02B3-1904-84D69EA39C2B}"/>
              </a:ext>
            </a:extLst>
          </p:cNvPr>
          <p:cNvSpPr txBox="1"/>
          <p:nvPr/>
        </p:nvSpPr>
        <p:spPr>
          <a:xfrm>
            <a:off x="1002179" y="5375873"/>
            <a:ext cx="4454770" cy="1200329"/>
          </a:xfrm>
          <a:prstGeom prst="rect">
            <a:avLst/>
          </a:prstGeom>
          <a:noFill/>
          <a:ln w="9525">
            <a:noFill/>
          </a:ln>
        </p:spPr>
        <p:txBody>
          <a:bodyPr wrap="square">
            <a:spAutoFit/>
          </a:bodyPr>
          <a:lstStyle/>
          <a:p>
            <a:pPr marL="171450" indent="-171450">
              <a:buFont typeface="Arial" panose="020B0604020202020204" pitchFamily="34" charset="0"/>
              <a:buChar char="•"/>
            </a:pPr>
            <a:r>
              <a:rPr lang="fr-FR" sz="1200" dirty="0">
                <a:solidFill>
                  <a:srgbClr val="FF0000"/>
                </a:solidFill>
                <a:latin typeface="Arial Narrow" panose="020B0606020202030204" pitchFamily="34" charset="0"/>
              </a:rPr>
              <a:t>Cluster 1 </a:t>
            </a:r>
            <a:r>
              <a:rPr lang="fr-FR" sz="1200" dirty="0">
                <a:latin typeface="Arial Narrow" panose="020B0606020202030204" pitchFamily="34" charset="0"/>
              </a:rPr>
              <a:t>: [1982, 1986, 1990, 1991, 1992, 1996, 2003, 2004, 2006, 2013, 2015, 2020, 2021]</a:t>
            </a:r>
          </a:p>
          <a:p>
            <a:pPr marL="171450" indent="-171450">
              <a:buFont typeface="Arial" panose="020B0604020202020204" pitchFamily="34" charset="0"/>
              <a:buChar char="•"/>
            </a:pPr>
            <a:r>
              <a:rPr lang="fr-FR" sz="1200" dirty="0">
                <a:solidFill>
                  <a:srgbClr val="0035DB"/>
                </a:solidFill>
                <a:latin typeface="Arial Narrow" panose="020B0606020202030204" pitchFamily="34" charset="0"/>
              </a:rPr>
              <a:t>Cluster 2 </a:t>
            </a:r>
            <a:r>
              <a:rPr lang="fr-FR" sz="1200" dirty="0">
                <a:latin typeface="Arial Narrow" panose="020B0606020202030204" pitchFamily="34" charset="0"/>
              </a:rPr>
              <a:t>: [1983, 1985, 1998, 2000, 2001, 2019]</a:t>
            </a:r>
          </a:p>
          <a:p>
            <a:pPr marL="171450" indent="-171450">
              <a:buFont typeface="Arial" panose="020B0604020202020204" pitchFamily="34" charset="0"/>
              <a:buChar char="•"/>
            </a:pPr>
            <a:r>
              <a:rPr lang="fr-FR" sz="1200" dirty="0">
                <a:solidFill>
                  <a:srgbClr val="04AC20"/>
                </a:solidFill>
                <a:latin typeface="Arial Narrow" panose="020B0606020202030204" pitchFamily="34" charset="0"/>
              </a:rPr>
              <a:t>Cluster 3 </a:t>
            </a:r>
            <a:r>
              <a:rPr lang="fr-FR" sz="1200" dirty="0">
                <a:latin typeface="Arial Narrow" panose="020B0606020202030204" pitchFamily="34" charset="0"/>
              </a:rPr>
              <a:t>: [1981, 1984, 1987, 1988, 1989, 1993, 1994, 1995, 1997, 1999, 2002, 2005, 2007, 2008, 2009, 2011, 2012, 2014, 2016, 2017]</a:t>
            </a:r>
          </a:p>
          <a:p>
            <a:pPr marL="171450" indent="-171450">
              <a:buFont typeface="Arial" panose="020B0604020202020204" pitchFamily="34" charset="0"/>
              <a:buChar char="•"/>
            </a:pPr>
            <a:r>
              <a:rPr lang="fr-FR" sz="1200" dirty="0">
                <a:solidFill>
                  <a:srgbClr val="340091"/>
                </a:solidFill>
                <a:latin typeface="Arial Narrow" panose="020B0606020202030204" pitchFamily="34" charset="0"/>
              </a:rPr>
              <a:t>Cluster 4 </a:t>
            </a:r>
            <a:r>
              <a:rPr lang="fr-FR" sz="1200" dirty="0">
                <a:latin typeface="Arial Narrow" panose="020B0606020202030204" pitchFamily="34" charset="0"/>
              </a:rPr>
              <a:t>: [2010, 2018]</a:t>
            </a:r>
          </a:p>
        </p:txBody>
      </p:sp>
      <p:sp>
        <p:nvSpPr>
          <p:cNvPr id="51" name="ZoneTexte 60">
            <a:extLst>
              <a:ext uri="{FF2B5EF4-FFF2-40B4-BE49-F238E27FC236}">
                <a16:creationId xmlns:a16="http://schemas.microsoft.com/office/drawing/2014/main" id="{898AED30-058C-FF5B-1473-6DB946D55246}"/>
              </a:ext>
            </a:extLst>
          </p:cNvPr>
          <p:cNvSpPr txBox="1"/>
          <p:nvPr/>
        </p:nvSpPr>
        <p:spPr>
          <a:xfrm>
            <a:off x="6793334" y="5421988"/>
            <a:ext cx="4756447" cy="1200329"/>
          </a:xfrm>
          <a:prstGeom prst="rect">
            <a:avLst/>
          </a:prstGeom>
          <a:noFill/>
        </p:spPr>
        <p:txBody>
          <a:bodyPr wrap="square">
            <a:spAutoFit/>
          </a:bodyPr>
          <a:lstStyle/>
          <a:p>
            <a:pPr marL="171450" indent="-171450">
              <a:buFont typeface="Arial" panose="020B0604020202020204" pitchFamily="34" charset="0"/>
              <a:buChar char="•"/>
            </a:pPr>
            <a:r>
              <a:rPr lang="fr-FR" sz="1200" dirty="0">
                <a:solidFill>
                  <a:srgbClr val="FF0000"/>
                </a:solidFill>
                <a:latin typeface="Arial Narrow" panose="020B0606020202030204" pitchFamily="34" charset="0"/>
              </a:rPr>
              <a:t>Cluster 1 </a:t>
            </a:r>
            <a:r>
              <a:rPr lang="fr-FR" sz="1200" dirty="0">
                <a:latin typeface="Arial Narrow" panose="020B0606020202030204" pitchFamily="34" charset="0"/>
              </a:rPr>
              <a:t>: ['1982-1983', '1983-1984', '1984-1985'', '1991-1992', ', '2004-2005', '2006-2007', '2007-2008', '2011-2012', '2013-2014', '2015-2016', '2019-2020']</a:t>
            </a:r>
          </a:p>
          <a:p>
            <a:pPr marL="171450" indent="-171450">
              <a:buFont typeface="Arial" panose="020B0604020202020204" pitchFamily="34" charset="0"/>
              <a:buChar char="•"/>
            </a:pPr>
            <a:r>
              <a:rPr lang="fr-FR" sz="1200" dirty="0">
                <a:solidFill>
                  <a:srgbClr val="0035DB"/>
                </a:solidFill>
                <a:latin typeface="Arial Narrow" panose="020B0606020202030204" pitchFamily="34" charset="0"/>
              </a:rPr>
              <a:t>Cluster 2: </a:t>
            </a:r>
            <a:r>
              <a:rPr lang="fr-FR" sz="1200" dirty="0">
                <a:latin typeface="Arial Narrow" panose="020B0606020202030204" pitchFamily="34" charset="0"/>
              </a:rPr>
              <a:t>['1981-1982'', '1990-1991', '1993-1994', '2002-2003', '2003-2004', '2005-2006', '2012-2013', '2014-2015', '2016-2017', '2018-2019']</a:t>
            </a:r>
          </a:p>
          <a:p>
            <a:pPr marL="171450" indent="-171450">
              <a:buFont typeface="Arial" panose="020B0604020202020204" pitchFamily="34" charset="0"/>
              <a:buChar char="•"/>
            </a:pPr>
            <a:r>
              <a:rPr lang="fr-FR" sz="1200" dirty="0">
                <a:solidFill>
                  <a:srgbClr val="04AC20"/>
                </a:solidFill>
                <a:latin typeface="Arial Narrow" panose="020B0606020202030204" pitchFamily="34" charset="0"/>
              </a:rPr>
              <a:t>Cluster 3: </a:t>
            </a:r>
            <a:r>
              <a:rPr lang="fr-FR" sz="1200" dirty="0">
                <a:latin typeface="Arial Narrow" panose="020B0606020202030204" pitchFamily="34" charset="0"/>
              </a:rPr>
              <a:t>['1995-1996', '1996-1997', '2008-2009', '2009-2010', '2010-2011', '2017-2018', '2020-2021']</a:t>
            </a:r>
          </a:p>
        </p:txBody>
      </p:sp>
      <p:sp>
        <p:nvSpPr>
          <p:cNvPr id="18" name="Titre 2">
            <a:extLst>
              <a:ext uri="{FF2B5EF4-FFF2-40B4-BE49-F238E27FC236}">
                <a16:creationId xmlns:a16="http://schemas.microsoft.com/office/drawing/2014/main" id="{4241C8B5-7050-65A2-2949-9CE7272D5170}"/>
              </a:ext>
            </a:extLst>
          </p:cNvPr>
          <p:cNvSpPr txBox="1">
            <a:spLocks/>
          </p:cNvSpPr>
          <p:nvPr/>
        </p:nvSpPr>
        <p:spPr>
          <a:xfrm>
            <a:off x="193705" y="515133"/>
            <a:ext cx="11491987" cy="9148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sym typeface="+mn-lt"/>
              </a:defRPr>
            </a:lvl1pPr>
          </a:lstStyle>
          <a:p>
            <a:r>
              <a:rPr lang="fr-FR" sz="2400" b="1" dirty="0">
                <a:latin typeface="Arial Narrow" panose="020B0606020202030204" pitchFamily="34" charset="0"/>
              </a:rPr>
              <a:t>Après le choix du nombre de classe pour chaque variable, l’application de l’algorithme</a:t>
            </a:r>
            <a:r>
              <a:rPr lang="fr-FR" sz="2400" b="1" dirty="0">
                <a:solidFill>
                  <a:srgbClr val="04AC20"/>
                </a:solidFill>
                <a:latin typeface="Arial Narrow" panose="020B0606020202030204" pitchFamily="34" charset="0"/>
              </a:rPr>
              <a:t> Time </a:t>
            </a:r>
            <a:r>
              <a:rPr lang="fr-FR" sz="2400" b="1" dirty="0" err="1">
                <a:solidFill>
                  <a:srgbClr val="04AC20"/>
                </a:solidFill>
                <a:latin typeface="Arial Narrow" panose="020B0606020202030204" pitchFamily="34" charset="0"/>
              </a:rPr>
              <a:t>series</a:t>
            </a:r>
            <a:r>
              <a:rPr lang="fr-FR" sz="2400" b="1" dirty="0">
                <a:solidFill>
                  <a:srgbClr val="04AC20"/>
                </a:solidFill>
                <a:latin typeface="Arial Narrow" panose="020B0606020202030204" pitchFamily="34" charset="0"/>
              </a:rPr>
              <a:t> k-</a:t>
            </a:r>
            <a:r>
              <a:rPr lang="fr-FR" sz="2400" b="1" dirty="0" err="1">
                <a:solidFill>
                  <a:srgbClr val="04AC20"/>
                </a:solidFill>
                <a:latin typeface="Arial Narrow" panose="020B0606020202030204" pitchFamily="34" charset="0"/>
              </a:rPr>
              <a:t>means</a:t>
            </a:r>
            <a:r>
              <a:rPr lang="fr-FR" sz="2400" b="1" dirty="0">
                <a:solidFill>
                  <a:srgbClr val="04AC20"/>
                </a:solidFill>
                <a:latin typeface="Arial Narrow" panose="020B0606020202030204" pitchFamily="34" charset="0"/>
              </a:rPr>
              <a:t> </a:t>
            </a:r>
            <a:r>
              <a:rPr lang="fr-FR" sz="2400" b="1" dirty="0">
                <a:latin typeface="Arial Narrow" panose="020B0606020202030204" pitchFamily="34" charset="0"/>
              </a:rPr>
              <a:t>donne les résultats suivantes</a:t>
            </a:r>
          </a:p>
        </p:txBody>
      </p:sp>
      <p:sp>
        <p:nvSpPr>
          <p:cNvPr id="19" name="TextBox 35">
            <a:extLst>
              <a:ext uri="{FF2B5EF4-FFF2-40B4-BE49-F238E27FC236}">
                <a16:creationId xmlns:a16="http://schemas.microsoft.com/office/drawing/2014/main" id="{17028685-E4DE-179D-C5C3-19013BC54247}"/>
              </a:ext>
            </a:extLst>
          </p:cNvPr>
          <p:cNvSpPr txBox="1"/>
          <p:nvPr/>
        </p:nvSpPr>
        <p:spPr>
          <a:xfrm>
            <a:off x="11654014" y="6362374"/>
            <a:ext cx="348172" cy="307777"/>
          </a:xfrm>
          <a:prstGeom prst="rect">
            <a:avLst/>
          </a:prstGeom>
          <a:noFill/>
        </p:spPr>
        <p:txBody>
          <a:bodyPr wrap="none" rtlCol="0">
            <a:spAutoFit/>
          </a:bodyPr>
          <a:lstStyle/>
          <a:p>
            <a:r>
              <a:rPr lang="fr-FR" sz="1400" dirty="0">
                <a:latin typeface="Arial Narrow" panose="020B0606020202030204" pitchFamily="34" charset="0"/>
              </a:rPr>
              <a:t>20</a:t>
            </a:r>
            <a:endParaRPr lang="en-US" sz="1400" dirty="0">
              <a:latin typeface="Arial Narrow" panose="020B0606020202030204" pitchFamily="34" charset="0"/>
            </a:endParaRPr>
          </a:p>
        </p:txBody>
      </p:sp>
    </p:spTree>
    <p:extLst>
      <p:ext uri="{BB962C8B-B14F-4D97-AF65-F5344CB8AC3E}">
        <p14:creationId xmlns:p14="http://schemas.microsoft.com/office/powerpoint/2010/main" val="1728413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re 2">
            <a:extLst>
              <a:ext uri="{FF2B5EF4-FFF2-40B4-BE49-F238E27FC236}">
                <a16:creationId xmlns:a16="http://schemas.microsoft.com/office/drawing/2014/main" id="{5A8CBA00-3143-492D-BBC9-46DF45840E43}"/>
              </a:ext>
            </a:extLst>
          </p:cNvPr>
          <p:cNvSpPr txBox="1">
            <a:spLocks/>
          </p:cNvSpPr>
          <p:nvPr/>
        </p:nvSpPr>
        <p:spPr>
          <a:xfrm>
            <a:off x="197078" y="537947"/>
            <a:ext cx="11491987" cy="9148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sym typeface="+mn-lt"/>
              </a:defRPr>
            </a:lvl1pPr>
          </a:lstStyle>
          <a:p>
            <a:r>
              <a:rPr lang="fr-FR" sz="2400" b="1" dirty="0">
                <a:latin typeface="Arial Narrow" panose="020B0606020202030204" pitchFamily="34" charset="0"/>
              </a:rPr>
              <a:t>Malgré que la méthode d’</a:t>
            </a:r>
            <a:r>
              <a:rPr lang="fr-FR" sz="2400" b="1" dirty="0" err="1">
                <a:latin typeface="Arial Narrow" panose="020B0606020202030204" pitchFamily="34" charset="0"/>
              </a:rPr>
              <a:t>elbow</a:t>
            </a:r>
            <a:r>
              <a:rPr lang="fr-FR" sz="2400" b="1" dirty="0">
                <a:latin typeface="Arial Narrow" panose="020B0606020202030204" pitchFamily="34" charset="0"/>
              </a:rPr>
              <a:t> pour l’humidité n’a pas marqué un </a:t>
            </a:r>
            <a:r>
              <a:rPr lang="fr-FR" sz="2400" b="1" dirty="0" err="1">
                <a:latin typeface="Arial Narrow" panose="020B0606020202030204" pitchFamily="34" charset="0"/>
              </a:rPr>
              <a:t>elbow</a:t>
            </a:r>
            <a:r>
              <a:rPr lang="fr-FR" sz="2400" b="1" dirty="0">
                <a:latin typeface="Arial Narrow" panose="020B0606020202030204" pitchFamily="34" charset="0"/>
              </a:rPr>
              <a:t> remarquable, nous avons testé de clustériser en 3 clusters </a:t>
            </a:r>
            <a:r>
              <a:rPr lang="fr-FR" sz="2400" b="1" dirty="0">
                <a:solidFill>
                  <a:srgbClr val="04AC20"/>
                </a:solidFill>
                <a:latin typeface="Arial Narrow" panose="020B0606020202030204" pitchFamily="34" charset="0"/>
              </a:rPr>
              <a:t>(cas agrumes)</a:t>
            </a:r>
            <a:r>
              <a:rPr lang="fr-FR" sz="2400" b="1" dirty="0">
                <a:latin typeface="Arial Narrow" panose="020B0606020202030204" pitchFamily="34" charset="0"/>
              </a:rPr>
              <a:t>:</a:t>
            </a:r>
            <a:endParaRPr lang="fr-FR" sz="2400" b="1" dirty="0">
              <a:solidFill>
                <a:srgbClr val="04AC20"/>
              </a:solidFill>
              <a:latin typeface="Arial Narrow" panose="020B0606020202030204" pitchFamily="34" charset="0"/>
            </a:endParaRPr>
          </a:p>
        </p:txBody>
      </p:sp>
      <p:pic>
        <p:nvPicPr>
          <p:cNvPr id="27" name="Image 26">
            <a:extLst>
              <a:ext uri="{FF2B5EF4-FFF2-40B4-BE49-F238E27FC236}">
                <a16:creationId xmlns:a16="http://schemas.microsoft.com/office/drawing/2014/main" id="{55BF12CE-5E75-49F0-BFA8-5AE403B8DBBC}"/>
              </a:ext>
            </a:extLst>
          </p:cNvPr>
          <p:cNvPicPr/>
          <p:nvPr/>
        </p:nvPicPr>
        <p:blipFill rotWithShape="1">
          <a:blip r:embed="rId2">
            <a:extLst>
              <a:ext uri="{28A0092B-C50C-407E-A947-70E740481C1C}">
                <a14:useLocalDpi xmlns:a14="http://schemas.microsoft.com/office/drawing/2010/main" val="0"/>
              </a:ext>
            </a:extLst>
          </a:blip>
          <a:srcRect t="-1" r="49438" b="48849"/>
          <a:stretch/>
        </p:blipFill>
        <p:spPr bwMode="auto">
          <a:xfrm>
            <a:off x="1065221" y="1797471"/>
            <a:ext cx="2914033" cy="1631529"/>
          </a:xfrm>
          <a:prstGeom prst="rect">
            <a:avLst/>
          </a:prstGeom>
          <a:noFill/>
          <a:ln>
            <a:noFill/>
          </a:ln>
        </p:spPr>
      </p:pic>
      <p:pic>
        <p:nvPicPr>
          <p:cNvPr id="28" name="Image 27">
            <a:extLst>
              <a:ext uri="{FF2B5EF4-FFF2-40B4-BE49-F238E27FC236}">
                <a16:creationId xmlns:a16="http://schemas.microsoft.com/office/drawing/2014/main" id="{5232E1C6-B6DA-4688-AF9D-6952829F2F4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07115" y="3680497"/>
            <a:ext cx="5935755" cy="2840334"/>
          </a:xfrm>
          <a:prstGeom prst="rect">
            <a:avLst/>
          </a:prstGeom>
          <a:noFill/>
          <a:ln>
            <a:noFill/>
          </a:ln>
        </p:spPr>
      </p:pic>
      <p:pic>
        <p:nvPicPr>
          <p:cNvPr id="29" name="Image 28">
            <a:extLst>
              <a:ext uri="{FF2B5EF4-FFF2-40B4-BE49-F238E27FC236}">
                <a16:creationId xmlns:a16="http://schemas.microsoft.com/office/drawing/2014/main" id="{7B0E6BF2-2FA4-4BA6-B2E2-71FB951FD77F}"/>
              </a:ext>
            </a:extLst>
          </p:cNvPr>
          <p:cNvPicPr/>
          <p:nvPr/>
        </p:nvPicPr>
        <p:blipFill rotWithShape="1">
          <a:blip r:embed="rId2">
            <a:extLst>
              <a:ext uri="{28A0092B-C50C-407E-A947-70E740481C1C}">
                <a14:useLocalDpi xmlns:a14="http://schemas.microsoft.com/office/drawing/2010/main" val="0"/>
              </a:ext>
            </a:extLst>
          </a:blip>
          <a:srcRect l="51923" b="39866"/>
          <a:stretch/>
        </p:blipFill>
        <p:spPr bwMode="auto">
          <a:xfrm>
            <a:off x="4334896" y="1762447"/>
            <a:ext cx="2770794" cy="1918050"/>
          </a:xfrm>
          <a:prstGeom prst="rect">
            <a:avLst/>
          </a:prstGeom>
          <a:noFill/>
          <a:ln>
            <a:noFill/>
          </a:ln>
        </p:spPr>
      </p:pic>
      <p:pic>
        <p:nvPicPr>
          <p:cNvPr id="30" name="Image 29">
            <a:extLst>
              <a:ext uri="{FF2B5EF4-FFF2-40B4-BE49-F238E27FC236}">
                <a16:creationId xmlns:a16="http://schemas.microsoft.com/office/drawing/2014/main" id="{C48C5353-AEEA-4B0B-9971-E6563D7F2921}"/>
              </a:ext>
            </a:extLst>
          </p:cNvPr>
          <p:cNvPicPr/>
          <p:nvPr/>
        </p:nvPicPr>
        <p:blipFill rotWithShape="1">
          <a:blip r:embed="rId2">
            <a:extLst>
              <a:ext uri="{28A0092B-C50C-407E-A947-70E740481C1C}">
                <a14:useLocalDpi xmlns:a14="http://schemas.microsoft.com/office/drawing/2010/main" val="0"/>
              </a:ext>
            </a:extLst>
          </a:blip>
          <a:srcRect t="51145" r="50427"/>
          <a:stretch/>
        </p:blipFill>
        <p:spPr bwMode="auto">
          <a:xfrm>
            <a:off x="7391100" y="1797471"/>
            <a:ext cx="2857000" cy="1558290"/>
          </a:xfrm>
          <a:prstGeom prst="rect">
            <a:avLst/>
          </a:prstGeom>
          <a:noFill/>
          <a:ln>
            <a:noFill/>
          </a:ln>
        </p:spPr>
      </p:pic>
      <p:sp>
        <p:nvSpPr>
          <p:cNvPr id="32" name="ZoneTexte 31">
            <a:extLst>
              <a:ext uri="{FF2B5EF4-FFF2-40B4-BE49-F238E27FC236}">
                <a16:creationId xmlns:a16="http://schemas.microsoft.com/office/drawing/2014/main" id="{E019FC35-F1F6-4006-9F5C-CBBFA427944F}"/>
              </a:ext>
            </a:extLst>
          </p:cNvPr>
          <p:cNvSpPr txBox="1"/>
          <p:nvPr/>
        </p:nvSpPr>
        <p:spPr>
          <a:xfrm>
            <a:off x="7576814" y="3958671"/>
            <a:ext cx="4084757" cy="1754326"/>
          </a:xfrm>
          <a:prstGeom prst="rect">
            <a:avLst/>
          </a:prstGeom>
          <a:noFill/>
        </p:spPr>
        <p:txBody>
          <a:bodyPr wrap="square">
            <a:spAutoFit/>
          </a:bodyPr>
          <a:lstStyle/>
          <a:p>
            <a:pPr marL="285750" indent="-285750">
              <a:buFont typeface="Arial" panose="020B0604020202020204" pitchFamily="34" charset="0"/>
              <a:buChar char="•"/>
            </a:pPr>
            <a:r>
              <a:rPr lang="fr-FR" sz="1800" b="1" dirty="0">
                <a:latin typeface="Arial Narrow" panose="020B0606020202030204" pitchFamily="34" charset="0"/>
              </a:rPr>
              <a:t>Les groupes trouvé sont très similaires, avec absence de spécificité </a:t>
            </a:r>
            <a:r>
              <a:rPr lang="fr-FR" b="1" dirty="0">
                <a:latin typeface="Arial Narrow" panose="020B0606020202030204" pitchFamily="34" charset="0"/>
              </a:rPr>
              <a:t>selon chaque groupe et mauvaise qualité.</a:t>
            </a:r>
          </a:p>
          <a:p>
            <a:pPr marL="285750" indent="-285750">
              <a:buFont typeface="Arial" panose="020B0604020202020204" pitchFamily="34" charset="0"/>
              <a:buChar char="•"/>
            </a:pPr>
            <a:endParaRPr lang="fr-FR" b="1" dirty="0">
              <a:latin typeface="Arial Narrow" panose="020B0606020202030204" pitchFamily="34" charset="0"/>
            </a:endParaRPr>
          </a:p>
          <a:p>
            <a:pPr marL="285750" indent="-285750">
              <a:buFont typeface="Arial" panose="020B0604020202020204" pitchFamily="34" charset="0"/>
              <a:buChar char="•"/>
            </a:pPr>
            <a:r>
              <a:rPr lang="fr-FR" b="1" dirty="0">
                <a:latin typeface="Arial Narrow" panose="020B0606020202030204" pitchFamily="34" charset="0"/>
              </a:rPr>
              <a:t>Nous avons pas considéré les résultats des clustering de mauvaise qualité.</a:t>
            </a:r>
          </a:p>
        </p:txBody>
      </p:sp>
      <p:grpSp>
        <p:nvGrpSpPr>
          <p:cNvPr id="24" name="Group 23">
            <a:extLst>
              <a:ext uri="{FF2B5EF4-FFF2-40B4-BE49-F238E27FC236}">
                <a16:creationId xmlns:a16="http://schemas.microsoft.com/office/drawing/2014/main" id="{1AE5325C-EBFC-E428-1829-F84972DB6527}"/>
              </a:ext>
            </a:extLst>
          </p:cNvPr>
          <p:cNvGrpSpPr/>
          <p:nvPr/>
        </p:nvGrpSpPr>
        <p:grpSpPr>
          <a:xfrm>
            <a:off x="197078" y="127194"/>
            <a:ext cx="11800818" cy="295932"/>
            <a:chOff x="197078" y="79896"/>
            <a:chExt cx="11800818" cy="295932"/>
          </a:xfrm>
        </p:grpSpPr>
        <p:sp>
          <p:nvSpPr>
            <p:cNvPr id="25" name="Rectangle : coins arrondis 18">
              <a:extLst>
                <a:ext uri="{FF2B5EF4-FFF2-40B4-BE49-F238E27FC236}">
                  <a16:creationId xmlns:a16="http://schemas.microsoft.com/office/drawing/2014/main" id="{7B81BB6D-9C56-7170-CFCB-FAB51DC49260}"/>
                </a:ext>
              </a:extLst>
            </p:cNvPr>
            <p:cNvSpPr/>
            <p:nvPr/>
          </p:nvSpPr>
          <p:spPr>
            <a:xfrm>
              <a:off x="197078" y="79896"/>
              <a:ext cx="2286000" cy="29485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Culture et région agricole</a:t>
              </a:r>
            </a:p>
          </p:txBody>
        </p:sp>
        <p:sp>
          <p:nvSpPr>
            <p:cNvPr id="26" name="Rectangle : coins arrondis 21">
              <a:extLst>
                <a:ext uri="{FF2B5EF4-FFF2-40B4-BE49-F238E27FC236}">
                  <a16:creationId xmlns:a16="http://schemas.microsoft.com/office/drawing/2014/main" id="{DB5CB469-7970-8CC3-0857-11315323161A}"/>
                </a:ext>
              </a:extLst>
            </p:cNvPr>
            <p:cNvSpPr/>
            <p:nvPr/>
          </p:nvSpPr>
          <p:spPr>
            <a:xfrm>
              <a:off x="2575783" y="79896"/>
              <a:ext cx="2286000" cy="295932"/>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Facteurs météorologiques</a:t>
              </a:r>
            </a:p>
          </p:txBody>
        </p:sp>
        <p:sp>
          <p:nvSpPr>
            <p:cNvPr id="31" name="Rectangle : coins arrondis 22">
              <a:extLst>
                <a:ext uri="{FF2B5EF4-FFF2-40B4-BE49-F238E27FC236}">
                  <a16:creationId xmlns:a16="http://schemas.microsoft.com/office/drawing/2014/main" id="{C899C94D-6192-9277-4E23-AF0BFC5F0E1F}"/>
                </a:ext>
              </a:extLst>
            </p:cNvPr>
            <p:cNvSpPr/>
            <p:nvPr/>
          </p:nvSpPr>
          <p:spPr>
            <a:xfrm>
              <a:off x="4954488" y="88016"/>
              <a:ext cx="2286000" cy="28536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Collecte et préparation de données</a:t>
              </a:r>
            </a:p>
          </p:txBody>
        </p:sp>
        <p:sp>
          <p:nvSpPr>
            <p:cNvPr id="42" name="Rectangle : coins arrondis 23">
              <a:extLst>
                <a:ext uri="{FF2B5EF4-FFF2-40B4-BE49-F238E27FC236}">
                  <a16:creationId xmlns:a16="http://schemas.microsoft.com/office/drawing/2014/main" id="{E2E1113C-3307-0DEE-E0BE-CCBC586EE963}"/>
                </a:ext>
              </a:extLst>
            </p:cNvPr>
            <p:cNvSpPr/>
            <p:nvPr/>
          </p:nvSpPr>
          <p:spPr>
            <a:xfrm>
              <a:off x="9711896" y="88015"/>
              <a:ext cx="2286000" cy="28536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a:solidFill>
                    <a:schemeClr val="tx1"/>
                  </a:solidFill>
                  <a:latin typeface="Arial Narrow" panose="020B0606020202030204" pitchFamily="34" charset="0"/>
                </a:rPr>
                <a:t>Clustering selon toutes les variables</a:t>
              </a:r>
              <a:endParaRPr lang="fr-FR" sz="1200" dirty="0">
                <a:solidFill>
                  <a:schemeClr val="tx1"/>
                </a:solidFill>
                <a:latin typeface="Arial Narrow" panose="020B0606020202030204" pitchFamily="34" charset="0"/>
              </a:endParaRPr>
            </a:p>
          </p:txBody>
        </p:sp>
        <p:sp>
          <p:nvSpPr>
            <p:cNvPr id="43" name="Rectangle : coins arrondis 24">
              <a:extLst>
                <a:ext uri="{FF2B5EF4-FFF2-40B4-BE49-F238E27FC236}">
                  <a16:creationId xmlns:a16="http://schemas.microsoft.com/office/drawing/2014/main" id="{164EA1E0-FD09-D8D2-B3CE-8A18F1624A60}"/>
                </a:ext>
              </a:extLst>
            </p:cNvPr>
            <p:cNvSpPr/>
            <p:nvPr/>
          </p:nvSpPr>
          <p:spPr>
            <a:xfrm>
              <a:off x="7333193" y="79897"/>
              <a:ext cx="2286000" cy="295931"/>
            </a:xfrm>
            <a:prstGeom prst="roundRect">
              <a:avLst>
                <a:gd name="adj" fmla="val 42151"/>
              </a:avLst>
            </a:prstGeom>
            <a:solidFill>
              <a:srgbClr val="63E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Clustering selon chaque variable</a:t>
              </a:r>
            </a:p>
          </p:txBody>
        </p:sp>
      </p:grpSp>
      <p:sp>
        <p:nvSpPr>
          <p:cNvPr id="15" name="TextBox 35">
            <a:extLst>
              <a:ext uri="{FF2B5EF4-FFF2-40B4-BE49-F238E27FC236}">
                <a16:creationId xmlns:a16="http://schemas.microsoft.com/office/drawing/2014/main" id="{38EFF0CA-0093-149B-055F-3D3746F2C739}"/>
              </a:ext>
            </a:extLst>
          </p:cNvPr>
          <p:cNvSpPr txBox="1"/>
          <p:nvPr/>
        </p:nvSpPr>
        <p:spPr>
          <a:xfrm>
            <a:off x="11654014" y="6362374"/>
            <a:ext cx="348172" cy="307777"/>
          </a:xfrm>
          <a:prstGeom prst="rect">
            <a:avLst/>
          </a:prstGeom>
          <a:noFill/>
        </p:spPr>
        <p:txBody>
          <a:bodyPr wrap="none" rtlCol="0">
            <a:spAutoFit/>
          </a:bodyPr>
          <a:lstStyle/>
          <a:p>
            <a:r>
              <a:rPr lang="fr-FR" sz="1400" dirty="0">
                <a:latin typeface="Arial Narrow" panose="020B0606020202030204" pitchFamily="34" charset="0"/>
              </a:rPr>
              <a:t>21</a:t>
            </a:r>
            <a:endParaRPr lang="en-US" sz="1400" dirty="0">
              <a:latin typeface="Arial Narrow" panose="020B0606020202030204" pitchFamily="34" charset="0"/>
            </a:endParaRPr>
          </a:p>
        </p:txBody>
      </p:sp>
    </p:spTree>
    <p:extLst>
      <p:ext uri="{BB962C8B-B14F-4D97-AF65-F5344CB8AC3E}">
        <p14:creationId xmlns:p14="http://schemas.microsoft.com/office/powerpoint/2010/main" val="12032594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ZoneTexte 27">
            <a:extLst>
              <a:ext uri="{FF2B5EF4-FFF2-40B4-BE49-F238E27FC236}">
                <a16:creationId xmlns:a16="http://schemas.microsoft.com/office/drawing/2014/main" id="{95979134-C574-48B5-BC06-FD4D43BB968F}"/>
              </a:ext>
            </a:extLst>
          </p:cNvPr>
          <p:cNvSpPr txBox="1"/>
          <p:nvPr/>
        </p:nvSpPr>
        <p:spPr>
          <a:xfrm>
            <a:off x="2229781" y="1700817"/>
            <a:ext cx="2051432" cy="369332"/>
          </a:xfrm>
          <a:prstGeom prst="rect">
            <a:avLst/>
          </a:prstGeom>
          <a:noFill/>
        </p:spPr>
        <p:txBody>
          <a:bodyPr wrap="square">
            <a:spAutoFit/>
          </a:bodyPr>
          <a:lstStyle/>
          <a:p>
            <a:r>
              <a:rPr lang="fr-FR" sz="1800" b="1" dirty="0">
                <a:solidFill>
                  <a:srgbClr val="04AC20"/>
                </a:solidFill>
                <a:latin typeface="Arial Narrow" panose="020B0606020202030204" pitchFamily="34" charset="0"/>
              </a:rPr>
              <a:t>Silhouette score</a:t>
            </a:r>
            <a:endParaRPr lang="ko-KR" altLang="en-US" sz="1800" b="1" dirty="0">
              <a:solidFill>
                <a:srgbClr val="04AC20"/>
              </a:solidFill>
              <a:latin typeface="Arial Narrow" panose="020B0606020202030204" pitchFamily="34" charset="0"/>
            </a:endParaRPr>
          </a:p>
        </p:txBody>
      </p:sp>
      <p:sp>
        <p:nvSpPr>
          <p:cNvPr id="29" name="ZoneTexte 28">
            <a:extLst>
              <a:ext uri="{FF2B5EF4-FFF2-40B4-BE49-F238E27FC236}">
                <a16:creationId xmlns:a16="http://schemas.microsoft.com/office/drawing/2014/main" id="{97680406-45E5-4F54-B446-A0F905ECC715}"/>
              </a:ext>
            </a:extLst>
          </p:cNvPr>
          <p:cNvSpPr txBox="1"/>
          <p:nvPr/>
        </p:nvSpPr>
        <p:spPr>
          <a:xfrm>
            <a:off x="7910788" y="1699380"/>
            <a:ext cx="3003124" cy="369332"/>
          </a:xfrm>
          <a:prstGeom prst="rect">
            <a:avLst/>
          </a:prstGeom>
          <a:noFill/>
        </p:spPr>
        <p:txBody>
          <a:bodyPr wrap="square">
            <a:spAutoFit/>
          </a:bodyPr>
          <a:lstStyle/>
          <a:p>
            <a:r>
              <a:rPr lang="fr-FR" altLang="ko-KR" b="1" dirty="0">
                <a:solidFill>
                  <a:srgbClr val="04AC20"/>
                </a:solidFill>
                <a:latin typeface="Arial Narrow" panose="020B0606020202030204" pitchFamily="34" charset="0"/>
              </a:rPr>
              <a:t>L’indice de Calinski-Harabasz </a:t>
            </a:r>
            <a:endParaRPr lang="ko-KR" altLang="en-US" sz="1800" b="1" dirty="0">
              <a:solidFill>
                <a:srgbClr val="04AC20"/>
              </a:solidFill>
              <a:latin typeface="Arial Narrow" panose="020B0606020202030204" pitchFamily="34" charset="0"/>
            </a:endParaRPr>
          </a:p>
        </p:txBody>
      </p:sp>
      <mc:AlternateContent xmlns:mc="http://schemas.openxmlformats.org/markup-compatibility/2006" xmlns:a14="http://schemas.microsoft.com/office/drawing/2010/main">
        <mc:Choice Requires="a14">
          <p:sp>
            <p:nvSpPr>
              <p:cNvPr id="41" name="ZoneTexte 40">
                <a:extLst>
                  <a:ext uri="{FF2B5EF4-FFF2-40B4-BE49-F238E27FC236}">
                    <a16:creationId xmlns:a16="http://schemas.microsoft.com/office/drawing/2014/main" id="{EB5FBD90-E01B-4A4C-8978-0AA21C13C078}"/>
                  </a:ext>
                </a:extLst>
              </p:cNvPr>
              <p:cNvSpPr txBox="1"/>
              <p:nvPr/>
            </p:nvSpPr>
            <p:spPr>
              <a:xfrm>
                <a:off x="7080378" y="2239825"/>
                <a:ext cx="4547070" cy="3093667"/>
              </a:xfrm>
              <a:prstGeom prst="rect">
                <a:avLst/>
              </a:prstGeom>
              <a:noFill/>
            </p:spPr>
            <p:txBody>
              <a:bodyPr wrap="square">
                <a:spAutoFit/>
              </a:bodyPr>
              <a:lstStyle/>
              <a:p>
                <a:r>
                  <a:rPr lang="fr-FR" sz="1600" dirty="0">
                    <a:effectLst/>
                    <a:latin typeface="Arial Narrow" panose="020B0606020202030204" pitchFamily="34" charset="0"/>
                    <a:ea typeface="Times New Roman" panose="02020603050405020304" pitchFamily="18" charset="0"/>
                  </a:rPr>
                  <a:t>L’indice de Calinski-Harabasz </a:t>
                </a:r>
                <a:r>
                  <a:rPr lang="fr-FR" sz="1600" dirty="0">
                    <a:latin typeface="Arial Narrow" panose="020B0606020202030204" pitchFamily="34" charset="0"/>
                    <a:ea typeface="Times New Roman" panose="02020603050405020304" pitchFamily="18" charset="0"/>
                  </a:rPr>
                  <a:t>ou  </a:t>
                </a:r>
                <a:r>
                  <a:rPr lang="fr-FR" sz="1600" dirty="0">
                    <a:effectLst/>
                    <a:latin typeface="Arial Narrow" panose="020B0606020202030204" pitchFamily="34" charset="0"/>
                    <a:ea typeface="Times New Roman" panose="02020603050405020304" pitchFamily="18" charset="0"/>
                  </a:rPr>
                  <a:t>critère de rapport de variance. Permet d’évaluer la qualité de la division par un algorithme de clustering pour un nombre donné de clusters.</a:t>
                </a:r>
              </a:p>
              <a:p>
                <a:endParaRPr lang="fr-FR" sz="1600" dirty="0">
                  <a:latin typeface="Arial Narrow" panose="020B0606020202030204" pitchFamily="34" charset="0"/>
                  <a:ea typeface="Times New Roman" panose="02020603050405020304" pitchFamily="18" charset="0"/>
                </a:endParaRPr>
              </a:p>
              <a:p>
                <a:endParaRPr lang="fr-FR" sz="1600" dirty="0">
                  <a:effectLst/>
                  <a:latin typeface="Arial Narrow" panose="020B0606020202030204" pitchFamily="34" charset="0"/>
                  <a:ea typeface="Times New Roman" panose="02020603050405020304" pitchFamily="18" charset="0"/>
                </a:endParaRPr>
              </a:p>
              <a:p>
                <a:r>
                  <a:rPr lang="fr-FR" sz="1600" dirty="0">
                    <a:latin typeface="Arial Narrow" panose="020B0606020202030204" pitchFamily="34" charset="0"/>
                  </a:rPr>
                  <a:t>Il calcule  par </a:t>
                </a:r>
              </a:p>
              <a:p>
                <a:endParaRPr lang="fr-FR" sz="1600" dirty="0">
                  <a:latin typeface="Arial Narrow" panose="020B0606020202030204" pitchFamily="34" charset="0"/>
                </a:endParaRPr>
              </a:p>
              <a:p>
                <a:pPr algn="ctr"/>
                <a:r>
                  <a:rPr lang="fr-FR" sz="2400" b="1" dirty="0">
                    <a:latin typeface="Arial Narrow" panose="020B0606020202030204" pitchFamily="34" charset="0"/>
                  </a:rPr>
                  <a:t>I</a:t>
                </a:r>
                <a:r>
                  <a:rPr lang="fr-FR" sz="1400" b="1" dirty="0">
                    <a:latin typeface="Arial Narrow" panose="020B0606020202030204" pitchFamily="34" charset="0"/>
                  </a:rPr>
                  <a:t>c</a:t>
                </a:r>
                <a:r>
                  <a:rPr lang="fr-FR" sz="2800" b="1" dirty="0">
                    <a:latin typeface="Arial Narrow" panose="020B0606020202030204" pitchFamily="34" charset="0"/>
                  </a:rPr>
                  <a:t> = </a:t>
                </a:r>
                <a14:m>
                  <m:oMath xmlns:m="http://schemas.openxmlformats.org/officeDocument/2006/math">
                    <m:f>
                      <m:fPr>
                        <m:ctrlPr>
                          <a:rPr lang="fr-FR" sz="2400" b="1" i="1" smtClean="0">
                            <a:latin typeface="Cambria Math" panose="02040503050406030204" pitchFamily="18" charset="0"/>
                          </a:rPr>
                        </m:ctrlPr>
                      </m:fPr>
                      <m:num>
                        <m:r>
                          <a:rPr lang="fr-FR" sz="2400" b="1" i="0">
                            <a:latin typeface="Cambria Math" panose="02040503050406030204" pitchFamily="18" charset="0"/>
                          </a:rPr>
                          <m:t>𝐝𝐢𝐬𝐭𝐚𝐧𝐜𝐞</m:t>
                        </m:r>
                        <m:r>
                          <a:rPr lang="fr-FR" sz="2400" b="1" i="0">
                            <a:latin typeface="Cambria Math" panose="02040503050406030204" pitchFamily="18" charset="0"/>
                          </a:rPr>
                          <m:t> </m:t>
                        </m:r>
                        <m:r>
                          <a:rPr lang="fr-FR" sz="2400" b="1" i="0">
                            <a:latin typeface="Cambria Math" panose="02040503050406030204" pitchFamily="18" charset="0"/>
                          </a:rPr>
                          <m:t>𝐢𝐧𝐭𝐞𝐫</m:t>
                        </m:r>
                        <m:r>
                          <a:rPr lang="fr-FR" sz="2400" b="1" i="0" smtClean="0">
                            <a:latin typeface="Cambria Math" panose="02040503050406030204" pitchFamily="18" charset="0"/>
                          </a:rPr>
                          <m:t> </m:t>
                        </m:r>
                        <m:r>
                          <a:rPr lang="fr-FR" sz="2400" b="1" i="0" smtClean="0">
                            <a:latin typeface="Cambria Math" panose="02040503050406030204" pitchFamily="18" charset="0"/>
                          </a:rPr>
                          <m:t>𝐜𝐥𝐮𝐬𝐭𝐞𝐫</m:t>
                        </m:r>
                      </m:num>
                      <m:den>
                        <m:r>
                          <a:rPr lang="fr-FR" sz="2400" b="1" i="0">
                            <a:latin typeface="Cambria Math" panose="02040503050406030204" pitchFamily="18" charset="0"/>
                          </a:rPr>
                          <m:t>𝐝𝐢𝐬𝐭𝐚𝐧𝐜𝐞</m:t>
                        </m:r>
                        <m:r>
                          <a:rPr lang="fr-FR" sz="2400" b="1" i="0">
                            <a:latin typeface="Cambria Math" panose="02040503050406030204" pitchFamily="18" charset="0"/>
                          </a:rPr>
                          <m:t> </m:t>
                        </m:r>
                        <m:r>
                          <a:rPr lang="fr-FR" sz="2400" b="1" i="0">
                            <a:latin typeface="Cambria Math" panose="02040503050406030204" pitchFamily="18" charset="0"/>
                          </a:rPr>
                          <m:t>𝐢𝐧𝐭𝐫𝐚</m:t>
                        </m:r>
                        <m:r>
                          <a:rPr lang="fr-FR" sz="2400" b="1" i="0">
                            <a:latin typeface="Cambria Math" panose="02040503050406030204" pitchFamily="18" charset="0"/>
                          </a:rPr>
                          <m:t> </m:t>
                        </m:r>
                        <m:r>
                          <a:rPr lang="fr-FR" sz="2400" b="1" i="0">
                            <a:latin typeface="Cambria Math" panose="02040503050406030204" pitchFamily="18" charset="0"/>
                          </a:rPr>
                          <m:t>𝐜𝐥𝐮𝐬𝐭𝐞𝐫</m:t>
                        </m:r>
                      </m:den>
                    </m:f>
                  </m:oMath>
                </a14:m>
                <a:endParaRPr lang="fr-FR" sz="2400" b="1" dirty="0">
                  <a:latin typeface="Arial Narrow" panose="020B0606020202030204" pitchFamily="34" charset="0"/>
                </a:endParaRPr>
              </a:p>
              <a:p>
                <a:endParaRPr lang="fr-FR" sz="1600" dirty="0">
                  <a:latin typeface="Arial Narrow" panose="020B0606020202030204" pitchFamily="34" charset="0"/>
                </a:endParaRPr>
              </a:p>
              <a:p>
                <a:r>
                  <a:rPr lang="fr-FR" sz="1600" dirty="0">
                    <a:latin typeface="Arial Narrow" panose="020B0606020202030204" pitchFamily="34" charset="0"/>
                  </a:rPr>
                  <a:t> </a:t>
                </a:r>
              </a:p>
            </p:txBody>
          </p:sp>
        </mc:Choice>
        <mc:Fallback xmlns="">
          <p:sp>
            <p:nvSpPr>
              <p:cNvPr id="41" name="ZoneTexte 40">
                <a:extLst>
                  <a:ext uri="{FF2B5EF4-FFF2-40B4-BE49-F238E27FC236}">
                    <a16:creationId xmlns:a16="http://schemas.microsoft.com/office/drawing/2014/main" id="{EB5FBD90-E01B-4A4C-8978-0AA21C13C078}"/>
                  </a:ext>
                </a:extLst>
              </p:cNvPr>
              <p:cNvSpPr txBox="1">
                <a:spLocks noRot="1" noChangeAspect="1" noMove="1" noResize="1" noEditPoints="1" noAdjustHandles="1" noChangeArrowheads="1" noChangeShapeType="1" noTextEdit="1"/>
              </p:cNvSpPr>
              <p:nvPr/>
            </p:nvSpPr>
            <p:spPr>
              <a:xfrm>
                <a:off x="7080378" y="2239825"/>
                <a:ext cx="4547070" cy="3093667"/>
              </a:xfrm>
              <a:prstGeom prst="rect">
                <a:avLst/>
              </a:prstGeom>
              <a:blipFill>
                <a:blip r:embed="rId3"/>
                <a:stretch>
                  <a:fillRect l="-670" t="-394"/>
                </a:stretch>
              </a:blipFill>
            </p:spPr>
            <p:txBody>
              <a:bodyPr/>
              <a:lstStyle/>
              <a:p>
                <a:r>
                  <a:rPr lang="fr-FR">
                    <a:noFill/>
                  </a:rPr>
                  <a:t> </a:t>
                </a:r>
              </a:p>
            </p:txBody>
          </p:sp>
        </mc:Fallback>
      </mc:AlternateContent>
      <p:sp>
        <p:nvSpPr>
          <p:cNvPr id="52" name="ZoneTexte 51">
            <a:extLst>
              <a:ext uri="{FF2B5EF4-FFF2-40B4-BE49-F238E27FC236}">
                <a16:creationId xmlns:a16="http://schemas.microsoft.com/office/drawing/2014/main" id="{F8709BA9-5F64-4003-A177-B229501695B6}"/>
              </a:ext>
            </a:extLst>
          </p:cNvPr>
          <p:cNvSpPr txBox="1"/>
          <p:nvPr/>
        </p:nvSpPr>
        <p:spPr>
          <a:xfrm>
            <a:off x="7095363" y="5509931"/>
            <a:ext cx="4732737" cy="646331"/>
          </a:xfrm>
          <a:prstGeom prst="rect">
            <a:avLst/>
          </a:prstGeom>
          <a:noFill/>
        </p:spPr>
        <p:txBody>
          <a:bodyPr wrap="square">
            <a:spAutoFit/>
          </a:bodyPr>
          <a:lstStyle/>
          <a:p>
            <a:pPr algn="ctr"/>
            <a:r>
              <a:rPr lang="fr-FR" b="1" dirty="0">
                <a:latin typeface="Arial Narrow" panose="020B0606020202030204" pitchFamily="34" charset="0"/>
              </a:rPr>
              <a:t>Tant que cette indice est grand tant que les cluster sont de bonne qualité</a:t>
            </a:r>
          </a:p>
        </p:txBody>
      </p:sp>
      <p:sp>
        <p:nvSpPr>
          <p:cNvPr id="24" name="Titre 2">
            <a:extLst>
              <a:ext uri="{FF2B5EF4-FFF2-40B4-BE49-F238E27FC236}">
                <a16:creationId xmlns:a16="http://schemas.microsoft.com/office/drawing/2014/main" id="{94592156-2C23-A08E-1824-8A46E761B313}"/>
              </a:ext>
            </a:extLst>
          </p:cNvPr>
          <p:cNvSpPr txBox="1">
            <a:spLocks/>
          </p:cNvSpPr>
          <p:nvPr/>
        </p:nvSpPr>
        <p:spPr>
          <a:xfrm>
            <a:off x="372412" y="701738"/>
            <a:ext cx="11316653" cy="9148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sym typeface="+mn-lt"/>
              </a:defRPr>
            </a:lvl1pPr>
          </a:lstStyle>
          <a:p>
            <a:r>
              <a:rPr lang="fr-FR" sz="2400" b="1" dirty="0">
                <a:latin typeface="Arial Narrow" panose="020B0606020202030204" pitchFamily="34" charset="0"/>
              </a:rPr>
              <a:t>Dans le but de </a:t>
            </a:r>
            <a:r>
              <a:rPr lang="fr-FR" sz="2400" b="1" dirty="0">
                <a:solidFill>
                  <a:srgbClr val="04AC20"/>
                </a:solidFill>
                <a:latin typeface="Arial Narrow" panose="020B0606020202030204" pitchFamily="34" charset="0"/>
              </a:rPr>
              <a:t>vérifier la qualité </a:t>
            </a:r>
            <a:r>
              <a:rPr lang="fr-FR" sz="2400" b="1" dirty="0">
                <a:latin typeface="Arial Narrow" panose="020B0606020202030204" pitchFamily="34" charset="0"/>
              </a:rPr>
              <a:t>de chacun des groupes trouvés dans les clusterings nous utilisons quelques </a:t>
            </a:r>
            <a:r>
              <a:rPr lang="fr-FR" sz="2400" b="1" dirty="0">
                <a:solidFill>
                  <a:srgbClr val="04AC20"/>
                </a:solidFill>
                <a:latin typeface="Arial Narrow" panose="020B0606020202030204" pitchFamily="34" charset="0"/>
              </a:rPr>
              <a:t>métriques d’évaluation </a:t>
            </a:r>
          </a:p>
        </p:txBody>
      </p:sp>
      <p:grpSp>
        <p:nvGrpSpPr>
          <p:cNvPr id="25" name="Group 24">
            <a:extLst>
              <a:ext uri="{FF2B5EF4-FFF2-40B4-BE49-F238E27FC236}">
                <a16:creationId xmlns:a16="http://schemas.microsoft.com/office/drawing/2014/main" id="{201179C0-6631-12BD-001B-69CB46945DD3}"/>
              </a:ext>
            </a:extLst>
          </p:cNvPr>
          <p:cNvGrpSpPr/>
          <p:nvPr/>
        </p:nvGrpSpPr>
        <p:grpSpPr>
          <a:xfrm>
            <a:off x="197078" y="127194"/>
            <a:ext cx="11800818" cy="295932"/>
            <a:chOff x="197078" y="79896"/>
            <a:chExt cx="11800818" cy="295932"/>
          </a:xfrm>
        </p:grpSpPr>
        <p:sp>
          <p:nvSpPr>
            <p:cNvPr id="26" name="Rectangle : coins arrondis 18">
              <a:extLst>
                <a:ext uri="{FF2B5EF4-FFF2-40B4-BE49-F238E27FC236}">
                  <a16:creationId xmlns:a16="http://schemas.microsoft.com/office/drawing/2014/main" id="{12C6573E-4E71-8AAB-85EC-963E324D46E9}"/>
                </a:ext>
              </a:extLst>
            </p:cNvPr>
            <p:cNvSpPr/>
            <p:nvPr/>
          </p:nvSpPr>
          <p:spPr>
            <a:xfrm>
              <a:off x="197078" y="79896"/>
              <a:ext cx="2286000" cy="29485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Culture et région agricole</a:t>
              </a:r>
            </a:p>
          </p:txBody>
        </p:sp>
        <p:sp>
          <p:nvSpPr>
            <p:cNvPr id="30" name="Rectangle : coins arrondis 21">
              <a:extLst>
                <a:ext uri="{FF2B5EF4-FFF2-40B4-BE49-F238E27FC236}">
                  <a16:creationId xmlns:a16="http://schemas.microsoft.com/office/drawing/2014/main" id="{7BE91190-5CC9-3A61-F935-9F9841048DFF}"/>
                </a:ext>
              </a:extLst>
            </p:cNvPr>
            <p:cNvSpPr/>
            <p:nvPr/>
          </p:nvSpPr>
          <p:spPr>
            <a:xfrm>
              <a:off x="2575783" y="79896"/>
              <a:ext cx="2286000" cy="295932"/>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Facteurs météorologiques</a:t>
              </a:r>
            </a:p>
          </p:txBody>
        </p:sp>
        <p:sp>
          <p:nvSpPr>
            <p:cNvPr id="31" name="Rectangle : coins arrondis 22">
              <a:extLst>
                <a:ext uri="{FF2B5EF4-FFF2-40B4-BE49-F238E27FC236}">
                  <a16:creationId xmlns:a16="http://schemas.microsoft.com/office/drawing/2014/main" id="{63C25D30-9F1D-C96D-A20C-01AC0D144418}"/>
                </a:ext>
              </a:extLst>
            </p:cNvPr>
            <p:cNvSpPr/>
            <p:nvPr/>
          </p:nvSpPr>
          <p:spPr>
            <a:xfrm>
              <a:off x="4954488" y="88016"/>
              <a:ext cx="2286000" cy="28536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Collecte et préparation de données</a:t>
              </a:r>
            </a:p>
          </p:txBody>
        </p:sp>
        <p:sp>
          <p:nvSpPr>
            <p:cNvPr id="32" name="Rectangle : coins arrondis 23">
              <a:extLst>
                <a:ext uri="{FF2B5EF4-FFF2-40B4-BE49-F238E27FC236}">
                  <a16:creationId xmlns:a16="http://schemas.microsoft.com/office/drawing/2014/main" id="{F2A88685-4C29-FF96-8A08-D9B1D93593BE}"/>
                </a:ext>
              </a:extLst>
            </p:cNvPr>
            <p:cNvSpPr/>
            <p:nvPr/>
          </p:nvSpPr>
          <p:spPr>
            <a:xfrm>
              <a:off x="9711896" y="88015"/>
              <a:ext cx="2286000" cy="28536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a:solidFill>
                    <a:schemeClr val="tx1"/>
                  </a:solidFill>
                  <a:latin typeface="Arial Narrow" panose="020B0606020202030204" pitchFamily="34" charset="0"/>
                </a:rPr>
                <a:t>Clustering selon toutes les variables</a:t>
              </a:r>
              <a:endParaRPr lang="fr-FR" sz="1200" dirty="0">
                <a:solidFill>
                  <a:schemeClr val="tx1"/>
                </a:solidFill>
                <a:latin typeface="Arial Narrow" panose="020B0606020202030204" pitchFamily="34" charset="0"/>
              </a:endParaRPr>
            </a:p>
          </p:txBody>
        </p:sp>
        <p:sp>
          <p:nvSpPr>
            <p:cNvPr id="33" name="Rectangle : coins arrondis 24">
              <a:extLst>
                <a:ext uri="{FF2B5EF4-FFF2-40B4-BE49-F238E27FC236}">
                  <a16:creationId xmlns:a16="http://schemas.microsoft.com/office/drawing/2014/main" id="{0817DC8D-A920-EB9B-0B24-6CEB7EE6012C}"/>
                </a:ext>
              </a:extLst>
            </p:cNvPr>
            <p:cNvSpPr/>
            <p:nvPr/>
          </p:nvSpPr>
          <p:spPr>
            <a:xfrm>
              <a:off x="7333193" y="79897"/>
              <a:ext cx="2286000" cy="295931"/>
            </a:xfrm>
            <a:prstGeom prst="roundRect">
              <a:avLst>
                <a:gd name="adj" fmla="val 42151"/>
              </a:avLst>
            </a:prstGeom>
            <a:solidFill>
              <a:srgbClr val="63E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Clustering selon chaque variable</a:t>
              </a:r>
            </a:p>
          </p:txBody>
        </p:sp>
      </p:grpSp>
      <p:sp>
        <p:nvSpPr>
          <p:cNvPr id="38" name="ZoneTexte 37">
            <a:extLst>
              <a:ext uri="{FF2B5EF4-FFF2-40B4-BE49-F238E27FC236}">
                <a16:creationId xmlns:a16="http://schemas.microsoft.com/office/drawing/2014/main" id="{2949F757-0E0C-4B6B-BC75-20D27F5C5141}"/>
              </a:ext>
            </a:extLst>
          </p:cNvPr>
          <p:cNvSpPr txBox="1"/>
          <p:nvPr/>
        </p:nvSpPr>
        <p:spPr>
          <a:xfrm>
            <a:off x="827581" y="4068760"/>
            <a:ext cx="5111622" cy="1200329"/>
          </a:xfrm>
          <a:prstGeom prst="rect">
            <a:avLst/>
          </a:prstGeom>
          <a:noFill/>
        </p:spPr>
        <p:txBody>
          <a:bodyPr wrap="square">
            <a:spAutoFit/>
          </a:bodyPr>
          <a:lstStyle/>
          <a:p>
            <a:r>
              <a:rPr lang="fr-FR" dirty="0">
                <a:latin typeface="Arial Narrow" panose="020B0606020202030204" pitchFamily="34" charset="0"/>
              </a:rPr>
              <a:t>Avec </a:t>
            </a:r>
          </a:p>
          <a:p>
            <a:r>
              <a:rPr lang="fr-FR" dirty="0">
                <a:latin typeface="Arial Narrow" panose="020B0606020202030204" pitchFamily="34" charset="0"/>
              </a:rPr>
              <a:t>n : est la distance entre chaque échantillon et le groupe le plus proche dont l’échantillon ne fait pas partie</a:t>
            </a:r>
          </a:p>
          <a:p>
            <a:r>
              <a:rPr lang="fr-FR" dirty="0">
                <a:latin typeface="Arial Narrow" panose="020B0606020202030204" pitchFamily="34" charset="0"/>
              </a:rPr>
              <a:t>i :  est la distance moyenne à l’intérieur de chaque groupe.</a:t>
            </a:r>
          </a:p>
        </p:txBody>
      </p:sp>
      <mc:AlternateContent xmlns:mc="http://schemas.openxmlformats.org/markup-compatibility/2006" xmlns:a14="http://schemas.microsoft.com/office/drawing/2010/main">
        <mc:Choice Requires="a14">
          <p:sp>
            <p:nvSpPr>
              <p:cNvPr id="42" name="ZoneTexte 41">
                <a:extLst>
                  <a:ext uri="{FF2B5EF4-FFF2-40B4-BE49-F238E27FC236}">
                    <a16:creationId xmlns:a16="http://schemas.microsoft.com/office/drawing/2014/main" id="{C0F7DDC8-BDD1-45CA-8BBD-12CE5FD6AD97}"/>
                  </a:ext>
                </a:extLst>
              </p:cNvPr>
              <p:cNvSpPr txBox="1"/>
              <p:nvPr/>
            </p:nvSpPr>
            <p:spPr>
              <a:xfrm>
                <a:off x="670783" y="2309330"/>
                <a:ext cx="5111622" cy="1989455"/>
              </a:xfrm>
              <a:prstGeom prst="rect">
                <a:avLst/>
              </a:prstGeom>
              <a:noFill/>
            </p:spPr>
            <p:txBody>
              <a:bodyPr wrap="square">
                <a:spAutoFit/>
              </a:bodyPr>
              <a:lstStyle/>
              <a:p>
                <a:r>
                  <a:rPr lang="fr-FR" dirty="0">
                    <a:latin typeface="Arial Narrow" panose="020B0606020202030204" pitchFamily="34" charset="0"/>
                  </a:rPr>
                  <a:t>Le score silhouette est calculé à l’aide de la distance intra-grappe moyenne et la distance moyenne la plus proche de la grappe pour chaque échantillon. </a:t>
                </a:r>
              </a:p>
              <a:p>
                <a:r>
                  <a:rPr lang="fr-FR" dirty="0">
                    <a:latin typeface="Arial Narrow" panose="020B0606020202030204" pitchFamily="34" charset="0"/>
                  </a:rPr>
                  <a:t>Son coefficient est donné par la relation suivante :</a:t>
                </a:r>
                <a:r>
                  <a:rPr lang="fr-FR" sz="1800" b="1" dirty="0">
                    <a:latin typeface="Arial Narrow" panose="020B0606020202030204" pitchFamily="34" charset="0"/>
                  </a:rPr>
                  <a:t> </a:t>
                </a:r>
              </a:p>
              <a:p>
                <a:pPr algn="ctr"/>
                <a:endParaRPr lang="fr-FR" sz="1800" b="1" dirty="0">
                  <a:latin typeface="Arial Narrow" panose="020B0606020202030204" pitchFamily="34" charset="0"/>
                </a:endParaRPr>
              </a:p>
              <a:p>
                <a:pPr algn="ctr"/>
                <a:r>
                  <a:rPr lang="fr-FR" sz="1800" b="1" dirty="0">
                    <a:latin typeface="Arial Narrow" panose="020B0606020202030204" pitchFamily="34" charset="0"/>
                  </a:rPr>
                  <a:t>S</a:t>
                </a:r>
                <a:r>
                  <a:rPr lang="fr-FR" sz="1100" b="1" dirty="0">
                    <a:latin typeface="Arial Narrow" panose="020B0606020202030204" pitchFamily="34" charset="0"/>
                  </a:rPr>
                  <a:t>c</a:t>
                </a:r>
                <a:r>
                  <a:rPr lang="fr-FR" sz="2000" b="1" dirty="0">
                    <a:latin typeface="Arial Narrow" panose="020B0606020202030204" pitchFamily="34" charset="0"/>
                  </a:rPr>
                  <a:t> = </a:t>
                </a:r>
                <a14:m>
                  <m:oMath xmlns:m="http://schemas.openxmlformats.org/officeDocument/2006/math">
                    <m:f>
                      <m:fPr>
                        <m:ctrlPr>
                          <a:rPr lang="fr-FR" sz="1800" b="1" i="1" smtClean="0">
                            <a:latin typeface="Cambria Math" panose="02040503050406030204" pitchFamily="18" charset="0"/>
                          </a:rPr>
                        </m:ctrlPr>
                      </m:fPr>
                      <m:num>
                        <m:r>
                          <m:rPr>
                            <m:nor/>
                          </m:rPr>
                          <a:rPr lang="en-US" sz="1800" b="1" dirty="0">
                            <a:latin typeface="Arial Narrow" panose="020B0606020202030204" pitchFamily="34" charset="0"/>
                            <a:ea typeface="Times New Roman" panose="02020603050405020304" pitchFamily="18" charset="0"/>
                            <a:cs typeface="Times New Roman" panose="02020603050405020304" pitchFamily="18" charset="0"/>
                          </a:rPr>
                          <m:t>i</m:t>
                        </m:r>
                        <m:r>
                          <m:rPr>
                            <m:nor/>
                          </m:rPr>
                          <a:rPr lang="en-US" sz="1800" b="1" dirty="0">
                            <a:latin typeface="Arial Narrow" panose="020B0606020202030204" pitchFamily="34" charset="0"/>
                            <a:ea typeface="Times New Roman" panose="02020603050405020304" pitchFamily="18" charset="0"/>
                            <a:cs typeface="Times New Roman" panose="02020603050405020304" pitchFamily="18" charset="0"/>
                          </a:rPr>
                          <m:t> </m:t>
                        </m:r>
                        <m:r>
                          <m:rPr>
                            <m:nor/>
                          </m:rPr>
                          <a:rPr lang="en-US" sz="1800" b="1" dirty="0">
                            <a:latin typeface="Arial Narrow" panose="020B0606020202030204" pitchFamily="34" charset="0"/>
                            <a:ea typeface="Times New Roman" panose="02020603050405020304" pitchFamily="18" charset="0"/>
                            <a:cs typeface="Times New Roman" panose="02020603050405020304" pitchFamily="18" charset="0"/>
                          </a:rPr>
                          <m:t>n</m:t>
                        </m:r>
                        <m:r>
                          <m:rPr>
                            <m:nor/>
                          </m:rPr>
                          <a:rPr lang="en-US" sz="1800" b="1" dirty="0">
                            <a:latin typeface="Arial Narrow" panose="020B0606020202030204" pitchFamily="34" charset="0"/>
                            <a:ea typeface="Times New Roman" panose="02020603050405020304" pitchFamily="18" charset="0"/>
                            <a:cs typeface="Times New Roman" panose="02020603050405020304" pitchFamily="18" charset="0"/>
                          </a:rPr>
                          <m:t>(</m:t>
                        </m:r>
                        <m:r>
                          <m:rPr>
                            <m:nor/>
                          </m:rPr>
                          <a:rPr lang="en-US" sz="1800" b="1" dirty="0">
                            <a:latin typeface="Arial Narrow" panose="020B0606020202030204" pitchFamily="34" charset="0"/>
                            <a:ea typeface="Times New Roman" panose="02020603050405020304" pitchFamily="18" charset="0"/>
                            <a:cs typeface="Times New Roman" panose="02020603050405020304" pitchFamily="18" charset="0"/>
                          </a:rPr>
                          <m:t>n</m:t>
                        </m:r>
                        <m:r>
                          <m:rPr>
                            <m:nor/>
                          </m:rPr>
                          <a:rPr lang="en-US" sz="1800" b="1" dirty="0">
                            <a:latin typeface="Arial Narrow" panose="020B0606020202030204" pitchFamily="34" charset="0"/>
                            <a:ea typeface="Times New Roman" panose="02020603050405020304" pitchFamily="18" charset="0"/>
                            <a:cs typeface="Times New Roman" panose="02020603050405020304" pitchFamily="18" charset="0"/>
                          </a:rPr>
                          <m:t> − </m:t>
                        </m:r>
                        <m:r>
                          <m:rPr>
                            <m:nor/>
                          </m:rPr>
                          <a:rPr lang="en-US" sz="1800" b="1" dirty="0" smtClean="0">
                            <a:latin typeface="Arial Narrow" panose="020B0606020202030204" pitchFamily="34" charset="0"/>
                            <a:ea typeface="Times New Roman" panose="02020603050405020304" pitchFamily="18" charset="0"/>
                            <a:cs typeface="Times New Roman" panose="02020603050405020304" pitchFamily="18" charset="0"/>
                          </a:rPr>
                          <m:t>i</m:t>
                        </m:r>
                        <m:r>
                          <m:rPr>
                            <m:nor/>
                          </m:rPr>
                          <a:rPr lang="en-US" sz="1800" b="1" dirty="0">
                            <a:latin typeface="Arial Narrow" panose="020B0606020202030204" pitchFamily="34" charset="0"/>
                            <a:ea typeface="Times New Roman" panose="02020603050405020304" pitchFamily="18" charset="0"/>
                            <a:cs typeface="Times New Roman" panose="02020603050405020304" pitchFamily="18" charset="0"/>
                          </a:rPr>
                          <m:t>)</m:t>
                        </m:r>
                      </m:num>
                      <m:den>
                        <m:r>
                          <m:rPr>
                            <m:nor/>
                          </m:rPr>
                          <a:rPr lang="en-US" sz="1800" b="1" dirty="0">
                            <a:latin typeface="Arial Narrow" panose="020B0606020202030204" pitchFamily="34" charset="0"/>
                            <a:ea typeface="Times New Roman" panose="02020603050405020304" pitchFamily="18" charset="0"/>
                            <a:cs typeface="Times New Roman" panose="02020603050405020304" pitchFamily="18" charset="0"/>
                          </a:rPr>
                          <m:t>max</m:t>
                        </m:r>
                        <m:r>
                          <m:rPr>
                            <m:nor/>
                          </m:rPr>
                          <a:rPr lang="en-US" sz="1800" b="1" dirty="0">
                            <a:latin typeface="Arial Narrow" panose="020B0606020202030204" pitchFamily="34" charset="0"/>
                            <a:ea typeface="Times New Roman" panose="02020603050405020304" pitchFamily="18" charset="0"/>
                            <a:cs typeface="Times New Roman" panose="02020603050405020304" pitchFamily="18" charset="0"/>
                          </a:rPr>
                          <m:t>(</m:t>
                        </m:r>
                        <m:r>
                          <m:rPr>
                            <m:nor/>
                          </m:rPr>
                          <a:rPr lang="en-US" sz="1800" b="1" dirty="0">
                            <a:latin typeface="Arial Narrow" panose="020B0606020202030204" pitchFamily="34" charset="0"/>
                            <a:ea typeface="Times New Roman" panose="02020603050405020304" pitchFamily="18" charset="0"/>
                            <a:cs typeface="Times New Roman" panose="02020603050405020304" pitchFamily="18" charset="0"/>
                          </a:rPr>
                          <m:t>i</m:t>
                        </m:r>
                        <m:r>
                          <m:rPr>
                            <m:nor/>
                          </m:rPr>
                          <a:rPr lang="en-US" sz="1800" b="1" dirty="0">
                            <a:latin typeface="Arial Narrow" panose="020B0606020202030204" pitchFamily="34" charset="0"/>
                            <a:ea typeface="Times New Roman" panose="02020603050405020304" pitchFamily="18" charset="0"/>
                            <a:cs typeface="Times New Roman" panose="02020603050405020304" pitchFamily="18" charset="0"/>
                          </a:rPr>
                          <m:t>, </m:t>
                        </m:r>
                        <m:r>
                          <m:rPr>
                            <m:nor/>
                          </m:rPr>
                          <a:rPr lang="en-US" sz="1800" b="1" dirty="0">
                            <a:latin typeface="Arial Narrow" panose="020B0606020202030204" pitchFamily="34" charset="0"/>
                            <a:ea typeface="Times New Roman" panose="02020603050405020304" pitchFamily="18" charset="0"/>
                            <a:cs typeface="Times New Roman" panose="02020603050405020304" pitchFamily="18" charset="0"/>
                          </a:rPr>
                          <m:t>n</m:t>
                        </m:r>
                        <m:r>
                          <m:rPr>
                            <m:nor/>
                          </m:rPr>
                          <a:rPr lang="en-US" sz="1800" b="1" dirty="0">
                            <a:latin typeface="Arial Narrow" panose="020B0606020202030204" pitchFamily="34" charset="0"/>
                            <a:ea typeface="Times New Roman" panose="02020603050405020304" pitchFamily="18" charset="0"/>
                            <a:cs typeface="Times New Roman" panose="02020603050405020304" pitchFamily="18" charset="0"/>
                          </a:rPr>
                          <m:t>)</m:t>
                        </m:r>
                        <m:r>
                          <m:rPr>
                            <m:nor/>
                          </m:rPr>
                          <a:rPr lang="fr-FR" sz="1800" b="1" dirty="0">
                            <a:latin typeface="Arial Narrow" panose="020B0606020202030204" pitchFamily="34" charset="0"/>
                            <a:ea typeface="Times New Roman" panose="02020603050405020304" pitchFamily="18" charset="0"/>
                            <a:cs typeface="Times New Roman" panose="02020603050405020304" pitchFamily="18" charset="0"/>
                          </a:rPr>
                          <m:t> </m:t>
                        </m:r>
                      </m:den>
                    </m:f>
                  </m:oMath>
                </a14:m>
                <a:endParaRPr lang="fr-FR" dirty="0"/>
              </a:p>
            </p:txBody>
          </p:sp>
        </mc:Choice>
        <mc:Fallback xmlns="">
          <p:sp>
            <p:nvSpPr>
              <p:cNvPr id="42" name="ZoneTexte 41">
                <a:extLst>
                  <a:ext uri="{FF2B5EF4-FFF2-40B4-BE49-F238E27FC236}">
                    <a16:creationId xmlns:a16="http://schemas.microsoft.com/office/drawing/2014/main" id="{C0F7DDC8-BDD1-45CA-8BBD-12CE5FD6AD97}"/>
                  </a:ext>
                </a:extLst>
              </p:cNvPr>
              <p:cNvSpPr txBox="1">
                <a:spLocks noRot="1" noChangeAspect="1" noMove="1" noResize="1" noEditPoints="1" noAdjustHandles="1" noChangeArrowheads="1" noChangeShapeType="1" noTextEdit="1"/>
              </p:cNvSpPr>
              <p:nvPr/>
            </p:nvSpPr>
            <p:spPr>
              <a:xfrm>
                <a:off x="670783" y="2309330"/>
                <a:ext cx="5111622" cy="1989455"/>
              </a:xfrm>
              <a:prstGeom prst="rect">
                <a:avLst/>
              </a:prstGeom>
              <a:blipFill>
                <a:blip r:embed="rId4"/>
                <a:stretch>
                  <a:fillRect l="-954" t="-1534" r="-1073"/>
                </a:stretch>
              </a:blipFill>
            </p:spPr>
            <p:txBody>
              <a:bodyPr/>
              <a:lstStyle/>
              <a:p>
                <a:r>
                  <a:rPr lang="fr-FR">
                    <a:noFill/>
                  </a:rPr>
                  <a:t> </a:t>
                </a:r>
              </a:p>
            </p:txBody>
          </p:sp>
        </mc:Fallback>
      </mc:AlternateContent>
      <p:sp>
        <p:nvSpPr>
          <p:cNvPr id="44" name="ZoneTexte 43">
            <a:extLst>
              <a:ext uri="{FF2B5EF4-FFF2-40B4-BE49-F238E27FC236}">
                <a16:creationId xmlns:a16="http://schemas.microsoft.com/office/drawing/2014/main" id="{DFCD06F1-6B20-4095-ADA6-0429F7EEB178}"/>
              </a:ext>
            </a:extLst>
          </p:cNvPr>
          <p:cNvSpPr txBox="1"/>
          <p:nvPr/>
        </p:nvSpPr>
        <p:spPr>
          <a:xfrm>
            <a:off x="689167" y="5509931"/>
            <a:ext cx="5388450" cy="646331"/>
          </a:xfrm>
          <a:prstGeom prst="rect">
            <a:avLst/>
          </a:prstGeom>
          <a:noFill/>
        </p:spPr>
        <p:txBody>
          <a:bodyPr wrap="square">
            <a:spAutoFit/>
          </a:bodyPr>
          <a:lstStyle/>
          <a:p>
            <a:pPr algn="ctr"/>
            <a:r>
              <a:rPr lang="fr-FR" b="1" dirty="0">
                <a:latin typeface="Arial Narrow" panose="020B0606020202030204" pitchFamily="34" charset="0"/>
              </a:rPr>
              <a:t>Tant que cette indice est proche de 1, tant que les cluster sont de bonne qualité</a:t>
            </a:r>
          </a:p>
        </p:txBody>
      </p:sp>
      <p:cxnSp>
        <p:nvCxnSpPr>
          <p:cNvPr id="19" name="Connecteur droit 18">
            <a:extLst>
              <a:ext uri="{FF2B5EF4-FFF2-40B4-BE49-F238E27FC236}">
                <a16:creationId xmlns:a16="http://schemas.microsoft.com/office/drawing/2014/main" id="{F711F2FE-D59B-C361-97F6-C191DAB4B6E3}"/>
              </a:ext>
            </a:extLst>
          </p:cNvPr>
          <p:cNvCxnSpPr>
            <a:cxnSpLocks/>
          </p:cNvCxnSpPr>
          <p:nvPr/>
        </p:nvCxnSpPr>
        <p:spPr>
          <a:xfrm flipH="1">
            <a:off x="6077617" y="2112156"/>
            <a:ext cx="13291" cy="4250218"/>
          </a:xfrm>
          <a:prstGeom prst="line">
            <a:avLst/>
          </a:prstGeom>
          <a:ln w="38100">
            <a:solidFill>
              <a:srgbClr val="04AC20"/>
            </a:solidFill>
          </a:ln>
        </p:spPr>
        <p:style>
          <a:lnRef idx="1">
            <a:schemeClr val="accent1"/>
          </a:lnRef>
          <a:fillRef idx="0">
            <a:schemeClr val="accent1"/>
          </a:fillRef>
          <a:effectRef idx="0">
            <a:schemeClr val="accent1"/>
          </a:effectRef>
          <a:fontRef idx="minor">
            <a:schemeClr val="tx1"/>
          </a:fontRef>
        </p:style>
      </p:cxnSp>
      <p:sp>
        <p:nvSpPr>
          <p:cNvPr id="22" name="TextBox 35">
            <a:extLst>
              <a:ext uri="{FF2B5EF4-FFF2-40B4-BE49-F238E27FC236}">
                <a16:creationId xmlns:a16="http://schemas.microsoft.com/office/drawing/2014/main" id="{EEBA332A-ED9D-530A-40AD-CC155DD2141B}"/>
              </a:ext>
            </a:extLst>
          </p:cNvPr>
          <p:cNvSpPr txBox="1"/>
          <p:nvPr/>
        </p:nvSpPr>
        <p:spPr>
          <a:xfrm>
            <a:off x="11654014" y="6362374"/>
            <a:ext cx="348172" cy="307777"/>
          </a:xfrm>
          <a:prstGeom prst="rect">
            <a:avLst/>
          </a:prstGeom>
          <a:noFill/>
        </p:spPr>
        <p:txBody>
          <a:bodyPr wrap="none" rtlCol="0">
            <a:spAutoFit/>
          </a:bodyPr>
          <a:lstStyle/>
          <a:p>
            <a:r>
              <a:rPr lang="fr-FR" sz="1400" dirty="0">
                <a:latin typeface="Arial Narrow" panose="020B0606020202030204" pitchFamily="34" charset="0"/>
              </a:rPr>
              <a:t>22</a:t>
            </a:r>
            <a:endParaRPr lang="en-US" sz="1400" dirty="0">
              <a:latin typeface="Arial Narrow" panose="020B0606020202030204" pitchFamily="34" charset="0"/>
            </a:endParaRPr>
          </a:p>
        </p:txBody>
      </p:sp>
    </p:spTree>
    <p:extLst>
      <p:ext uri="{BB962C8B-B14F-4D97-AF65-F5344CB8AC3E}">
        <p14:creationId xmlns:p14="http://schemas.microsoft.com/office/powerpoint/2010/main" val="35106003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Image 47">
            <a:extLst>
              <a:ext uri="{FF2B5EF4-FFF2-40B4-BE49-F238E27FC236}">
                <a16:creationId xmlns:a16="http://schemas.microsoft.com/office/drawing/2014/main" id="{99785BF1-AC6D-4D80-B864-8440C38A3A1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003937" y="3745381"/>
            <a:ext cx="3818697" cy="2370304"/>
          </a:xfrm>
          <a:prstGeom prst="rect">
            <a:avLst/>
          </a:prstGeom>
          <a:noFill/>
          <a:ln>
            <a:noFill/>
          </a:ln>
        </p:spPr>
      </p:pic>
      <p:sp>
        <p:nvSpPr>
          <p:cNvPr id="20" name="ZoneTexte 19">
            <a:extLst>
              <a:ext uri="{FF2B5EF4-FFF2-40B4-BE49-F238E27FC236}">
                <a16:creationId xmlns:a16="http://schemas.microsoft.com/office/drawing/2014/main" id="{C6932833-614B-46E5-9B87-8C69E65A811B}"/>
              </a:ext>
            </a:extLst>
          </p:cNvPr>
          <p:cNvSpPr txBox="1"/>
          <p:nvPr/>
        </p:nvSpPr>
        <p:spPr>
          <a:xfrm>
            <a:off x="2515643" y="1593937"/>
            <a:ext cx="1208848" cy="369332"/>
          </a:xfrm>
          <a:prstGeom prst="rect">
            <a:avLst/>
          </a:prstGeom>
          <a:noFill/>
        </p:spPr>
        <p:txBody>
          <a:bodyPr wrap="square">
            <a:spAutoFit/>
          </a:bodyPr>
          <a:lstStyle/>
          <a:p>
            <a:pPr algn="ctr"/>
            <a:r>
              <a:rPr lang="fr-FR" sz="1800" b="1" dirty="0">
                <a:solidFill>
                  <a:srgbClr val="04AC20"/>
                </a:solidFill>
                <a:latin typeface="Arial Narrow" panose="020B0606020202030204" pitchFamily="34" charset="0"/>
              </a:rPr>
              <a:t>Agrumes</a:t>
            </a:r>
            <a:endParaRPr lang="ko-KR" altLang="en-US" sz="1800" b="1" dirty="0">
              <a:solidFill>
                <a:srgbClr val="04AC20"/>
              </a:solidFill>
              <a:latin typeface="Arial Narrow" panose="020B0606020202030204" pitchFamily="34" charset="0"/>
            </a:endParaRPr>
          </a:p>
        </p:txBody>
      </p:sp>
      <p:sp>
        <p:nvSpPr>
          <p:cNvPr id="21" name="ZoneTexte 20">
            <a:extLst>
              <a:ext uri="{FF2B5EF4-FFF2-40B4-BE49-F238E27FC236}">
                <a16:creationId xmlns:a16="http://schemas.microsoft.com/office/drawing/2014/main" id="{D531FEAA-0578-4C5B-97F7-F6445EAC3F94}"/>
              </a:ext>
            </a:extLst>
          </p:cNvPr>
          <p:cNvSpPr txBox="1"/>
          <p:nvPr/>
        </p:nvSpPr>
        <p:spPr>
          <a:xfrm>
            <a:off x="8826010" y="1580297"/>
            <a:ext cx="573532" cy="369332"/>
          </a:xfrm>
          <a:prstGeom prst="rect">
            <a:avLst/>
          </a:prstGeom>
          <a:noFill/>
        </p:spPr>
        <p:txBody>
          <a:bodyPr wrap="square">
            <a:spAutoFit/>
          </a:bodyPr>
          <a:lstStyle/>
          <a:p>
            <a:r>
              <a:rPr lang="fr-FR" altLang="ko-KR" b="1" dirty="0">
                <a:solidFill>
                  <a:srgbClr val="04AC20"/>
                </a:solidFill>
                <a:latin typeface="Arial Narrow" panose="020B0606020202030204" pitchFamily="34" charset="0"/>
              </a:rPr>
              <a:t>Blé</a:t>
            </a:r>
            <a:endParaRPr lang="ko-KR" altLang="en-US" sz="1800" b="1" dirty="0">
              <a:solidFill>
                <a:srgbClr val="04AC20"/>
              </a:solidFill>
              <a:latin typeface="Arial Narrow" panose="020B0606020202030204" pitchFamily="34" charset="0"/>
            </a:endParaRPr>
          </a:p>
        </p:txBody>
      </p:sp>
      <p:cxnSp>
        <p:nvCxnSpPr>
          <p:cNvPr id="26" name="Connecteur droit 25">
            <a:extLst>
              <a:ext uri="{FF2B5EF4-FFF2-40B4-BE49-F238E27FC236}">
                <a16:creationId xmlns:a16="http://schemas.microsoft.com/office/drawing/2014/main" id="{92060A44-1A33-4A62-805D-D6A2E0A4A51A}"/>
              </a:ext>
            </a:extLst>
          </p:cNvPr>
          <p:cNvCxnSpPr>
            <a:cxnSpLocks/>
          </p:cNvCxnSpPr>
          <p:nvPr/>
        </p:nvCxnSpPr>
        <p:spPr>
          <a:xfrm>
            <a:off x="6090908" y="2112156"/>
            <a:ext cx="9554" cy="3551164"/>
          </a:xfrm>
          <a:prstGeom prst="line">
            <a:avLst/>
          </a:prstGeom>
          <a:ln w="38100">
            <a:solidFill>
              <a:srgbClr val="04AC20"/>
            </a:solidFill>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D8CFF18C-0CFE-4DE9-A485-F9B96789D883}"/>
              </a:ext>
            </a:extLst>
          </p:cNvPr>
          <p:cNvSpPr txBox="1"/>
          <p:nvPr/>
        </p:nvSpPr>
        <p:spPr>
          <a:xfrm>
            <a:off x="5346905" y="1717828"/>
            <a:ext cx="1498189" cy="369332"/>
          </a:xfrm>
          <a:prstGeom prst="rect">
            <a:avLst/>
          </a:prstGeom>
          <a:noFill/>
          <a:ln>
            <a:solidFill>
              <a:srgbClr val="04AC20"/>
            </a:solidFill>
          </a:ln>
        </p:spPr>
        <p:txBody>
          <a:bodyPr wrap="square">
            <a:spAutoFit/>
          </a:bodyPr>
          <a:lstStyle/>
          <a:p>
            <a:pPr algn="ctr"/>
            <a:r>
              <a:rPr lang="fr-FR" sz="1800" b="1" dirty="0">
                <a:solidFill>
                  <a:srgbClr val="04AC20"/>
                </a:solidFill>
                <a:latin typeface="Arial Narrow" panose="020B0606020202030204" pitchFamily="34" charset="0"/>
              </a:rPr>
              <a:t>AGDD</a:t>
            </a:r>
            <a:endParaRPr lang="ko-KR" altLang="en-US" sz="1800" b="1" dirty="0">
              <a:solidFill>
                <a:srgbClr val="04AC20"/>
              </a:solidFill>
              <a:latin typeface="Arial Narrow" panose="020B0606020202030204" pitchFamily="34" charset="0"/>
            </a:endParaRPr>
          </a:p>
        </p:txBody>
      </p:sp>
      <p:pic>
        <p:nvPicPr>
          <p:cNvPr id="28" name="Image 27">
            <a:extLst>
              <a:ext uri="{FF2B5EF4-FFF2-40B4-BE49-F238E27FC236}">
                <a16:creationId xmlns:a16="http://schemas.microsoft.com/office/drawing/2014/main" id="{1D4D2413-3FC2-423C-B8EE-362EB57487B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135791" y="3651920"/>
            <a:ext cx="3818697" cy="2370304"/>
          </a:xfrm>
          <a:prstGeom prst="rect">
            <a:avLst/>
          </a:prstGeom>
          <a:noFill/>
          <a:ln>
            <a:noFill/>
          </a:ln>
        </p:spPr>
      </p:pic>
      <p:sp>
        <p:nvSpPr>
          <p:cNvPr id="32" name="ZoneTexte 31">
            <a:extLst>
              <a:ext uri="{FF2B5EF4-FFF2-40B4-BE49-F238E27FC236}">
                <a16:creationId xmlns:a16="http://schemas.microsoft.com/office/drawing/2014/main" id="{CBF41584-CBC9-4A75-91EC-ABE0DBDBF92A}"/>
              </a:ext>
            </a:extLst>
          </p:cNvPr>
          <p:cNvSpPr txBox="1"/>
          <p:nvPr/>
        </p:nvSpPr>
        <p:spPr>
          <a:xfrm>
            <a:off x="251620" y="1989982"/>
            <a:ext cx="5725827" cy="1200329"/>
          </a:xfrm>
          <a:prstGeom prst="rect">
            <a:avLst/>
          </a:prstGeom>
          <a:noFill/>
        </p:spPr>
        <p:txBody>
          <a:bodyPr wrap="square">
            <a:spAutoFit/>
          </a:bodyPr>
          <a:lstStyle/>
          <a:p>
            <a:r>
              <a:rPr lang="fr-FR" b="1" dirty="0">
                <a:latin typeface="Arial Narrow" panose="020B0606020202030204" pitchFamily="34" charset="0"/>
              </a:rPr>
              <a:t>La méthode de silhouette : </a:t>
            </a:r>
          </a:p>
          <a:p>
            <a:r>
              <a:rPr lang="fr-FR" dirty="0">
                <a:latin typeface="Arial Narrow" panose="020B0606020202030204" pitchFamily="34" charset="0"/>
              </a:rPr>
              <a:t>Nous avons trouvé que le score de silhouette égale 0.6</a:t>
            </a:r>
          </a:p>
          <a:p>
            <a:r>
              <a:rPr lang="fr-FR" dirty="0">
                <a:latin typeface="Arial Narrow" panose="020B0606020202030204" pitchFamily="34" charset="0"/>
              </a:rPr>
              <a:t>Il est moyennement bon et signifie que nos clusters sont moyennement séparés.</a:t>
            </a:r>
          </a:p>
        </p:txBody>
      </p:sp>
      <p:sp>
        <p:nvSpPr>
          <p:cNvPr id="34" name="ZoneTexte 33">
            <a:extLst>
              <a:ext uri="{FF2B5EF4-FFF2-40B4-BE49-F238E27FC236}">
                <a16:creationId xmlns:a16="http://schemas.microsoft.com/office/drawing/2014/main" id="{1D68DE9C-935A-478E-A010-516040E8CC60}"/>
              </a:ext>
            </a:extLst>
          </p:cNvPr>
          <p:cNvSpPr txBox="1"/>
          <p:nvPr/>
        </p:nvSpPr>
        <p:spPr>
          <a:xfrm>
            <a:off x="269584" y="3211325"/>
            <a:ext cx="3420836" cy="369332"/>
          </a:xfrm>
          <a:prstGeom prst="rect">
            <a:avLst/>
          </a:prstGeom>
          <a:noFill/>
        </p:spPr>
        <p:txBody>
          <a:bodyPr wrap="square">
            <a:spAutoFit/>
          </a:bodyPr>
          <a:lstStyle/>
          <a:p>
            <a:r>
              <a:rPr lang="fr-FR" b="1" dirty="0">
                <a:latin typeface="Arial Narrow" panose="020B0606020202030204" pitchFamily="34" charset="0"/>
              </a:rPr>
              <a:t>L’indice de Calinski-Harabasz : </a:t>
            </a:r>
          </a:p>
        </p:txBody>
      </p:sp>
      <p:pic>
        <p:nvPicPr>
          <p:cNvPr id="35" name="Graphique 34">
            <a:extLst>
              <a:ext uri="{FF2B5EF4-FFF2-40B4-BE49-F238E27FC236}">
                <a16:creationId xmlns:a16="http://schemas.microsoft.com/office/drawing/2014/main" id="{C96A5ED8-D461-4890-AA54-B8385D566C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86682" y="5663320"/>
            <a:ext cx="315416" cy="358904"/>
          </a:xfrm>
          <a:prstGeom prst="rect">
            <a:avLst/>
          </a:prstGeom>
        </p:spPr>
      </p:pic>
      <p:sp>
        <p:nvSpPr>
          <p:cNvPr id="37" name="ZoneTexte 36">
            <a:extLst>
              <a:ext uri="{FF2B5EF4-FFF2-40B4-BE49-F238E27FC236}">
                <a16:creationId xmlns:a16="http://schemas.microsoft.com/office/drawing/2014/main" id="{3AD6C532-7022-445A-9419-B850B3A38257}"/>
              </a:ext>
            </a:extLst>
          </p:cNvPr>
          <p:cNvSpPr txBox="1"/>
          <p:nvPr/>
        </p:nvSpPr>
        <p:spPr>
          <a:xfrm>
            <a:off x="464457" y="6095478"/>
            <a:ext cx="5097784" cy="646331"/>
          </a:xfrm>
          <a:prstGeom prst="rect">
            <a:avLst/>
          </a:prstGeom>
          <a:noFill/>
        </p:spPr>
        <p:txBody>
          <a:bodyPr wrap="square">
            <a:spAutoFit/>
          </a:bodyPr>
          <a:lstStyle/>
          <a:p>
            <a:r>
              <a:rPr lang="fr-FR" b="1" dirty="0">
                <a:latin typeface="Arial Narrow" panose="020B0606020202030204" pitchFamily="34" charset="0"/>
              </a:rPr>
              <a:t>La valeur maximale de l’indice est dédiée aux trois clusters</a:t>
            </a:r>
          </a:p>
        </p:txBody>
      </p:sp>
      <p:sp>
        <p:nvSpPr>
          <p:cNvPr id="39" name="ZoneTexte 38">
            <a:extLst>
              <a:ext uri="{FF2B5EF4-FFF2-40B4-BE49-F238E27FC236}">
                <a16:creationId xmlns:a16="http://schemas.microsoft.com/office/drawing/2014/main" id="{25644C1C-C003-48C8-BA30-CF9AEC677FFD}"/>
              </a:ext>
            </a:extLst>
          </p:cNvPr>
          <p:cNvSpPr txBox="1"/>
          <p:nvPr/>
        </p:nvSpPr>
        <p:spPr>
          <a:xfrm>
            <a:off x="6958555" y="2051706"/>
            <a:ext cx="4981825" cy="1200329"/>
          </a:xfrm>
          <a:prstGeom prst="rect">
            <a:avLst/>
          </a:prstGeom>
          <a:noFill/>
        </p:spPr>
        <p:txBody>
          <a:bodyPr wrap="square">
            <a:spAutoFit/>
          </a:bodyPr>
          <a:lstStyle/>
          <a:p>
            <a:r>
              <a:rPr lang="fr-FR" b="1" dirty="0">
                <a:latin typeface="Arial Narrow" panose="020B0606020202030204" pitchFamily="34" charset="0"/>
              </a:rPr>
              <a:t>La méthode de silhouette : </a:t>
            </a:r>
          </a:p>
          <a:p>
            <a:r>
              <a:rPr lang="fr-FR" dirty="0">
                <a:latin typeface="Arial Narrow" panose="020B0606020202030204" pitchFamily="34" charset="0"/>
              </a:rPr>
              <a:t>Nous avons trouvé que le score de silhouette égale score égale à 0.52, Il est moyennement bon et signifie que nos clusters sont moyennement séparés.</a:t>
            </a:r>
          </a:p>
        </p:txBody>
      </p:sp>
      <p:sp>
        <p:nvSpPr>
          <p:cNvPr id="40" name="ZoneTexte 39">
            <a:extLst>
              <a:ext uri="{FF2B5EF4-FFF2-40B4-BE49-F238E27FC236}">
                <a16:creationId xmlns:a16="http://schemas.microsoft.com/office/drawing/2014/main" id="{8BB64CB1-4F73-42FB-9F79-A76EBFF0E228}"/>
              </a:ext>
            </a:extLst>
          </p:cNvPr>
          <p:cNvSpPr txBox="1"/>
          <p:nvPr/>
        </p:nvSpPr>
        <p:spPr>
          <a:xfrm>
            <a:off x="6958555" y="3229577"/>
            <a:ext cx="3420836" cy="369332"/>
          </a:xfrm>
          <a:prstGeom prst="rect">
            <a:avLst/>
          </a:prstGeom>
          <a:noFill/>
        </p:spPr>
        <p:txBody>
          <a:bodyPr wrap="square">
            <a:spAutoFit/>
          </a:bodyPr>
          <a:lstStyle/>
          <a:p>
            <a:r>
              <a:rPr lang="fr-FR" b="1" dirty="0">
                <a:latin typeface="Arial Narrow" panose="020B0606020202030204" pitchFamily="34" charset="0"/>
              </a:rPr>
              <a:t>L’indice de Calinski-Harabasz : </a:t>
            </a:r>
          </a:p>
        </p:txBody>
      </p:sp>
      <p:pic>
        <p:nvPicPr>
          <p:cNvPr id="41" name="Graphique 40">
            <a:extLst>
              <a:ext uri="{FF2B5EF4-FFF2-40B4-BE49-F238E27FC236}">
                <a16:creationId xmlns:a16="http://schemas.microsoft.com/office/drawing/2014/main" id="{BF55D930-D5EF-46EC-9ECB-A533194A72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68697" y="5756781"/>
            <a:ext cx="358141" cy="358904"/>
          </a:xfrm>
          <a:prstGeom prst="rect">
            <a:avLst/>
          </a:prstGeom>
        </p:spPr>
      </p:pic>
      <p:sp>
        <p:nvSpPr>
          <p:cNvPr id="42" name="ZoneTexte 41">
            <a:extLst>
              <a:ext uri="{FF2B5EF4-FFF2-40B4-BE49-F238E27FC236}">
                <a16:creationId xmlns:a16="http://schemas.microsoft.com/office/drawing/2014/main" id="{0D2B7092-8741-4AB9-AD7E-518698B29B2D}"/>
              </a:ext>
            </a:extLst>
          </p:cNvPr>
          <p:cNvSpPr txBox="1"/>
          <p:nvPr/>
        </p:nvSpPr>
        <p:spPr>
          <a:xfrm>
            <a:off x="7172758" y="6088700"/>
            <a:ext cx="4352416" cy="646331"/>
          </a:xfrm>
          <a:prstGeom prst="rect">
            <a:avLst/>
          </a:prstGeom>
          <a:noFill/>
        </p:spPr>
        <p:txBody>
          <a:bodyPr wrap="square">
            <a:spAutoFit/>
          </a:bodyPr>
          <a:lstStyle/>
          <a:p>
            <a:r>
              <a:rPr lang="fr-FR" b="1" dirty="0">
                <a:latin typeface="Arial Narrow" panose="020B0606020202030204" pitchFamily="34" charset="0"/>
              </a:rPr>
              <a:t>La valeur maximale de l’indice est dédiée aux quatre clusters</a:t>
            </a:r>
          </a:p>
        </p:txBody>
      </p:sp>
      <p:sp>
        <p:nvSpPr>
          <p:cNvPr id="31" name="Titre 2">
            <a:extLst>
              <a:ext uri="{FF2B5EF4-FFF2-40B4-BE49-F238E27FC236}">
                <a16:creationId xmlns:a16="http://schemas.microsoft.com/office/drawing/2014/main" id="{BC8F66B1-420E-A66F-52E7-A02A2D133016}"/>
              </a:ext>
            </a:extLst>
          </p:cNvPr>
          <p:cNvSpPr txBox="1">
            <a:spLocks/>
          </p:cNvSpPr>
          <p:nvPr/>
        </p:nvSpPr>
        <p:spPr>
          <a:xfrm>
            <a:off x="197078" y="652412"/>
            <a:ext cx="9572146" cy="6637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sym typeface="+mn-lt"/>
              </a:defRPr>
            </a:lvl1pPr>
          </a:lstStyle>
          <a:p>
            <a:r>
              <a:rPr lang="fr-FR" sz="2400" b="1" dirty="0">
                <a:solidFill>
                  <a:srgbClr val="04AC20"/>
                </a:solidFill>
                <a:latin typeface="Arial Narrow" panose="020B0606020202030204" pitchFamily="34" charset="0"/>
              </a:rPr>
              <a:t>La qualité des clusters </a:t>
            </a:r>
            <a:r>
              <a:rPr lang="fr-FR" sz="2400" b="1" dirty="0">
                <a:latin typeface="Arial Narrow" panose="020B0606020202030204" pitchFamily="34" charset="0"/>
              </a:rPr>
              <a:t>pour l’AGDD est déterminer à partir des deux indices : </a:t>
            </a:r>
            <a:endParaRPr lang="fr-FR" sz="2400" b="1" dirty="0">
              <a:solidFill>
                <a:srgbClr val="04AC20"/>
              </a:solidFill>
              <a:latin typeface="Arial Narrow" panose="020B0606020202030204" pitchFamily="34" charset="0"/>
            </a:endParaRPr>
          </a:p>
        </p:txBody>
      </p:sp>
      <p:grpSp>
        <p:nvGrpSpPr>
          <p:cNvPr id="33" name="Group 32">
            <a:extLst>
              <a:ext uri="{FF2B5EF4-FFF2-40B4-BE49-F238E27FC236}">
                <a16:creationId xmlns:a16="http://schemas.microsoft.com/office/drawing/2014/main" id="{AA67855E-FC05-DA9C-86E4-E850E0C69057}"/>
              </a:ext>
            </a:extLst>
          </p:cNvPr>
          <p:cNvGrpSpPr/>
          <p:nvPr/>
        </p:nvGrpSpPr>
        <p:grpSpPr>
          <a:xfrm>
            <a:off x="197078" y="127194"/>
            <a:ext cx="11800818" cy="295932"/>
            <a:chOff x="197078" y="79896"/>
            <a:chExt cx="11800818" cy="295932"/>
          </a:xfrm>
        </p:grpSpPr>
        <p:sp>
          <p:nvSpPr>
            <p:cNvPr id="36" name="Rectangle : coins arrondis 18">
              <a:extLst>
                <a:ext uri="{FF2B5EF4-FFF2-40B4-BE49-F238E27FC236}">
                  <a16:creationId xmlns:a16="http://schemas.microsoft.com/office/drawing/2014/main" id="{F8986BFF-1B17-B846-1530-3C3FAF497C87}"/>
                </a:ext>
              </a:extLst>
            </p:cNvPr>
            <p:cNvSpPr/>
            <p:nvPr/>
          </p:nvSpPr>
          <p:spPr>
            <a:xfrm>
              <a:off x="197078" y="79896"/>
              <a:ext cx="2286000" cy="29485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Culture et région agricole</a:t>
              </a:r>
            </a:p>
          </p:txBody>
        </p:sp>
        <p:sp>
          <p:nvSpPr>
            <p:cNvPr id="38" name="Rectangle : coins arrondis 21">
              <a:extLst>
                <a:ext uri="{FF2B5EF4-FFF2-40B4-BE49-F238E27FC236}">
                  <a16:creationId xmlns:a16="http://schemas.microsoft.com/office/drawing/2014/main" id="{D6E52883-2E92-5FA1-A578-D310AD628F7E}"/>
                </a:ext>
              </a:extLst>
            </p:cNvPr>
            <p:cNvSpPr/>
            <p:nvPr/>
          </p:nvSpPr>
          <p:spPr>
            <a:xfrm>
              <a:off x="2575783" y="79896"/>
              <a:ext cx="2286000" cy="295932"/>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Facteurs météorologiques</a:t>
              </a:r>
            </a:p>
          </p:txBody>
        </p:sp>
        <p:sp>
          <p:nvSpPr>
            <p:cNvPr id="43" name="Rectangle : coins arrondis 22">
              <a:extLst>
                <a:ext uri="{FF2B5EF4-FFF2-40B4-BE49-F238E27FC236}">
                  <a16:creationId xmlns:a16="http://schemas.microsoft.com/office/drawing/2014/main" id="{8E4B75F4-CF14-4AF2-50B6-D6795B10AD14}"/>
                </a:ext>
              </a:extLst>
            </p:cNvPr>
            <p:cNvSpPr/>
            <p:nvPr/>
          </p:nvSpPr>
          <p:spPr>
            <a:xfrm>
              <a:off x="4954488" y="88016"/>
              <a:ext cx="2286000" cy="28536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Collecte et préparation de données</a:t>
              </a:r>
            </a:p>
          </p:txBody>
        </p:sp>
        <p:sp>
          <p:nvSpPr>
            <p:cNvPr id="44" name="Rectangle : coins arrondis 23">
              <a:extLst>
                <a:ext uri="{FF2B5EF4-FFF2-40B4-BE49-F238E27FC236}">
                  <a16:creationId xmlns:a16="http://schemas.microsoft.com/office/drawing/2014/main" id="{1F0A02A6-68FA-E6DE-9B4B-D48103C7A63B}"/>
                </a:ext>
              </a:extLst>
            </p:cNvPr>
            <p:cNvSpPr/>
            <p:nvPr/>
          </p:nvSpPr>
          <p:spPr>
            <a:xfrm>
              <a:off x="9711896" y="88015"/>
              <a:ext cx="2286000" cy="28536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a:solidFill>
                    <a:schemeClr val="tx1"/>
                  </a:solidFill>
                  <a:latin typeface="Arial Narrow" panose="020B0606020202030204" pitchFamily="34" charset="0"/>
                </a:rPr>
                <a:t>Clustering selon toutes les variables</a:t>
              </a:r>
              <a:endParaRPr lang="fr-FR" sz="1200" dirty="0">
                <a:solidFill>
                  <a:schemeClr val="tx1"/>
                </a:solidFill>
                <a:latin typeface="Arial Narrow" panose="020B0606020202030204" pitchFamily="34" charset="0"/>
              </a:endParaRPr>
            </a:p>
          </p:txBody>
        </p:sp>
        <p:sp>
          <p:nvSpPr>
            <p:cNvPr id="45" name="Rectangle : coins arrondis 24">
              <a:extLst>
                <a:ext uri="{FF2B5EF4-FFF2-40B4-BE49-F238E27FC236}">
                  <a16:creationId xmlns:a16="http://schemas.microsoft.com/office/drawing/2014/main" id="{1C88C453-31F7-F31B-DE22-6E85F56E6970}"/>
                </a:ext>
              </a:extLst>
            </p:cNvPr>
            <p:cNvSpPr/>
            <p:nvPr/>
          </p:nvSpPr>
          <p:spPr>
            <a:xfrm>
              <a:off x="7333193" y="79897"/>
              <a:ext cx="2286000" cy="295931"/>
            </a:xfrm>
            <a:prstGeom prst="roundRect">
              <a:avLst>
                <a:gd name="adj" fmla="val 42151"/>
              </a:avLst>
            </a:prstGeom>
            <a:solidFill>
              <a:srgbClr val="63E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Clustering selon chaque variable</a:t>
              </a:r>
            </a:p>
          </p:txBody>
        </p:sp>
      </p:grpSp>
      <p:sp>
        <p:nvSpPr>
          <p:cNvPr id="46" name="TextBox 45">
            <a:extLst>
              <a:ext uri="{FF2B5EF4-FFF2-40B4-BE49-F238E27FC236}">
                <a16:creationId xmlns:a16="http://schemas.microsoft.com/office/drawing/2014/main" id="{D0F590BA-E573-A8DD-24CC-2D531B51B342}"/>
              </a:ext>
            </a:extLst>
          </p:cNvPr>
          <p:cNvSpPr txBox="1"/>
          <p:nvPr/>
        </p:nvSpPr>
        <p:spPr>
          <a:xfrm>
            <a:off x="11654014" y="6362374"/>
            <a:ext cx="348172" cy="307777"/>
          </a:xfrm>
          <a:prstGeom prst="rect">
            <a:avLst/>
          </a:prstGeom>
          <a:noFill/>
        </p:spPr>
        <p:txBody>
          <a:bodyPr wrap="none" rtlCol="0">
            <a:spAutoFit/>
          </a:bodyPr>
          <a:lstStyle/>
          <a:p>
            <a:r>
              <a:rPr lang="fr-FR" sz="1400" dirty="0">
                <a:latin typeface="Arial Narrow" panose="020B0606020202030204" pitchFamily="34" charset="0"/>
              </a:rPr>
              <a:t>23</a:t>
            </a:r>
            <a:endParaRPr lang="en-US" sz="1400" dirty="0">
              <a:latin typeface="Arial Narrow" panose="020B0606020202030204" pitchFamily="34" charset="0"/>
            </a:endParaRPr>
          </a:p>
        </p:txBody>
      </p:sp>
    </p:spTree>
    <p:extLst>
      <p:ext uri="{BB962C8B-B14F-4D97-AF65-F5344CB8AC3E}">
        <p14:creationId xmlns:p14="http://schemas.microsoft.com/office/powerpoint/2010/main" val="3811300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Connecteur droit 23">
            <a:extLst>
              <a:ext uri="{FF2B5EF4-FFF2-40B4-BE49-F238E27FC236}">
                <a16:creationId xmlns:a16="http://schemas.microsoft.com/office/drawing/2014/main" id="{54BD1DE1-5064-8C3D-686B-E409D8A08735}"/>
              </a:ext>
            </a:extLst>
          </p:cNvPr>
          <p:cNvCxnSpPr>
            <a:cxnSpLocks/>
          </p:cNvCxnSpPr>
          <p:nvPr/>
        </p:nvCxnSpPr>
        <p:spPr>
          <a:xfrm>
            <a:off x="6090908" y="2112156"/>
            <a:ext cx="9554" cy="3551164"/>
          </a:xfrm>
          <a:prstGeom prst="line">
            <a:avLst/>
          </a:prstGeom>
          <a:ln w="38100">
            <a:solidFill>
              <a:srgbClr val="04AC20"/>
            </a:solidFill>
          </a:ln>
        </p:spPr>
        <p:style>
          <a:lnRef idx="1">
            <a:schemeClr val="accent1"/>
          </a:lnRef>
          <a:fillRef idx="0">
            <a:schemeClr val="accent1"/>
          </a:fillRef>
          <a:effectRef idx="0">
            <a:schemeClr val="accent1"/>
          </a:effectRef>
          <a:fontRef idx="minor">
            <a:schemeClr val="tx1"/>
          </a:fontRef>
        </p:style>
      </p:cxnSp>
      <p:pic>
        <p:nvPicPr>
          <p:cNvPr id="33" name="Image 32">
            <a:extLst>
              <a:ext uri="{FF2B5EF4-FFF2-40B4-BE49-F238E27FC236}">
                <a16:creationId xmlns:a16="http://schemas.microsoft.com/office/drawing/2014/main" id="{D6059553-9C85-465C-A042-97BFB53C5F6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35790" y="3805144"/>
            <a:ext cx="3818698" cy="2370305"/>
          </a:xfrm>
          <a:prstGeom prst="rect">
            <a:avLst/>
          </a:prstGeom>
          <a:noFill/>
          <a:ln>
            <a:noFill/>
          </a:ln>
        </p:spPr>
      </p:pic>
      <p:sp>
        <p:nvSpPr>
          <p:cNvPr id="23" name="ZoneTexte 22">
            <a:extLst>
              <a:ext uri="{FF2B5EF4-FFF2-40B4-BE49-F238E27FC236}">
                <a16:creationId xmlns:a16="http://schemas.microsoft.com/office/drawing/2014/main" id="{4C18C16E-C2AC-40EE-A7B1-7B86F909FF18}"/>
              </a:ext>
            </a:extLst>
          </p:cNvPr>
          <p:cNvSpPr txBox="1"/>
          <p:nvPr/>
        </p:nvSpPr>
        <p:spPr>
          <a:xfrm>
            <a:off x="5345249" y="1701228"/>
            <a:ext cx="1498189" cy="369332"/>
          </a:xfrm>
          <a:prstGeom prst="rect">
            <a:avLst/>
          </a:prstGeom>
          <a:noFill/>
          <a:ln>
            <a:solidFill>
              <a:srgbClr val="04AC20"/>
            </a:solidFill>
          </a:ln>
        </p:spPr>
        <p:txBody>
          <a:bodyPr wrap="square">
            <a:spAutoFit/>
          </a:bodyPr>
          <a:lstStyle/>
          <a:p>
            <a:pPr algn="ctr"/>
            <a:r>
              <a:rPr lang="fr-FR" sz="1800" b="1" dirty="0">
                <a:solidFill>
                  <a:srgbClr val="04AC20"/>
                </a:solidFill>
                <a:latin typeface="Arial Narrow" panose="020B0606020202030204" pitchFamily="34" charset="0"/>
              </a:rPr>
              <a:t>APRE</a:t>
            </a:r>
            <a:endParaRPr lang="ko-KR" altLang="en-US" sz="1800" b="1" dirty="0">
              <a:solidFill>
                <a:srgbClr val="04AC20"/>
              </a:solidFill>
              <a:latin typeface="Arial Narrow" panose="020B0606020202030204" pitchFamily="34" charset="0"/>
            </a:endParaRPr>
          </a:p>
        </p:txBody>
      </p:sp>
      <p:sp>
        <p:nvSpPr>
          <p:cNvPr id="25" name="ZoneTexte 24">
            <a:extLst>
              <a:ext uri="{FF2B5EF4-FFF2-40B4-BE49-F238E27FC236}">
                <a16:creationId xmlns:a16="http://schemas.microsoft.com/office/drawing/2014/main" id="{F2D60D9E-D0BD-4F33-A7A9-19F424D3A5C0}"/>
              </a:ext>
            </a:extLst>
          </p:cNvPr>
          <p:cNvSpPr txBox="1"/>
          <p:nvPr/>
        </p:nvSpPr>
        <p:spPr>
          <a:xfrm>
            <a:off x="197078" y="2171897"/>
            <a:ext cx="5884971" cy="1200329"/>
          </a:xfrm>
          <a:prstGeom prst="rect">
            <a:avLst/>
          </a:prstGeom>
          <a:noFill/>
        </p:spPr>
        <p:txBody>
          <a:bodyPr wrap="square">
            <a:spAutoFit/>
          </a:bodyPr>
          <a:lstStyle/>
          <a:p>
            <a:r>
              <a:rPr lang="fr-FR" b="1" dirty="0">
                <a:latin typeface="Arial Narrow" panose="020B0606020202030204" pitchFamily="34" charset="0"/>
              </a:rPr>
              <a:t>La méthode de silhouette : </a:t>
            </a:r>
          </a:p>
          <a:p>
            <a:r>
              <a:rPr lang="fr-FR" dirty="0">
                <a:latin typeface="Arial Narrow" panose="020B0606020202030204" pitchFamily="34" charset="0"/>
              </a:rPr>
              <a:t>Nous avons trouvé que le score de silhouette égale 0.6</a:t>
            </a:r>
          </a:p>
          <a:p>
            <a:r>
              <a:rPr lang="fr-FR" dirty="0">
                <a:latin typeface="Arial Narrow" panose="020B0606020202030204" pitchFamily="34" charset="0"/>
              </a:rPr>
              <a:t>Il est moyennement bon et signifie que nos clusters sont moyennement séparés.</a:t>
            </a:r>
          </a:p>
        </p:txBody>
      </p:sp>
      <p:sp>
        <p:nvSpPr>
          <p:cNvPr id="26" name="ZoneTexte 25">
            <a:extLst>
              <a:ext uri="{FF2B5EF4-FFF2-40B4-BE49-F238E27FC236}">
                <a16:creationId xmlns:a16="http://schemas.microsoft.com/office/drawing/2014/main" id="{D9540E12-8705-4ED9-820A-52045400C8C0}"/>
              </a:ext>
            </a:extLst>
          </p:cNvPr>
          <p:cNvSpPr txBox="1"/>
          <p:nvPr/>
        </p:nvSpPr>
        <p:spPr>
          <a:xfrm>
            <a:off x="204752" y="3332311"/>
            <a:ext cx="3420836" cy="369332"/>
          </a:xfrm>
          <a:prstGeom prst="rect">
            <a:avLst/>
          </a:prstGeom>
          <a:noFill/>
        </p:spPr>
        <p:txBody>
          <a:bodyPr wrap="square">
            <a:spAutoFit/>
          </a:bodyPr>
          <a:lstStyle/>
          <a:p>
            <a:r>
              <a:rPr lang="fr-FR" b="1" dirty="0">
                <a:latin typeface="Arial Narrow" panose="020B0606020202030204" pitchFamily="34" charset="0"/>
              </a:rPr>
              <a:t>L’indice de Calinski-Harabasz : </a:t>
            </a:r>
          </a:p>
        </p:txBody>
      </p:sp>
      <p:pic>
        <p:nvPicPr>
          <p:cNvPr id="27" name="Graphique 26">
            <a:extLst>
              <a:ext uri="{FF2B5EF4-FFF2-40B4-BE49-F238E27FC236}">
                <a16:creationId xmlns:a16="http://schemas.microsoft.com/office/drawing/2014/main" id="{8B83855A-9B84-40DD-9AC1-BA1C9501C0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9723" y="5766517"/>
            <a:ext cx="315416" cy="358904"/>
          </a:xfrm>
          <a:prstGeom prst="rect">
            <a:avLst/>
          </a:prstGeom>
        </p:spPr>
      </p:pic>
      <p:sp>
        <p:nvSpPr>
          <p:cNvPr id="28" name="ZoneTexte 27">
            <a:extLst>
              <a:ext uri="{FF2B5EF4-FFF2-40B4-BE49-F238E27FC236}">
                <a16:creationId xmlns:a16="http://schemas.microsoft.com/office/drawing/2014/main" id="{28218DE1-2092-428D-B0F1-2C70C9DB3B6C}"/>
              </a:ext>
            </a:extLst>
          </p:cNvPr>
          <p:cNvSpPr txBox="1"/>
          <p:nvPr/>
        </p:nvSpPr>
        <p:spPr>
          <a:xfrm>
            <a:off x="204752" y="6175449"/>
            <a:ext cx="5196125" cy="646331"/>
          </a:xfrm>
          <a:prstGeom prst="rect">
            <a:avLst/>
          </a:prstGeom>
          <a:noFill/>
        </p:spPr>
        <p:txBody>
          <a:bodyPr wrap="square">
            <a:spAutoFit/>
          </a:bodyPr>
          <a:lstStyle/>
          <a:p>
            <a:r>
              <a:rPr lang="fr-FR" b="1" dirty="0">
                <a:latin typeface="Arial Narrow" panose="020B0606020202030204" pitchFamily="34" charset="0"/>
              </a:rPr>
              <a:t>La valeur maximale de l’indice est dédiée aux quatre clusters</a:t>
            </a:r>
          </a:p>
        </p:txBody>
      </p:sp>
      <p:sp>
        <p:nvSpPr>
          <p:cNvPr id="29" name="ZoneTexte 28">
            <a:extLst>
              <a:ext uri="{FF2B5EF4-FFF2-40B4-BE49-F238E27FC236}">
                <a16:creationId xmlns:a16="http://schemas.microsoft.com/office/drawing/2014/main" id="{6D0118C1-DEB1-4871-ACA8-277BBCD3FCF0}"/>
              </a:ext>
            </a:extLst>
          </p:cNvPr>
          <p:cNvSpPr txBox="1"/>
          <p:nvPr/>
        </p:nvSpPr>
        <p:spPr>
          <a:xfrm>
            <a:off x="7172758" y="2051706"/>
            <a:ext cx="4767622" cy="1231106"/>
          </a:xfrm>
          <a:prstGeom prst="rect">
            <a:avLst/>
          </a:prstGeom>
          <a:noFill/>
        </p:spPr>
        <p:txBody>
          <a:bodyPr wrap="square">
            <a:spAutoFit/>
          </a:bodyPr>
          <a:lstStyle/>
          <a:p>
            <a:r>
              <a:rPr lang="fr-FR" b="1" dirty="0">
                <a:latin typeface="Arial Narrow" panose="020B0606020202030204" pitchFamily="34" charset="0"/>
              </a:rPr>
              <a:t>La méthode de silhouette : </a:t>
            </a:r>
          </a:p>
          <a:p>
            <a:r>
              <a:rPr lang="fr-FR" dirty="0">
                <a:latin typeface="Arial Narrow" panose="020B0606020202030204" pitchFamily="34" charset="0"/>
              </a:rPr>
              <a:t>Nous avons trouvé que le score de silhouette égale score = 0.5, Il est moyennement bon et signifie que nos clusters sont moyennement séparés.</a:t>
            </a:r>
          </a:p>
        </p:txBody>
      </p:sp>
      <p:sp>
        <p:nvSpPr>
          <p:cNvPr id="30" name="ZoneTexte 29">
            <a:extLst>
              <a:ext uri="{FF2B5EF4-FFF2-40B4-BE49-F238E27FC236}">
                <a16:creationId xmlns:a16="http://schemas.microsoft.com/office/drawing/2014/main" id="{6FB4A354-A7B6-424A-8EE8-20F1C0B00277}"/>
              </a:ext>
            </a:extLst>
          </p:cNvPr>
          <p:cNvSpPr txBox="1"/>
          <p:nvPr/>
        </p:nvSpPr>
        <p:spPr>
          <a:xfrm>
            <a:off x="7231332" y="3228777"/>
            <a:ext cx="3420836" cy="369332"/>
          </a:xfrm>
          <a:prstGeom prst="rect">
            <a:avLst/>
          </a:prstGeom>
          <a:noFill/>
        </p:spPr>
        <p:txBody>
          <a:bodyPr wrap="square">
            <a:spAutoFit/>
          </a:bodyPr>
          <a:lstStyle/>
          <a:p>
            <a:r>
              <a:rPr lang="fr-FR" b="1" dirty="0">
                <a:latin typeface="Arial Narrow" panose="020B0606020202030204" pitchFamily="34" charset="0"/>
              </a:rPr>
              <a:t>L’indice de Calinski-Harabasz : </a:t>
            </a:r>
          </a:p>
        </p:txBody>
      </p:sp>
      <p:sp>
        <p:nvSpPr>
          <p:cNvPr id="32" name="ZoneTexte 31">
            <a:extLst>
              <a:ext uri="{FF2B5EF4-FFF2-40B4-BE49-F238E27FC236}">
                <a16:creationId xmlns:a16="http://schemas.microsoft.com/office/drawing/2014/main" id="{5DB57873-6270-4DF2-B460-049EBA36D565}"/>
              </a:ext>
            </a:extLst>
          </p:cNvPr>
          <p:cNvSpPr txBox="1"/>
          <p:nvPr/>
        </p:nvSpPr>
        <p:spPr>
          <a:xfrm>
            <a:off x="7172758" y="6088700"/>
            <a:ext cx="4352416" cy="646331"/>
          </a:xfrm>
          <a:prstGeom prst="rect">
            <a:avLst/>
          </a:prstGeom>
          <a:noFill/>
        </p:spPr>
        <p:txBody>
          <a:bodyPr wrap="square">
            <a:spAutoFit/>
          </a:bodyPr>
          <a:lstStyle/>
          <a:p>
            <a:r>
              <a:rPr lang="fr-FR" b="1" dirty="0">
                <a:latin typeface="Arial Narrow" panose="020B0606020202030204" pitchFamily="34" charset="0"/>
              </a:rPr>
              <a:t>La valeur maximale de l’indice est dédiée aux trois clusters</a:t>
            </a:r>
          </a:p>
        </p:txBody>
      </p:sp>
      <p:sp>
        <p:nvSpPr>
          <p:cNvPr id="34" name="Titre 2">
            <a:extLst>
              <a:ext uri="{FF2B5EF4-FFF2-40B4-BE49-F238E27FC236}">
                <a16:creationId xmlns:a16="http://schemas.microsoft.com/office/drawing/2014/main" id="{0223A7C5-2511-1FAB-7DF6-07B483112881}"/>
              </a:ext>
            </a:extLst>
          </p:cNvPr>
          <p:cNvSpPr txBox="1">
            <a:spLocks/>
          </p:cNvSpPr>
          <p:nvPr/>
        </p:nvSpPr>
        <p:spPr>
          <a:xfrm>
            <a:off x="197078" y="529454"/>
            <a:ext cx="11273111" cy="9148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sym typeface="+mn-lt"/>
              </a:defRPr>
            </a:lvl1pPr>
          </a:lstStyle>
          <a:p>
            <a:r>
              <a:rPr lang="fr-FR" sz="2400" b="1" dirty="0">
                <a:latin typeface="Arial Narrow" panose="020B0606020202030204" pitchFamily="34" charset="0"/>
              </a:rPr>
              <a:t>La qualité des cluster pour l’APRE est déterminer à partir des deux indices :</a:t>
            </a:r>
            <a:endParaRPr lang="fr-FR" sz="2400" b="1" dirty="0">
              <a:solidFill>
                <a:srgbClr val="04AC20"/>
              </a:solidFill>
              <a:latin typeface="Arial Narrow" panose="020B0606020202030204" pitchFamily="34" charset="0"/>
            </a:endParaRPr>
          </a:p>
        </p:txBody>
      </p:sp>
      <p:grpSp>
        <p:nvGrpSpPr>
          <p:cNvPr id="35" name="Group 34">
            <a:extLst>
              <a:ext uri="{FF2B5EF4-FFF2-40B4-BE49-F238E27FC236}">
                <a16:creationId xmlns:a16="http://schemas.microsoft.com/office/drawing/2014/main" id="{4DC8C644-97E2-2485-7FB6-254881A4C79E}"/>
              </a:ext>
            </a:extLst>
          </p:cNvPr>
          <p:cNvGrpSpPr/>
          <p:nvPr/>
        </p:nvGrpSpPr>
        <p:grpSpPr>
          <a:xfrm>
            <a:off x="197078" y="127194"/>
            <a:ext cx="11800818" cy="295932"/>
            <a:chOff x="197078" y="79896"/>
            <a:chExt cx="11800818" cy="295932"/>
          </a:xfrm>
        </p:grpSpPr>
        <p:sp>
          <p:nvSpPr>
            <p:cNvPr id="36" name="Rectangle : coins arrondis 18">
              <a:extLst>
                <a:ext uri="{FF2B5EF4-FFF2-40B4-BE49-F238E27FC236}">
                  <a16:creationId xmlns:a16="http://schemas.microsoft.com/office/drawing/2014/main" id="{B6DEBE1C-43D7-0F89-8D0D-148CC67CBFA9}"/>
                </a:ext>
              </a:extLst>
            </p:cNvPr>
            <p:cNvSpPr/>
            <p:nvPr/>
          </p:nvSpPr>
          <p:spPr>
            <a:xfrm>
              <a:off x="197078" y="79896"/>
              <a:ext cx="2286000" cy="29485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Culture et région agricole</a:t>
              </a:r>
            </a:p>
          </p:txBody>
        </p:sp>
        <p:sp>
          <p:nvSpPr>
            <p:cNvPr id="37" name="Rectangle : coins arrondis 21">
              <a:extLst>
                <a:ext uri="{FF2B5EF4-FFF2-40B4-BE49-F238E27FC236}">
                  <a16:creationId xmlns:a16="http://schemas.microsoft.com/office/drawing/2014/main" id="{A4255133-20EC-D1D8-E204-B16107455AA1}"/>
                </a:ext>
              </a:extLst>
            </p:cNvPr>
            <p:cNvSpPr/>
            <p:nvPr/>
          </p:nvSpPr>
          <p:spPr>
            <a:xfrm>
              <a:off x="2575783" y="79896"/>
              <a:ext cx="2286000" cy="295932"/>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Facteurs météorologiques</a:t>
              </a:r>
            </a:p>
          </p:txBody>
        </p:sp>
        <p:sp>
          <p:nvSpPr>
            <p:cNvPr id="38" name="Rectangle : coins arrondis 22">
              <a:extLst>
                <a:ext uri="{FF2B5EF4-FFF2-40B4-BE49-F238E27FC236}">
                  <a16:creationId xmlns:a16="http://schemas.microsoft.com/office/drawing/2014/main" id="{2D3FFE15-D5D3-73F1-EDD8-42D7F6376EDD}"/>
                </a:ext>
              </a:extLst>
            </p:cNvPr>
            <p:cNvSpPr/>
            <p:nvPr/>
          </p:nvSpPr>
          <p:spPr>
            <a:xfrm>
              <a:off x="4954488" y="88016"/>
              <a:ext cx="2286000" cy="28536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Collecte et préparation de données</a:t>
              </a:r>
            </a:p>
          </p:txBody>
        </p:sp>
        <p:sp>
          <p:nvSpPr>
            <p:cNvPr id="39" name="Rectangle : coins arrondis 23">
              <a:extLst>
                <a:ext uri="{FF2B5EF4-FFF2-40B4-BE49-F238E27FC236}">
                  <a16:creationId xmlns:a16="http://schemas.microsoft.com/office/drawing/2014/main" id="{E967976A-1805-2036-16A3-8F9A6329BB6E}"/>
                </a:ext>
              </a:extLst>
            </p:cNvPr>
            <p:cNvSpPr/>
            <p:nvPr/>
          </p:nvSpPr>
          <p:spPr>
            <a:xfrm>
              <a:off x="9711896" y="88015"/>
              <a:ext cx="2286000" cy="28536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a:solidFill>
                    <a:schemeClr val="tx1"/>
                  </a:solidFill>
                  <a:latin typeface="Arial Narrow" panose="020B0606020202030204" pitchFamily="34" charset="0"/>
                </a:rPr>
                <a:t>Clustering selon toutes les variables</a:t>
              </a:r>
              <a:endParaRPr lang="fr-FR" sz="1200" dirty="0">
                <a:solidFill>
                  <a:schemeClr val="tx1"/>
                </a:solidFill>
                <a:latin typeface="Arial Narrow" panose="020B0606020202030204" pitchFamily="34" charset="0"/>
              </a:endParaRPr>
            </a:p>
          </p:txBody>
        </p:sp>
        <p:sp>
          <p:nvSpPr>
            <p:cNvPr id="40" name="Rectangle : coins arrondis 24">
              <a:extLst>
                <a:ext uri="{FF2B5EF4-FFF2-40B4-BE49-F238E27FC236}">
                  <a16:creationId xmlns:a16="http://schemas.microsoft.com/office/drawing/2014/main" id="{9E5CB32C-20D5-E36A-1D68-648E9BD08EA2}"/>
                </a:ext>
              </a:extLst>
            </p:cNvPr>
            <p:cNvSpPr/>
            <p:nvPr/>
          </p:nvSpPr>
          <p:spPr>
            <a:xfrm>
              <a:off x="7333193" y="79897"/>
              <a:ext cx="2286000" cy="295931"/>
            </a:xfrm>
            <a:prstGeom prst="roundRect">
              <a:avLst>
                <a:gd name="adj" fmla="val 42151"/>
              </a:avLst>
            </a:prstGeom>
            <a:solidFill>
              <a:srgbClr val="63E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Clustering selon chaque variable</a:t>
              </a:r>
            </a:p>
          </p:txBody>
        </p:sp>
      </p:grpSp>
      <p:sp>
        <p:nvSpPr>
          <p:cNvPr id="41" name="TextBox 40">
            <a:extLst>
              <a:ext uri="{FF2B5EF4-FFF2-40B4-BE49-F238E27FC236}">
                <a16:creationId xmlns:a16="http://schemas.microsoft.com/office/drawing/2014/main" id="{4383EF7D-34B4-EE70-B95C-1BCD8F3E0406}"/>
              </a:ext>
            </a:extLst>
          </p:cNvPr>
          <p:cNvSpPr txBox="1"/>
          <p:nvPr/>
        </p:nvSpPr>
        <p:spPr>
          <a:xfrm>
            <a:off x="11654014" y="6362374"/>
            <a:ext cx="348172" cy="307777"/>
          </a:xfrm>
          <a:prstGeom prst="rect">
            <a:avLst/>
          </a:prstGeom>
          <a:noFill/>
        </p:spPr>
        <p:txBody>
          <a:bodyPr wrap="none" rtlCol="0">
            <a:spAutoFit/>
          </a:bodyPr>
          <a:lstStyle/>
          <a:p>
            <a:r>
              <a:rPr lang="fr-FR" sz="1400" dirty="0">
                <a:latin typeface="Arial Narrow" panose="020B0606020202030204" pitchFamily="34" charset="0"/>
              </a:rPr>
              <a:t>24</a:t>
            </a:r>
            <a:endParaRPr lang="en-US" sz="1400" dirty="0">
              <a:latin typeface="Arial Narrow" panose="020B0606020202030204" pitchFamily="34" charset="0"/>
            </a:endParaRPr>
          </a:p>
        </p:txBody>
      </p:sp>
      <p:pic>
        <p:nvPicPr>
          <p:cNvPr id="42" name="Image 41">
            <a:extLst>
              <a:ext uri="{FF2B5EF4-FFF2-40B4-BE49-F238E27FC236}">
                <a16:creationId xmlns:a16="http://schemas.microsoft.com/office/drawing/2014/main" id="{1CB3AC02-42A8-4F2D-863A-1D1F0F817903}"/>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7291489" y="3647735"/>
            <a:ext cx="3818697" cy="2370304"/>
          </a:xfrm>
          <a:prstGeom prst="rect">
            <a:avLst/>
          </a:prstGeom>
          <a:noFill/>
          <a:ln>
            <a:noFill/>
          </a:ln>
        </p:spPr>
      </p:pic>
      <p:pic>
        <p:nvPicPr>
          <p:cNvPr id="31" name="Graphique 30">
            <a:extLst>
              <a:ext uri="{FF2B5EF4-FFF2-40B4-BE49-F238E27FC236}">
                <a16:creationId xmlns:a16="http://schemas.microsoft.com/office/drawing/2014/main" id="{3D3D300D-9FD6-4736-9E1E-C7EE2D7ECE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27452" y="5650863"/>
            <a:ext cx="315416" cy="358904"/>
          </a:xfrm>
          <a:prstGeom prst="rect">
            <a:avLst/>
          </a:prstGeom>
        </p:spPr>
      </p:pic>
      <p:sp>
        <p:nvSpPr>
          <p:cNvPr id="43" name="ZoneTexte 42">
            <a:extLst>
              <a:ext uri="{FF2B5EF4-FFF2-40B4-BE49-F238E27FC236}">
                <a16:creationId xmlns:a16="http://schemas.microsoft.com/office/drawing/2014/main" id="{62D6E003-2BC1-47E6-6BE2-E4CEB55D6DDD}"/>
              </a:ext>
            </a:extLst>
          </p:cNvPr>
          <p:cNvSpPr txBox="1"/>
          <p:nvPr/>
        </p:nvSpPr>
        <p:spPr>
          <a:xfrm>
            <a:off x="2515643" y="1593937"/>
            <a:ext cx="1208848" cy="369332"/>
          </a:xfrm>
          <a:prstGeom prst="rect">
            <a:avLst/>
          </a:prstGeom>
          <a:noFill/>
        </p:spPr>
        <p:txBody>
          <a:bodyPr wrap="square">
            <a:spAutoFit/>
          </a:bodyPr>
          <a:lstStyle/>
          <a:p>
            <a:pPr algn="ctr"/>
            <a:r>
              <a:rPr lang="fr-FR" sz="1800" b="1" dirty="0">
                <a:solidFill>
                  <a:srgbClr val="04AC20"/>
                </a:solidFill>
                <a:latin typeface="Arial Narrow" panose="020B0606020202030204" pitchFamily="34" charset="0"/>
              </a:rPr>
              <a:t>Agrumes</a:t>
            </a:r>
            <a:endParaRPr lang="ko-KR" altLang="en-US" sz="1800" b="1" dirty="0">
              <a:solidFill>
                <a:srgbClr val="04AC20"/>
              </a:solidFill>
              <a:latin typeface="Arial Narrow" panose="020B0606020202030204" pitchFamily="34" charset="0"/>
            </a:endParaRPr>
          </a:p>
        </p:txBody>
      </p:sp>
      <p:sp>
        <p:nvSpPr>
          <p:cNvPr id="44" name="ZoneTexte 43">
            <a:extLst>
              <a:ext uri="{FF2B5EF4-FFF2-40B4-BE49-F238E27FC236}">
                <a16:creationId xmlns:a16="http://schemas.microsoft.com/office/drawing/2014/main" id="{B9EB0176-C43C-C6F2-F350-2CE24EE721AB}"/>
              </a:ext>
            </a:extLst>
          </p:cNvPr>
          <p:cNvSpPr txBox="1"/>
          <p:nvPr/>
        </p:nvSpPr>
        <p:spPr>
          <a:xfrm>
            <a:off x="8826010" y="1580297"/>
            <a:ext cx="573532" cy="369332"/>
          </a:xfrm>
          <a:prstGeom prst="rect">
            <a:avLst/>
          </a:prstGeom>
          <a:noFill/>
        </p:spPr>
        <p:txBody>
          <a:bodyPr wrap="square">
            <a:spAutoFit/>
          </a:bodyPr>
          <a:lstStyle/>
          <a:p>
            <a:r>
              <a:rPr lang="fr-FR" altLang="ko-KR" b="1" dirty="0">
                <a:solidFill>
                  <a:srgbClr val="04AC20"/>
                </a:solidFill>
                <a:latin typeface="Arial Narrow" panose="020B0606020202030204" pitchFamily="34" charset="0"/>
              </a:rPr>
              <a:t>Blé</a:t>
            </a:r>
            <a:endParaRPr lang="ko-KR" altLang="en-US" sz="1800" b="1" dirty="0">
              <a:solidFill>
                <a:srgbClr val="04AC20"/>
              </a:solidFill>
              <a:latin typeface="Arial Narrow" panose="020B0606020202030204" pitchFamily="34" charset="0"/>
            </a:endParaRPr>
          </a:p>
        </p:txBody>
      </p:sp>
    </p:spTree>
    <p:extLst>
      <p:ext uri="{BB962C8B-B14F-4D97-AF65-F5344CB8AC3E}">
        <p14:creationId xmlns:p14="http://schemas.microsoft.com/office/powerpoint/2010/main" val="22324799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7">
            <a:extLst>
              <a:ext uri="{FF2B5EF4-FFF2-40B4-BE49-F238E27FC236}">
                <a16:creationId xmlns:a16="http://schemas.microsoft.com/office/drawing/2014/main" id="{2D50DFAB-DABD-4234-8E81-8A09E894F2B7}"/>
              </a:ext>
            </a:extLst>
          </p:cNvPr>
          <p:cNvSpPr txBox="1"/>
          <p:nvPr/>
        </p:nvSpPr>
        <p:spPr>
          <a:xfrm>
            <a:off x="1382177" y="3049744"/>
            <a:ext cx="3058551" cy="923330"/>
          </a:xfrm>
          <a:prstGeom prst="rect">
            <a:avLst/>
          </a:prstGeom>
          <a:noFill/>
        </p:spPr>
        <p:txBody>
          <a:bodyPr wrap="square" rtlCol="0">
            <a:spAutoFit/>
          </a:bodyPr>
          <a:lstStyle/>
          <a:p>
            <a:r>
              <a:rPr lang="fr-FR" altLang="ko-KR" b="1" dirty="0">
                <a:latin typeface="Arial Narrow" panose="020B0606020202030204" pitchFamily="34" charset="0"/>
                <a:ea typeface="+mj-ea"/>
                <a:cs typeface="+mj-cs"/>
              </a:rPr>
              <a:t>Regrouper les résultats </a:t>
            </a:r>
            <a:r>
              <a:rPr lang="fr-FR" altLang="ko-KR" b="1" dirty="0">
                <a:latin typeface="Arial Narrow" panose="020B0606020202030204" pitchFamily="34" charset="0"/>
                <a:ea typeface="돋움" panose="020B0600000101010101" pitchFamily="34" charset="-127"/>
                <a:sym typeface="+mn-lt"/>
              </a:rPr>
              <a:t>de chaque cluster selon chaque variable</a:t>
            </a:r>
            <a:endParaRPr lang="ko-KR" altLang="en-US" b="1" dirty="0">
              <a:latin typeface="Arial Narrow" panose="020B0606020202030204" pitchFamily="34" charset="0"/>
              <a:ea typeface="돋움" panose="020B0600000101010101" pitchFamily="34" charset="-127"/>
            </a:endParaRPr>
          </a:p>
        </p:txBody>
      </p:sp>
      <p:sp>
        <p:nvSpPr>
          <p:cNvPr id="50" name="TextBox 28">
            <a:extLst>
              <a:ext uri="{FF2B5EF4-FFF2-40B4-BE49-F238E27FC236}">
                <a16:creationId xmlns:a16="http://schemas.microsoft.com/office/drawing/2014/main" id="{998E7593-FEE2-4230-B2B7-8E4DDBEB1CEA}"/>
              </a:ext>
            </a:extLst>
          </p:cNvPr>
          <p:cNvSpPr txBox="1"/>
          <p:nvPr/>
        </p:nvSpPr>
        <p:spPr>
          <a:xfrm>
            <a:off x="5664661" y="4738684"/>
            <a:ext cx="3151654" cy="646331"/>
          </a:xfrm>
          <a:prstGeom prst="rect">
            <a:avLst/>
          </a:prstGeom>
          <a:noFill/>
        </p:spPr>
        <p:txBody>
          <a:bodyPr wrap="square" rtlCol="0">
            <a:spAutoFit/>
          </a:bodyPr>
          <a:lstStyle/>
          <a:p>
            <a:pPr>
              <a:defRPr/>
            </a:pPr>
            <a:r>
              <a:rPr lang="fr-FR" altLang="ko-KR" b="1" dirty="0">
                <a:latin typeface="Arial Narrow" panose="020B0606020202030204" pitchFamily="34" charset="0"/>
                <a:ea typeface="+mj-ea"/>
                <a:cs typeface="+mj-cs"/>
                <a:sym typeface="+mn-lt"/>
              </a:rPr>
              <a:t>Choisir la méthode de similarité et le nombre de cluster </a:t>
            </a:r>
          </a:p>
        </p:txBody>
      </p:sp>
      <p:sp>
        <p:nvSpPr>
          <p:cNvPr id="20" name="ZoneTexte 19">
            <a:extLst>
              <a:ext uri="{FF2B5EF4-FFF2-40B4-BE49-F238E27FC236}">
                <a16:creationId xmlns:a16="http://schemas.microsoft.com/office/drawing/2014/main" id="{EEFA2AF7-D452-458E-8CE3-4E18836B098E}"/>
              </a:ext>
            </a:extLst>
          </p:cNvPr>
          <p:cNvSpPr txBox="1"/>
          <p:nvPr/>
        </p:nvSpPr>
        <p:spPr>
          <a:xfrm>
            <a:off x="7800053" y="1938781"/>
            <a:ext cx="3853961" cy="646331"/>
          </a:xfrm>
          <a:prstGeom prst="rect">
            <a:avLst/>
          </a:prstGeom>
          <a:noFill/>
        </p:spPr>
        <p:txBody>
          <a:bodyPr wrap="square" rtlCol="0">
            <a:spAutoFit/>
          </a:bodyPr>
          <a:lstStyle>
            <a:defPPr>
              <a:defRPr lang="fr-FR"/>
            </a:defPPr>
            <a:lvl1pPr>
              <a:defRPr sz="1600" b="1">
                <a:latin typeface="Arial Narrow" panose="020B0606020202030204" pitchFamily="34" charset="0"/>
                <a:ea typeface="+mj-ea"/>
                <a:cs typeface="+mj-cs"/>
              </a:defRPr>
            </a:lvl1pPr>
          </a:lstStyle>
          <a:p>
            <a:r>
              <a:rPr lang="fr-FR" altLang="ko-KR" sz="1800" dirty="0">
                <a:sym typeface="+mn-lt"/>
              </a:rPr>
              <a:t>Réaliser le clustering global rassemblant toutes les variables météorologiques</a:t>
            </a:r>
            <a:endParaRPr lang="ko-KR" altLang="en-US" sz="1800" dirty="0"/>
          </a:p>
        </p:txBody>
      </p:sp>
      <p:grpSp>
        <p:nvGrpSpPr>
          <p:cNvPr id="69" name="그룹 31">
            <a:extLst>
              <a:ext uri="{FF2B5EF4-FFF2-40B4-BE49-F238E27FC236}">
                <a16:creationId xmlns:a16="http://schemas.microsoft.com/office/drawing/2014/main" id="{98D82B27-7DD4-4E7A-B5E0-E40F411B6BF8}"/>
              </a:ext>
            </a:extLst>
          </p:cNvPr>
          <p:cNvGrpSpPr/>
          <p:nvPr/>
        </p:nvGrpSpPr>
        <p:grpSpPr>
          <a:xfrm>
            <a:off x="988514" y="3001692"/>
            <a:ext cx="7352655" cy="2193349"/>
            <a:chOff x="701892" y="2503173"/>
            <a:chExt cx="3657002" cy="2193349"/>
          </a:xfrm>
        </p:grpSpPr>
        <p:sp>
          <p:nvSpPr>
            <p:cNvPr id="70" name="Rectangle 69">
              <a:extLst>
                <a:ext uri="{FF2B5EF4-FFF2-40B4-BE49-F238E27FC236}">
                  <a16:creationId xmlns:a16="http://schemas.microsoft.com/office/drawing/2014/main" id="{C96EE6C1-5F1A-4B97-98A7-10345E391A37}"/>
                </a:ext>
              </a:extLst>
            </p:cNvPr>
            <p:cNvSpPr/>
            <p:nvPr/>
          </p:nvSpPr>
          <p:spPr>
            <a:xfrm>
              <a:off x="701892" y="3760418"/>
              <a:ext cx="2039997" cy="936104"/>
            </a:xfrm>
            <a:prstGeom prst="rect">
              <a:avLst/>
            </a:prstGeom>
            <a:solidFill>
              <a:srgbClr val="04AC20"/>
            </a:solidFill>
            <a:ln w="76200">
              <a:solidFill>
                <a:srgbClr val="04AC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65000"/>
                    <a:lumOff val="35000"/>
                  </a:schemeClr>
                </a:solidFill>
              </a:endParaRPr>
            </a:p>
          </p:txBody>
        </p:sp>
        <p:sp>
          <p:nvSpPr>
            <p:cNvPr id="71" name="Freeform 4">
              <a:extLst>
                <a:ext uri="{FF2B5EF4-FFF2-40B4-BE49-F238E27FC236}">
                  <a16:creationId xmlns:a16="http://schemas.microsoft.com/office/drawing/2014/main" id="{91629531-8845-4583-A579-B9386D1936BA}"/>
                </a:ext>
              </a:extLst>
            </p:cNvPr>
            <p:cNvSpPr/>
            <p:nvPr/>
          </p:nvSpPr>
          <p:spPr>
            <a:xfrm>
              <a:off x="2319100" y="3144156"/>
              <a:ext cx="422788" cy="1477813"/>
            </a:xfrm>
            <a:custGeom>
              <a:avLst/>
              <a:gdLst>
                <a:gd name="connsiteX0" fmla="*/ 0 w 405441"/>
                <a:gd name="connsiteY0" fmla="*/ 0 h 1449238"/>
                <a:gd name="connsiteX1" fmla="*/ 396815 w 405441"/>
                <a:gd name="connsiteY1" fmla="*/ 508958 h 1449238"/>
                <a:gd name="connsiteX2" fmla="*/ 405441 w 405441"/>
                <a:gd name="connsiteY2" fmla="*/ 1449238 h 1449238"/>
                <a:gd name="connsiteX3" fmla="*/ 34505 w 405441"/>
                <a:gd name="connsiteY3" fmla="*/ 940279 h 1449238"/>
                <a:gd name="connsiteX4" fmla="*/ 0 w 405441"/>
                <a:gd name="connsiteY4" fmla="*/ 0 h 1449238"/>
                <a:gd name="connsiteX0" fmla="*/ 0 w 405441"/>
                <a:gd name="connsiteY0" fmla="*/ 0 h 1449238"/>
                <a:gd name="connsiteX1" fmla="*/ 396815 w 405441"/>
                <a:gd name="connsiteY1" fmla="*/ 508958 h 1449238"/>
                <a:gd name="connsiteX2" fmla="*/ 405441 w 405441"/>
                <a:gd name="connsiteY2" fmla="*/ 1449238 h 1449238"/>
                <a:gd name="connsiteX3" fmla="*/ 8312 w 405441"/>
                <a:gd name="connsiteY3" fmla="*/ 918848 h 1449238"/>
                <a:gd name="connsiteX4" fmla="*/ 0 w 405441"/>
                <a:gd name="connsiteY4" fmla="*/ 0 h 1449238"/>
                <a:gd name="connsiteX0" fmla="*/ 0 w 405441"/>
                <a:gd name="connsiteY0" fmla="*/ 0 h 1449238"/>
                <a:gd name="connsiteX1" fmla="*/ 396815 w 405441"/>
                <a:gd name="connsiteY1" fmla="*/ 508958 h 1449238"/>
                <a:gd name="connsiteX2" fmla="*/ 405441 w 405441"/>
                <a:gd name="connsiteY2" fmla="*/ 1449238 h 1449238"/>
                <a:gd name="connsiteX3" fmla="*/ 3550 w 405441"/>
                <a:gd name="connsiteY3" fmla="*/ 904561 h 1449238"/>
                <a:gd name="connsiteX4" fmla="*/ 0 w 405441"/>
                <a:gd name="connsiteY4" fmla="*/ 0 h 1449238"/>
                <a:gd name="connsiteX0" fmla="*/ 0 w 405441"/>
                <a:gd name="connsiteY0" fmla="*/ 0 h 1449238"/>
                <a:gd name="connsiteX1" fmla="*/ 396815 w 405441"/>
                <a:gd name="connsiteY1" fmla="*/ 508958 h 1449238"/>
                <a:gd name="connsiteX2" fmla="*/ 405441 w 405441"/>
                <a:gd name="connsiteY2" fmla="*/ 1449238 h 1449238"/>
                <a:gd name="connsiteX3" fmla="*/ 3550 w 405441"/>
                <a:gd name="connsiteY3" fmla="*/ 916468 h 1449238"/>
                <a:gd name="connsiteX4" fmla="*/ 0 w 405441"/>
                <a:gd name="connsiteY4" fmla="*/ 0 h 1449238"/>
                <a:gd name="connsiteX0" fmla="*/ 4123 w 409564"/>
                <a:gd name="connsiteY0" fmla="*/ 0 h 1449238"/>
                <a:gd name="connsiteX1" fmla="*/ 400938 w 409564"/>
                <a:gd name="connsiteY1" fmla="*/ 508958 h 1449238"/>
                <a:gd name="connsiteX2" fmla="*/ 409564 w 409564"/>
                <a:gd name="connsiteY2" fmla="*/ 1449238 h 1449238"/>
                <a:gd name="connsiteX3" fmla="*/ 529 w 409564"/>
                <a:gd name="connsiteY3" fmla="*/ 909324 h 1449238"/>
                <a:gd name="connsiteX4" fmla="*/ 4123 w 409564"/>
                <a:gd name="connsiteY4" fmla="*/ 0 h 1449238"/>
                <a:gd name="connsiteX0" fmla="*/ 4123 w 409564"/>
                <a:gd name="connsiteY0" fmla="*/ 0 h 1463526"/>
                <a:gd name="connsiteX1" fmla="*/ 400938 w 409564"/>
                <a:gd name="connsiteY1" fmla="*/ 523246 h 1463526"/>
                <a:gd name="connsiteX2" fmla="*/ 409564 w 409564"/>
                <a:gd name="connsiteY2" fmla="*/ 1463526 h 1463526"/>
                <a:gd name="connsiteX3" fmla="*/ 529 w 409564"/>
                <a:gd name="connsiteY3" fmla="*/ 923612 h 1463526"/>
                <a:gd name="connsiteX4" fmla="*/ 4123 w 409564"/>
                <a:gd name="connsiteY4" fmla="*/ 0 h 1463526"/>
                <a:gd name="connsiteX0" fmla="*/ 4488 w 409929"/>
                <a:gd name="connsiteY0" fmla="*/ 0 h 1463526"/>
                <a:gd name="connsiteX1" fmla="*/ 401303 w 409929"/>
                <a:gd name="connsiteY1" fmla="*/ 523246 h 1463526"/>
                <a:gd name="connsiteX2" fmla="*/ 409929 w 409929"/>
                <a:gd name="connsiteY2" fmla="*/ 1463526 h 1463526"/>
                <a:gd name="connsiteX3" fmla="*/ 894 w 409929"/>
                <a:gd name="connsiteY3" fmla="*/ 923612 h 1463526"/>
                <a:gd name="connsiteX4" fmla="*/ 4488 w 409929"/>
                <a:gd name="connsiteY4" fmla="*/ 0 h 1463526"/>
                <a:gd name="connsiteX0" fmla="*/ 4488 w 430102"/>
                <a:gd name="connsiteY0" fmla="*/ 0 h 1463526"/>
                <a:gd name="connsiteX1" fmla="*/ 429878 w 430102"/>
                <a:gd name="connsiteY1" fmla="*/ 532771 h 1463526"/>
                <a:gd name="connsiteX2" fmla="*/ 409929 w 430102"/>
                <a:gd name="connsiteY2" fmla="*/ 1463526 h 1463526"/>
                <a:gd name="connsiteX3" fmla="*/ 894 w 430102"/>
                <a:gd name="connsiteY3" fmla="*/ 923612 h 1463526"/>
                <a:gd name="connsiteX4" fmla="*/ 4488 w 430102"/>
                <a:gd name="connsiteY4" fmla="*/ 0 h 1463526"/>
                <a:gd name="connsiteX0" fmla="*/ 4488 w 430450"/>
                <a:gd name="connsiteY0" fmla="*/ 0 h 1477813"/>
                <a:gd name="connsiteX1" fmla="*/ 429878 w 430450"/>
                <a:gd name="connsiteY1" fmla="*/ 532771 h 1477813"/>
                <a:gd name="connsiteX2" fmla="*/ 426598 w 430450"/>
                <a:gd name="connsiteY2" fmla="*/ 1477813 h 1477813"/>
                <a:gd name="connsiteX3" fmla="*/ 894 w 430450"/>
                <a:gd name="connsiteY3" fmla="*/ 923612 h 1477813"/>
                <a:gd name="connsiteX4" fmla="*/ 4488 w 430450"/>
                <a:gd name="connsiteY4" fmla="*/ 0 h 1477813"/>
                <a:gd name="connsiteX0" fmla="*/ 4488 w 426598"/>
                <a:gd name="connsiteY0" fmla="*/ 0 h 1477813"/>
                <a:gd name="connsiteX1" fmla="*/ 425115 w 426598"/>
                <a:gd name="connsiteY1" fmla="*/ 547059 h 1477813"/>
                <a:gd name="connsiteX2" fmla="*/ 426598 w 426598"/>
                <a:gd name="connsiteY2" fmla="*/ 1477813 h 1477813"/>
                <a:gd name="connsiteX3" fmla="*/ 894 w 426598"/>
                <a:gd name="connsiteY3" fmla="*/ 923612 h 1477813"/>
                <a:gd name="connsiteX4" fmla="*/ 4488 w 426598"/>
                <a:gd name="connsiteY4" fmla="*/ 0 h 1477813"/>
                <a:gd name="connsiteX0" fmla="*/ 4488 w 426598"/>
                <a:gd name="connsiteY0" fmla="*/ 0 h 1477813"/>
                <a:gd name="connsiteX1" fmla="*/ 425115 w 426598"/>
                <a:gd name="connsiteY1" fmla="*/ 547059 h 1477813"/>
                <a:gd name="connsiteX2" fmla="*/ 426598 w 426598"/>
                <a:gd name="connsiteY2" fmla="*/ 1477813 h 1477813"/>
                <a:gd name="connsiteX3" fmla="*/ 894 w 426598"/>
                <a:gd name="connsiteY3" fmla="*/ 923612 h 1477813"/>
                <a:gd name="connsiteX4" fmla="*/ 4488 w 426598"/>
                <a:gd name="connsiteY4" fmla="*/ 0 h 1477813"/>
                <a:gd name="connsiteX0" fmla="*/ 1250 w 423360"/>
                <a:gd name="connsiteY0" fmla="*/ 0 h 1477813"/>
                <a:gd name="connsiteX1" fmla="*/ 421877 w 423360"/>
                <a:gd name="connsiteY1" fmla="*/ 547059 h 1477813"/>
                <a:gd name="connsiteX2" fmla="*/ 423360 w 423360"/>
                <a:gd name="connsiteY2" fmla="*/ 1477813 h 1477813"/>
                <a:gd name="connsiteX3" fmla="*/ 2418 w 423360"/>
                <a:gd name="connsiteY3" fmla="*/ 928374 h 1477813"/>
                <a:gd name="connsiteX4" fmla="*/ 1250 w 423360"/>
                <a:gd name="connsiteY4" fmla="*/ 0 h 1477813"/>
                <a:gd name="connsiteX0" fmla="*/ 2576 w 424686"/>
                <a:gd name="connsiteY0" fmla="*/ 0 h 1477813"/>
                <a:gd name="connsiteX1" fmla="*/ 423203 w 424686"/>
                <a:gd name="connsiteY1" fmla="*/ 547059 h 1477813"/>
                <a:gd name="connsiteX2" fmla="*/ 424686 w 424686"/>
                <a:gd name="connsiteY2" fmla="*/ 1477813 h 1477813"/>
                <a:gd name="connsiteX3" fmla="*/ 1363 w 424686"/>
                <a:gd name="connsiteY3" fmla="*/ 937899 h 1477813"/>
                <a:gd name="connsiteX4" fmla="*/ 2576 w 424686"/>
                <a:gd name="connsiteY4" fmla="*/ 0 h 1477813"/>
                <a:gd name="connsiteX0" fmla="*/ 678 w 422788"/>
                <a:gd name="connsiteY0" fmla="*/ 0 h 1477813"/>
                <a:gd name="connsiteX1" fmla="*/ 421305 w 422788"/>
                <a:gd name="connsiteY1" fmla="*/ 547059 h 1477813"/>
                <a:gd name="connsiteX2" fmla="*/ 422788 w 422788"/>
                <a:gd name="connsiteY2" fmla="*/ 1477813 h 1477813"/>
                <a:gd name="connsiteX3" fmla="*/ 4228 w 422788"/>
                <a:gd name="connsiteY3" fmla="*/ 933137 h 1477813"/>
                <a:gd name="connsiteX4" fmla="*/ 678 w 422788"/>
                <a:gd name="connsiteY4" fmla="*/ 0 h 1477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788" h="1477813">
                  <a:moveTo>
                    <a:pt x="678" y="0"/>
                  </a:moveTo>
                  <a:lnTo>
                    <a:pt x="421305" y="547059"/>
                  </a:lnTo>
                  <a:cubicBezTo>
                    <a:pt x="419417" y="860486"/>
                    <a:pt x="419913" y="1164386"/>
                    <a:pt x="422788" y="1477813"/>
                  </a:cubicBezTo>
                  <a:lnTo>
                    <a:pt x="4228" y="933137"/>
                  </a:lnTo>
                  <a:cubicBezTo>
                    <a:pt x="1457" y="626854"/>
                    <a:pt x="-1314" y="311046"/>
                    <a:pt x="678" y="0"/>
                  </a:cubicBezTo>
                  <a:close/>
                </a:path>
              </a:pathLst>
            </a:custGeom>
            <a:solidFill>
              <a:schemeClr val="accent6">
                <a:lumMod val="75000"/>
              </a:schemeClr>
            </a:solid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72" name="Rectangle 71">
              <a:extLst>
                <a:ext uri="{FF2B5EF4-FFF2-40B4-BE49-F238E27FC236}">
                  <a16:creationId xmlns:a16="http://schemas.microsoft.com/office/drawing/2014/main" id="{91084BC8-05DE-468C-9B06-AE2ED492F6F7}"/>
                </a:ext>
              </a:extLst>
            </p:cNvPr>
            <p:cNvSpPr/>
            <p:nvPr/>
          </p:nvSpPr>
          <p:spPr>
            <a:xfrm>
              <a:off x="2318566" y="3084211"/>
              <a:ext cx="2039997" cy="936104"/>
            </a:xfrm>
            <a:prstGeom prst="rect">
              <a:avLst/>
            </a:prstGeom>
            <a:solidFill>
              <a:srgbClr val="63E951"/>
            </a:solidFill>
            <a:ln w="76200">
              <a:solidFill>
                <a:srgbClr val="63E9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73" name="Freeform 6">
              <a:extLst>
                <a:ext uri="{FF2B5EF4-FFF2-40B4-BE49-F238E27FC236}">
                  <a16:creationId xmlns:a16="http://schemas.microsoft.com/office/drawing/2014/main" id="{D350F08B-E3B6-48F7-8220-F4AF1C3C735E}"/>
                </a:ext>
              </a:extLst>
            </p:cNvPr>
            <p:cNvSpPr/>
            <p:nvPr/>
          </p:nvSpPr>
          <p:spPr>
            <a:xfrm>
              <a:off x="3936106" y="2503173"/>
              <a:ext cx="422788" cy="1477813"/>
            </a:xfrm>
            <a:custGeom>
              <a:avLst/>
              <a:gdLst>
                <a:gd name="connsiteX0" fmla="*/ 0 w 405441"/>
                <a:gd name="connsiteY0" fmla="*/ 0 h 1449238"/>
                <a:gd name="connsiteX1" fmla="*/ 396815 w 405441"/>
                <a:gd name="connsiteY1" fmla="*/ 508958 h 1449238"/>
                <a:gd name="connsiteX2" fmla="*/ 405441 w 405441"/>
                <a:gd name="connsiteY2" fmla="*/ 1449238 h 1449238"/>
                <a:gd name="connsiteX3" fmla="*/ 34505 w 405441"/>
                <a:gd name="connsiteY3" fmla="*/ 940279 h 1449238"/>
                <a:gd name="connsiteX4" fmla="*/ 0 w 405441"/>
                <a:gd name="connsiteY4" fmla="*/ 0 h 1449238"/>
                <a:gd name="connsiteX0" fmla="*/ 0 w 405441"/>
                <a:gd name="connsiteY0" fmla="*/ 0 h 1449238"/>
                <a:gd name="connsiteX1" fmla="*/ 396815 w 405441"/>
                <a:gd name="connsiteY1" fmla="*/ 508958 h 1449238"/>
                <a:gd name="connsiteX2" fmla="*/ 405441 w 405441"/>
                <a:gd name="connsiteY2" fmla="*/ 1449238 h 1449238"/>
                <a:gd name="connsiteX3" fmla="*/ 8312 w 405441"/>
                <a:gd name="connsiteY3" fmla="*/ 918848 h 1449238"/>
                <a:gd name="connsiteX4" fmla="*/ 0 w 405441"/>
                <a:gd name="connsiteY4" fmla="*/ 0 h 1449238"/>
                <a:gd name="connsiteX0" fmla="*/ 0 w 405441"/>
                <a:gd name="connsiteY0" fmla="*/ 0 h 1449238"/>
                <a:gd name="connsiteX1" fmla="*/ 396815 w 405441"/>
                <a:gd name="connsiteY1" fmla="*/ 508958 h 1449238"/>
                <a:gd name="connsiteX2" fmla="*/ 405441 w 405441"/>
                <a:gd name="connsiteY2" fmla="*/ 1449238 h 1449238"/>
                <a:gd name="connsiteX3" fmla="*/ 3550 w 405441"/>
                <a:gd name="connsiteY3" fmla="*/ 904561 h 1449238"/>
                <a:gd name="connsiteX4" fmla="*/ 0 w 405441"/>
                <a:gd name="connsiteY4" fmla="*/ 0 h 1449238"/>
                <a:gd name="connsiteX0" fmla="*/ 0 w 405441"/>
                <a:gd name="connsiteY0" fmla="*/ 0 h 1449238"/>
                <a:gd name="connsiteX1" fmla="*/ 396815 w 405441"/>
                <a:gd name="connsiteY1" fmla="*/ 508958 h 1449238"/>
                <a:gd name="connsiteX2" fmla="*/ 405441 w 405441"/>
                <a:gd name="connsiteY2" fmla="*/ 1449238 h 1449238"/>
                <a:gd name="connsiteX3" fmla="*/ 3550 w 405441"/>
                <a:gd name="connsiteY3" fmla="*/ 916468 h 1449238"/>
                <a:gd name="connsiteX4" fmla="*/ 0 w 405441"/>
                <a:gd name="connsiteY4" fmla="*/ 0 h 1449238"/>
                <a:gd name="connsiteX0" fmla="*/ 4123 w 409564"/>
                <a:gd name="connsiteY0" fmla="*/ 0 h 1449238"/>
                <a:gd name="connsiteX1" fmla="*/ 400938 w 409564"/>
                <a:gd name="connsiteY1" fmla="*/ 508958 h 1449238"/>
                <a:gd name="connsiteX2" fmla="*/ 409564 w 409564"/>
                <a:gd name="connsiteY2" fmla="*/ 1449238 h 1449238"/>
                <a:gd name="connsiteX3" fmla="*/ 529 w 409564"/>
                <a:gd name="connsiteY3" fmla="*/ 909324 h 1449238"/>
                <a:gd name="connsiteX4" fmla="*/ 4123 w 409564"/>
                <a:gd name="connsiteY4" fmla="*/ 0 h 1449238"/>
                <a:gd name="connsiteX0" fmla="*/ 4123 w 409564"/>
                <a:gd name="connsiteY0" fmla="*/ 0 h 1463526"/>
                <a:gd name="connsiteX1" fmla="*/ 400938 w 409564"/>
                <a:gd name="connsiteY1" fmla="*/ 523246 h 1463526"/>
                <a:gd name="connsiteX2" fmla="*/ 409564 w 409564"/>
                <a:gd name="connsiteY2" fmla="*/ 1463526 h 1463526"/>
                <a:gd name="connsiteX3" fmla="*/ 529 w 409564"/>
                <a:gd name="connsiteY3" fmla="*/ 923612 h 1463526"/>
                <a:gd name="connsiteX4" fmla="*/ 4123 w 409564"/>
                <a:gd name="connsiteY4" fmla="*/ 0 h 1463526"/>
                <a:gd name="connsiteX0" fmla="*/ 4488 w 409929"/>
                <a:gd name="connsiteY0" fmla="*/ 0 h 1463526"/>
                <a:gd name="connsiteX1" fmla="*/ 401303 w 409929"/>
                <a:gd name="connsiteY1" fmla="*/ 523246 h 1463526"/>
                <a:gd name="connsiteX2" fmla="*/ 409929 w 409929"/>
                <a:gd name="connsiteY2" fmla="*/ 1463526 h 1463526"/>
                <a:gd name="connsiteX3" fmla="*/ 894 w 409929"/>
                <a:gd name="connsiteY3" fmla="*/ 923612 h 1463526"/>
                <a:gd name="connsiteX4" fmla="*/ 4488 w 409929"/>
                <a:gd name="connsiteY4" fmla="*/ 0 h 1463526"/>
                <a:gd name="connsiteX0" fmla="*/ 4488 w 430102"/>
                <a:gd name="connsiteY0" fmla="*/ 0 h 1463526"/>
                <a:gd name="connsiteX1" fmla="*/ 429878 w 430102"/>
                <a:gd name="connsiteY1" fmla="*/ 532771 h 1463526"/>
                <a:gd name="connsiteX2" fmla="*/ 409929 w 430102"/>
                <a:gd name="connsiteY2" fmla="*/ 1463526 h 1463526"/>
                <a:gd name="connsiteX3" fmla="*/ 894 w 430102"/>
                <a:gd name="connsiteY3" fmla="*/ 923612 h 1463526"/>
                <a:gd name="connsiteX4" fmla="*/ 4488 w 430102"/>
                <a:gd name="connsiteY4" fmla="*/ 0 h 1463526"/>
                <a:gd name="connsiteX0" fmla="*/ 4488 w 430450"/>
                <a:gd name="connsiteY0" fmla="*/ 0 h 1477813"/>
                <a:gd name="connsiteX1" fmla="*/ 429878 w 430450"/>
                <a:gd name="connsiteY1" fmla="*/ 532771 h 1477813"/>
                <a:gd name="connsiteX2" fmla="*/ 426598 w 430450"/>
                <a:gd name="connsiteY2" fmla="*/ 1477813 h 1477813"/>
                <a:gd name="connsiteX3" fmla="*/ 894 w 430450"/>
                <a:gd name="connsiteY3" fmla="*/ 923612 h 1477813"/>
                <a:gd name="connsiteX4" fmla="*/ 4488 w 430450"/>
                <a:gd name="connsiteY4" fmla="*/ 0 h 1477813"/>
                <a:gd name="connsiteX0" fmla="*/ 4488 w 426598"/>
                <a:gd name="connsiteY0" fmla="*/ 0 h 1477813"/>
                <a:gd name="connsiteX1" fmla="*/ 425115 w 426598"/>
                <a:gd name="connsiteY1" fmla="*/ 547059 h 1477813"/>
                <a:gd name="connsiteX2" fmla="*/ 426598 w 426598"/>
                <a:gd name="connsiteY2" fmla="*/ 1477813 h 1477813"/>
                <a:gd name="connsiteX3" fmla="*/ 894 w 426598"/>
                <a:gd name="connsiteY3" fmla="*/ 923612 h 1477813"/>
                <a:gd name="connsiteX4" fmla="*/ 4488 w 426598"/>
                <a:gd name="connsiteY4" fmla="*/ 0 h 1477813"/>
                <a:gd name="connsiteX0" fmla="*/ 4488 w 426598"/>
                <a:gd name="connsiteY0" fmla="*/ 0 h 1477813"/>
                <a:gd name="connsiteX1" fmla="*/ 425115 w 426598"/>
                <a:gd name="connsiteY1" fmla="*/ 547059 h 1477813"/>
                <a:gd name="connsiteX2" fmla="*/ 426598 w 426598"/>
                <a:gd name="connsiteY2" fmla="*/ 1477813 h 1477813"/>
                <a:gd name="connsiteX3" fmla="*/ 894 w 426598"/>
                <a:gd name="connsiteY3" fmla="*/ 923612 h 1477813"/>
                <a:gd name="connsiteX4" fmla="*/ 4488 w 426598"/>
                <a:gd name="connsiteY4" fmla="*/ 0 h 1477813"/>
                <a:gd name="connsiteX0" fmla="*/ 1250 w 423360"/>
                <a:gd name="connsiteY0" fmla="*/ 0 h 1477813"/>
                <a:gd name="connsiteX1" fmla="*/ 421877 w 423360"/>
                <a:gd name="connsiteY1" fmla="*/ 547059 h 1477813"/>
                <a:gd name="connsiteX2" fmla="*/ 423360 w 423360"/>
                <a:gd name="connsiteY2" fmla="*/ 1477813 h 1477813"/>
                <a:gd name="connsiteX3" fmla="*/ 2418 w 423360"/>
                <a:gd name="connsiteY3" fmla="*/ 928374 h 1477813"/>
                <a:gd name="connsiteX4" fmla="*/ 1250 w 423360"/>
                <a:gd name="connsiteY4" fmla="*/ 0 h 1477813"/>
                <a:gd name="connsiteX0" fmla="*/ 2576 w 424686"/>
                <a:gd name="connsiteY0" fmla="*/ 0 h 1477813"/>
                <a:gd name="connsiteX1" fmla="*/ 423203 w 424686"/>
                <a:gd name="connsiteY1" fmla="*/ 547059 h 1477813"/>
                <a:gd name="connsiteX2" fmla="*/ 424686 w 424686"/>
                <a:gd name="connsiteY2" fmla="*/ 1477813 h 1477813"/>
                <a:gd name="connsiteX3" fmla="*/ 1363 w 424686"/>
                <a:gd name="connsiteY3" fmla="*/ 937899 h 1477813"/>
                <a:gd name="connsiteX4" fmla="*/ 2576 w 424686"/>
                <a:gd name="connsiteY4" fmla="*/ 0 h 1477813"/>
                <a:gd name="connsiteX0" fmla="*/ 678 w 422788"/>
                <a:gd name="connsiteY0" fmla="*/ 0 h 1477813"/>
                <a:gd name="connsiteX1" fmla="*/ 421305 w 422788"/>
                <a:gd name="connsiteY1" fmla="*/ 547059 h 1477813"/>
                <a:gd name="connsiteX2" fmla="*/ 422788 w 422788"/>
                <a:gd name="connsiteY2" fmla="*/ 1477813 h 1477813"/>
                <a:gd name="connsiteX3" fmla="*/ 4228 w 422788"/>
                <a:gd name="connsiteY3" fmla="*/ 933137 h 1477813"/>
                <a:gd name="connsiteX4" fmla="*/ 678 w 422788"/>
                <a:gd name="connsiteY4" fmla="*/ 0 h 1477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788" h="1477813">
                  <a:moveTo>
                    <a:pt x="678" y="0"/>
                  </a:moveTo>
                  <a:lnTo>
                    <a:pt x="421305" y="547059"/>
                  </a:lnTo>
                  <a:cubicBezTo>
                    <a:pt x="419417" y="860486"/>
                    <a:pt x="419913" y="1164386"/>
                    <a:pt x="422788" y="1477813"/>
                  </a:cubicBezTo>
                  <a:lnTo>
                    <a:pt x="4228" y="933137"/>
                  </a:lnTo>
                  <a:cubicBezTo>
                    <a:pt x="1457" y="626854"/>
                    <a:pt x="-1314" y="311046"/>
                    <a:pt x="678" y="0"/>
                  </a:cubicBezTo>
                  <a:close/>
                </a:path>
              </a:pathLst>
            </a:custGeom>
            <a:solidFill>
              <a:schemeClr val="accent6">
                <a:lumMod val="20000"/>
                <a:lumOff val="80000"/>
              </a:schemeClr>
            </a:solidFill>
            <a:ln w="762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65000"/>
                    <a:lumOff val="35000"/>
                  </a:schemeClr>
                </a:solidFill>
              </a:endParaRPr>
            </a:p>
          </p:txBody>
        </p:sp>
      </p:grpSp>
      <p:sp>
        <p:nvSpPr>
          <p:cNvPr id="76" name="TextBox 10">
            <a:extLst>
              <a:ext uri="{FF2B5EF4-FFF2-40B4-BE49-F238E27FC236}">
                <a16:creationId xmlns:a16="http://schemas.microsoft.com/office/drawing/2014/main" id="{EF7AFF15-6DEA-403D-9FB4-2709A0967950}"/>
              </a:ext>
            </a:extLst>
          </p:cNvPr>
          <p:cNvSpPr txBox="1"/>
          <p:nvPr/>
        </p:nvSpPr>
        <p:spPr>
          <a:xfrm>
            <a:off x="2425171" y="4422851"/>
            <a:ext cx="984071" cy="646331"/>
          </a:xfrm>
          <a:prstGeom prst="rect">
            <a:avLst/>
          </a:prstGeom>
          <a:noFill/>
        </p:spPr>
        <p:txBody>
          <a:bodyPr wrap="square" rtlCol="0">
            <a:spAutoFit/>
          </a:bodyPr>
          <a:lstStyle/>
          <a:p>
            <a:pPr algn="ctr"/>
            <a:r>
              <a:rPr lang="en-US" altLang="ko-KR" sz="3600" b="1" dirty="0">
                <a:solidFill>
                  <a:schemeClr val="tx1">
                    <a:lumMod val="75000"/>
                    <a:lumOff val="25000"/>
                  </a:schemeClr>
                </a:solidFill>
                <a:cs typeface="Arial" pitchFamily="34" charset="0"/>
              </a:rPr>
              <a:t>01</a:t>
            </a:r>
            <a:endParaRPr lang="ko-KR" altLang="en-US" sz="3600" b="1" dirty="0">
              <a:solidFill>
                <a:schemeClr val="tx1">
                  <a:lumMod val="75000"/>
                  <a:lumOff val="25000"/>
                </a:schemeClr>
              </a:solidFill>
              <a:cs typeface="Arial" pitchFamily="34" charset="0"/>
            </a:endParaRPr>
          </a:p>
        </p:txBody>
      </p:sp>
      <p:sp>
        <p:nvSpPr>
          <p:cNvPr id="77" name="TextBox 11">
            <a:extLst>
              <a:ext uri="{FF2B5EF4-FFF2-40B4-BE49-F238E27FC236}">
                <a16:creationId xmlns:a16="http://schemas.microsoft.com/office/drawing/2014/main" id="{EEA80160-5867-479E-8F2A-87CDA23475C4}"/>
              </a:ext>
            </a:extLst>
          </p:cNvPr>
          <p:cNvSpPr txBox="1"/>
          <p:nvPr/>
        </p:nvSpPr>
        <p:spPr>
          <a:xfrm>
            <a:off x="5427739" y="3717140"/>
            <a:ext cx="984071" cy="646331"/>
          </a:xfrm>
          <a:prstGeom prst="rect">
            <a:avLst/>
          </a:prstGeom>
          <a:noFill/>
        </p:spPr>
        <p:txBody>
          <a:bodyPr wrap="square" rtlCol="0">
            <a:spAutoFit/>
          </a:bodyPr>
          <a:lstStyle/>
          <a:p>
            <a:pPr algn="ctr"/>
            <a:r>
              <a:rPr lang="en-US" altLang="ko-KR" sz="3600" b="1" dirty="0">
                <a:solidFill>
                  <a:schemeClr val="tx1">
                    <a:lumMod val="75000"/>
                    <a:lumOff val="25000"/>
                  </a:schemeClr>
                </a:solidFill>
                <a:cs typeface="Arial" pitchFamily="34" charset="0"/>
              </a:rPr>
              <a:t>02</a:t>
            </a:r>
            <a:endParaRPr lang="ko-KR" altLang="en-US" sz="3600" b="1" dirty="0">
              <a:solidFill>
                <a:schemeClr val="tx1">
                  <a:lumMod val="75000"/>
                  <a:lumOff val="25000"/>
                </a:schemeClr>
              </a:solidFill>
              <a:cs typeface="Arial" pitchFamily="34" charset="0"/>
            </a:endParaRPr>
          </a:p>
        </p:txBody>
      </p:sp>
      <p:sp>
        <p:nvSpPr>
          <p:cNvPr id="83" name="Right Arrow 9">
            <a:extLst>
              <a:ext uri="{FF2B5EF4-FFF2-40B4-BE49-F238E27FC236}">
                <a16:creationId xmlns:a16="http://schemas.microsoft.com/office/drawing/2014/main" id="{C4D7865B-27E2-48B0-83C8-BE218AB19428}"/>
              </a:ext>
            </a:extLst>
          </p:cNvPr>
          <p:cNvSpPr/>
          <p:nvPr/>
        </p:nvSpPr>
        <p:spPr>
          <a:xfrm>
            <a:off x="7508340" y="2609431"/>
            <a:ext cx="3853961" cy="1492744"/>
          </a:xfrm>
          <a:prstGeom prst="rightArrow">
            <a:avLst>
              <a:gd name="adj1" fmla="val 63870"/>
              <a:gd name="adj2" fmla="val 50000"/>
            </a:avLst>
          </a:prstGeom>
          <a:solidFill>
            <a:schemeClr val="accent6">
              <a:lumMod val="20000"/>
              <a:lumOff val="80000"/>
            </a:schemeClr>
          </a:solidFill>
          <a:ln w="762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65000"/>
                  <a:lumOff val="35000"/>
                </a:schemeClr>
              </a:solidFill>
            </a:endParaRPr>
          </a:p>
        </p:txBody>
      </p:sp>
      <p:sp>
        <p:nvSpPr>
          <p:cNvPr id="86" name="TextBox 13">
            <a:extLst>
              <a:ext uri="{FF2B5EF4-FFF2-40B4-BE49-F238E27FC236}">
                <a16:creationId xmlns:a16="http://schemas.microsoft.com/office/drawing/2014/main" id="{2FA43B11-63E0-489A-86B0-C5D1BC1DA7A8}"/>
              </a:ext>
            </a:extLst>
          </p:cNvPr>
          <p:cNvSpPr txBox="1"/>
          <p:nvPr/>
        </p:nvSpPr>
        <p:spPr>
          <a:xfrm>
            <a:off x="8600195" y="3089964"/>
            <a:ext cx="984071" cy="646331"/>
          </a:xfrm>
          <a:prstGeom prst="rect">
            <a:avLst/>
          </a:prstGeom>
          <a:noFill/>
        </p:spPr>
        <p:txBody>
          <a:bodyPr wrap="square" rtlCol="0">
            <a:spAutoFit/>
          </a:bodyPr>
          <a:lstStyle/>
          <a:p>
            <a:pPr algn="ctr"/>
            <a:r>
              <a:rPr lang="en-US" altLang="ko-KR" sz="3600" b="1" dirty="0">
                <a:solidFill>
                  <a:schemeClr val="tx1">
                    <a:lumMod val="75000"/>
                    <a:lumOff val="25000"/>
                  </a:schemeClr>
                </a:solidFill>
                <a:cs typeface="Arial" pitchFamily="34" charset="0"/>
              </a:rPr>
              <a:t>03</a:t>
            </a:r>
            <a:endParaRPr lang="ko-KR" altLang="en-US" sz="3600" b="1" dirty="0">
              <a:solidFill>
                <a:schemeClr val="tx1">
                  <a:lumMod val="75000"/>
                  <a:lumOff val="25000"/>
                </a:schemeClr>
              </a:solidFill>
              <a:cs typeface="Arial" pitchFamily="34" charset="0"/>
            </a:endParaRPr>
          </a:p>
        </p:txBody>
      </p:sp>
      <p:pic>
        <p:nvPicPr>
          <p:cNvPr id="92" name="Graphique 91">
            <a:extLst>
              <a:ext uri="{FF2B5EF4-FFF2-40B4-BE49-F238E27FC236}">
                <a16:creationId xmlns:a16="http://schemas.microsoft.com/office/drawing/2014/main" id="{93ABEE33-9186-4947-A6E0-8D9561184C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50559" y="4833172"/>
            <a:ext cx="372415" cy="456847"/>
          </a:xfrm>
          <a:prstGeom prst="rect">
            <a:avLst/>
          </a:prstGeom>
        </p:spPr>
      </p:pic>
      <p:pic>
        <p:nvPicPr>
          <p:cNvPr id="2" name="Graphique 1">
            <a:extLst>
              <a:ext uri="{FF2B5EF4-FFF2-40B4-BE49-F238E27FC236}">
                <a16:creationId xmlns:a16="http://schemas.microsoft.com/office/drawing/2014/main" id="{A2AA5DB7-20C7-4AA1-BE09-21AF5F42BC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9072" y="3282739"/>
            <a:ext cx="435622" cy="423479"/>
          </a:xfrm>
          <a:prstGeom prst="rect">
            <a:avLst/>
          </a:prstGeom>
        </p:spPr>
      </p:pic>
      <p:pic>
        <p:nvPicPr>
          <p:cNvPr id="4" name="Graphique 3">
            <a:extLst>
              <a:ext uri="{FF2B5EF4-FFF2-40B4-BE49-F238E27FC236}">
                <a16:creationId xmlns:a16="http://schemas.microsoft.com/office/drawing/2014/main" id="{51C7B304-2DD2-47EE-9C39-56CEE409333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40488" y="1989272"/>
            <a:ext cx="530788" cy="530788"/>
          </a:xfrm>
          <a:prstGeom prst="rect">
            <a:avLst/>
          </a:prstGeom>
        </p:spPr>
      </p:pic>
      <p:grpSp>
        <p:nvGrpSpPr>
          <p:cNvPr id="28" name="Group 27">
            <a:extLst>
              <a:ext uri="{FF2B5EF4-FFF2-40B4-BE49-F238E27FC236}">
                <a16:creationId xmlns:a16="http://schemas.microsoft.com/office/drawing/2014/main" id="{830AE566-258E-C9E2-D0CC-0770A4F606E6}"/>
              </a:ext>
            </a:extLst>
          </p:cNvPr>
          <p:cNvGrpSpPr/>
          <p:nvPr/>
        </p:nvGrpSpPr>
        <p:grpSpPr>
          <a:xfrm>
            <a:off x="197078" y="127194"/>
            <a:ext cx="11800818" cy="295932"/>
            <a:chOff x="197078" y="79896"/>
            <a:chExt cx="11800818" cy="295932"/>
          </a:xfrm>
        </p:grpSpPr>
        <p:sp>
          <p:nvSpPr>
            <p:cNvPr id="29" name="Rectangle : coins arrondis 18">
              <a:extLst>
                <a:ext uri="{FF2B5EF4-FFF2-40B4-BE49-F238E27FC236}">
                  <a16:creationId xmlns:a16="http://schemas.microsoft.com/office/drawing/2014/main" id="{832AF038-F5A3-7EF6-1693-C21AA75D4D50}"/>
                </a:ext>
              </a:extLst>
            </p:cNvPr>
            <p:cNvSpPr/>
            <p:nvPr/>
          </p:nvSpPr>
          <p:spPr>
            <a:xfrm>
              <a:off x="197078" y="79896"/>
              <a:ext cx="2286000" cy="29485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Culture et région agricole</a:t>
              </a:r>
            </a:p>
          </p:txBody>
        </p:sp>
        <p:sp>
          <p:nvSpPr>
            <p:cNvPr id="30" name="Rectangle : coins arrondis 21">
              <a:extLst>
                <a:ext uri="{FF2B5EF4-FFF2-40B4-BE49-F238E27FC236}">
                  <a16:creationId xmlns:a16="http://schemas.microsoft.com/office/drawing/2014/main" id="{4A6A9B67-9063-6909-F95C-4444954BE51C}"/>
                </a:ext>
              </a:extLst>
            </p:cNvPr>
            <p:cNvSpPr/>
            <p:nvPr/>
          </p:nvSpPr>
          <p:spPr>
            <a:xfrm>
              <a:off x="2575783" y="79896"/>
              <a:ext cx="2286000" cy="295932"/>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Facteurs météorologiques</a:t>
              </a:r>
            </a:p>
          </p:txBody>
        </p:sp>
        <p:sp>
          <p:nvSpPr>
            <p:cNvPr id="33" name="Rectangle : coins arrondis 22">
              <a:extLst>
                <a:ext uri="{FF2B5EF4-FFF2-40B4-BE49-F238E27FC236}">
                  <a16:creationId xmlns:a16="http://schemas.microsoft.com/office/drawing/2014/main" id="{9AC0FC82-B519-3029-CDE4-0D5D7F44370F}"/>
                </a:ext>
              </a:extLst>
            </p:cNvPr>
            <p:cNvSpPr/>
            <p:nvPr/>
          </p:nvSpPr>
          <p:spPr>
            <a:xfrm>
              <a:off x="4954488" y="88016"/>
              <a:ext cx="2286000" cy="28536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Collecte et préparation de données</a:t>
              </a:r>
            </a:p>
          </p:txBody>
        </p:sp>
        <p:sp>
          <p:nvSpPr>
            <p:cNvPr id="34" name="Rectangle : coins arrondis 23">
              <a:extLst>
                <a:ext uri="{FF2B5EF4-FFF2-40B4-BE49-F238E27FC236}">
                  <a16:creationId xmlns:a16="http://schemas.microsoft.com/office/drawing/2014/main" id="{B408A400-DAEA-72BE-0226-963B0B8ABFBB}"/>
                </a:ext>
              </a:extLst>
            </p:cNvPr>
            <p:cNvSpPr/>
            <p:nvPr/>
          </p:nvSpPr>
          <p:spPr>
            <a:xfrm>
              <a:off x="9711896" y="88015"/>
              <a:ext cx="2286000" cy="28536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a:solidFill>
                    <a:schemeClr val="tx1"/>
                  </a:solidFill>
                  <a:latin typeface="Arial Narrow" panose="020B0606020202030204" pitchFamily="34" charset="0"/>
                </a:rPr>
                <a:t>Clustering selon toutes les variables</a:t>
              </a:r>
              <a:endParaRPr lang="fr-FR" sz="1200" dirty="0">
                <a:solidFill>
                  <a:schemeClr val="tx1"/>
                </a:solidFill>
                <a:latin typeface="Arial Narrow" panose="020B0606020202030204" pitchFamily="34" charset="0"/>
              </a:endParaRPr>
            </a:p>
          </p:txBody>
        </p:sp>
        <p:sp>
          <p:nvSpPr>
            <p:cNvPr id="35" name="Rectangle : coins arrondis 24">
              <a:extLst>
                <a:ext uri="{FF2B5EF4-FFF2-40B4-BE49-F238E27FC236}">
                  <a16:creationId xmlns:a16="http://schemas.microsoft.com/office/drawing/2014/main" id="{D5B805C6-1E73-BEF3-DFCA-23281A48D924}"/>
                </a:ext>
              </a:extLst>
            </p:cNvPr>
            <p:cNvSpPr/>
            <p:nvPr/>
          </p:nvSpPr>
          <p:spPr>
            <a:xfrm>
              <a:off x="7333193" y="79897"/>
              <a:ext cx="2286000" cy="295931"/>
            </a:xfrm>
            <a:prstGeom prst="roundRect">
              <a:avLst>
                <a:gd name="adj" fmla="val 42151"/>
              </a:avLst>
            </a:prstGeom>
            <a:solidFill>
              <a:srgbClr val="63E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Clustering selon chaque variable</a:t>
              </a:r>
            </a:p>
          </p:txBody>
        </p:sp>
      </p:grpSp>
      <p:sp>
        <p:nvSpPr>
          <p:cNvPr id="36" name="Titre 2">
            <a:extLst>
              <a:ext uri="{FF2B5EF4-FFF2-40B4-BE49-F238E27FC236}">
                <a16:creationId xmlns:a16="http://schemas.microsoft.com/office/drawing/2014/main" id="{0E818177-43B8-699E-EBBF-AB81816B3E8E}"/>
              </a:ext>
            </a:extLst>
          </p:cNvPr>
          <p:cNvSpPr txBox="1">
            <a:spLocks/>
          </p:cNvSpPr>
          <p:nvPr/>
        </p:nvSpPr>
        <p:spPr>
          <a:xfrm>
            <a:off x="327269" y="794246"/>
            <a:ext cx="10566446" cy="74789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sym typeface="+mn-lt"/>
              </a:defRPr>
            </a:lvl1pPr>
          </a:lstStyle>
          <a:p>
            <a:r>
              <a:rPr lang="fr-FR" sz="2400" b="1" dirty="0">
                <a:latin typeface="Arial Narrow" panose="020B0606020202030204" pitchFamily="34" charset="0"/>
              </a:rPr>
              <a:t>Pour</a:t>
            </a:r>
            <a:r>
              <a:rPr lang="fr-FR" sz="2400" b="1" dirty="0">
                <a:solidFill>
                  <a:srgbClr val="04AC20"/>
                </a:solidFill>
                <a:latin typeface="Arial Narrow" panose="020B0606020202030204" pitchFamily="34" charset="0"/>
              </a:rPr>
              <a:t> combiner toutes les variables </a:t>
            </a:r>
            <a:r>
              <a:rPr lang="fr-FR" sz="2400" b="1" dirty="0">
                <a:latin typeface="Arial Narrow" panose="020B0606020202030204" pitchFamily="34" charset="0"/>
              </a:rPr>
              <a:t>dans un même clustering, nous utilisons la démarche suivante</a:t>
            </a:r>
          </a:p>
        </p:txBody>
      </p:sp>
      <p:sp>
        <p:nvSpPr>
          <p:cNvPr id="37" name="TextBox 36">
            <a:extLst>
              <a:ext uri="{FF2B5EF4-FFF2-40B4-BE49-F238E27FC236}">
                <a16:creationId xmlns:a16="http://schemas.microsoft.com/office/drawing/2014/main" id="{DD459EB8-CDC1-232F-2F19-06DA109ED4F2}"/>
              </a:ext>
            </a:extLst>
          </p:cNvPr>
          <p:cNvSpPr txBox="1"/>
          <p:nvPr/>
        </p:nvSpPr>
        <p:spPr>
          <a:xfrm>
            <a:off x="11654014" y="6362374"/>
            <a:ext cx="348172" cy="307777"/>
          </a:xfrm>
          <a:prstGeom prst="rect">
            <a:avLst/>
          </a:prstGeom>
          <a:noFill/>
        </p:spPr>
        <p:txBody>
          <a:bodyPr wrap="none" rtlCol="0">
            <a:spAutoFit/>
          </a:bodyPr>
          <a:lstStyle/>
          <a:p>
            <a:r>
              <a:rPr lang="fr-FR" sz="1400" dirty="0">
                <a:latin typeface="Arial Narrow" panose="020B0606020202030204" pitchFamily="34" charset="0"/>
              </a:rPr>
              <a:t>25</a:t>
            </a:r>
            <a:endParaRPr lang="en-US" sz="1400" dirty="0">
              <a:latin typeface="Arial Narrow" panose="020B0606020202030204" pitchFamily="34" charset="0"/>
            </a:endParaRPr>
          </a:p>
        </p:txBody>
      </p:sp>
    </p:spTree>
    <p:extLst>
      <p:ext uri="{BB962C8B-B14F-4D97-AF65-F5344CB8AC3E}">
        <p14:creationId xmlns:p14="http://schemas.microsoft.com/office/powerpoint/2010/main" val="751403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F00CDD73-BEB8-4A16-953F-CCC3CB87E8B9}"/>
              </a:ext>
            </a:extLst>
          </p:cNvPr>
          <p:cNvSpPr>
            <a:spLocks noGrp="1"/>
          </p:cNvSpPr>
          <p:nvPr>
            <p:ph type="title"/>
          </p:nvPr>
        </p:nvSpPr>
        <p:spPr>
          <a:xfrm>
            <a:off x="1248628" y="571071"/>
            <a:ext cx="8535988" cy="747897"/>
          </a:xfrm>
        </p:spPr>
        <p:txBody>
          <a:bodyPr>
            <a:normAutofit/>
          </a:bodyPr>
          <a:lstStyle/>
          <a:p>
            <a:r>
              <a:rPr lang="fr-FR" sz="2000" b="1" dirty="0">
                <a:latin typeface="Century Gothic"/>
              </a:rPr>
              <a:t>Exploitation des résultats (cas agrumes)</a:t>
            </a:r>
            <a:endParaRPr lang="fr-FR" sz="2000" dirty="0"/>
          </a:p>
        </p:txBody>
      </p:sp>
      <p:sp>
        <p:nvSpPr>
          <p:cNvPr id="9" name="ZoneTexte 8">
            <a:extLst>
              <a:ext uri="{FF2B5EF4-FFF2-40B4-BE49-F238E27FC236}">
                <a16:creationId xmlns:a16="http://schemas.microsoft.com/office/drawing/2014/main" id="{A6C4258D-F6B0-42C4-9C64-90BAEE109037}"/>
              </a:ext>
            </a:extLst>
          </p:cNvPr>
          <p:cNvSpPr txBox="1"/>
          <p:nvPr/>
        </p:nvSpPr>
        <p:spPr>
          <a:xfrm>
            <a:off x="1562894" y="6022403"/>
            <a:ext cx="9066212" cy="646331"/>
          </a:xfrm>
          <a:prstGeom prst="rect">
            <a:avLst/>
          </a:prstGeom>
          <a:solidFill>
            <a:srgbClr val="63E951">
              <a:alpha val="27843"/>
            </a:srgbClr>
          </a:solidFill>
          <a:ln w="9525">
            <a:noFill/>
          </a:ln>
        </p:spPr>
        <p:txBody>
          <a:bodyPr wrap="square">
            <a:spAutoFit/>
          </a:bodyPr>
          <a:lstStyle/>
          <a:p>
            <a:pPr algn="ctr"/>
            <a:r>
              <a:rPr lang="fr-FR" b="1" dirty="0">
                <a:latin typeface="Arial Narrow" panose="020B0606020202030204" pitchFamily="34" charset="0"/>
              </a:rPr>
              <a:t>L’étape suivante est de réaliser le même traitement pour l’APRE, ainsi que </a:t>
            </a:r>
            <a:r>
              <a:rPr lang="fr-FR" b="1" dirty="0">
                <a:solidFill>
                  <a:srgbClr val="04AC20"/>
                </a:solidFill>
                <a:latin typeface="Arial Narrow" panose="020B0606020202030204" pitchFamily="34" charset="0"/>
              </a:rPr>
              <a:t>grouper</a:t>
            </a:r>
            <a:r>
              <a:rPr lang="fr-FR" b="1" dirty="0">
                <a:latin typeface="Arial Narrow" panose="020B0606020202030204" pitchFamily="34" charset="0"/>
              </a:rPr>
              <a:t> ces derniers dans un même tableau.</a:t>
            </a:r>
            <a:endParaRPr lang="fr-FR" sz="2400" b="1" dirty="0">
              <a:latin typeface="Arial Narrow" panose="020B0606020202030204" pitchFamily="34" charset="0"/>
            </a:endParaRPr>
          </a:p>
        </p:txBody>
      </p:sp>
      <p:sp>
        <p:nvSpPr>
          <p:cNvPr id="20" name="ZoneTexte 19">
            <a:extLst>
              <a:ext uri="{FF2B5EF4-FFF2-40B4-BE49-F238E27FC236}">
                <a16:creationId xmlns:a16="http://schemas.microsoft.com/office/drawing/2014/main" id="{C940CF4B-E084-41C4-BA96-C10AA6D1FB80}"/>
              </a:ext>
            </a:extLst>
          </p:cNvPr>
          <p:cNvSpPr txBox="1"/>
          <p:nvPr/>
        </p:nvSpPr>
        <p:spPr>
          <a:xfrm>
            <a:off x="101801" y="3327566"/>
            <a:ext cx="928914" cy="369332"/>
          </a:xfrm>
          <a:prstGeom prst="rect">
            <a:avLst/>
          </a:prstGeom>
          <a:noFill/>
        </p:spPr>
        <p:txBody>
          <a:bodyPr wrap="square">
            <a:spAutoFit/>
          </a:bodyPr>
          <a:lstStyle/>
          <a:p>
            <a:r>
              <a:rPr lang="fr-FR" sz="1800" b="1" dirty="0">
                <a:latin typeface="Century Gothic"/>
              </a:rPr>
              <a:t>AGDD</a:t>
            </a:r>
            <a:endParaRPr lang="fr-FR" b="1" dirty="0"/>
          </a:p>
        </p:txBody>
      </p:sp>
      <p:pic>
        <p:nvPicPr>
          <p:cNvPr id="21" name="Image 20">
            <a:extLst>
              <a:ext uri="{FF2B5EF4-FFF2-40B4-BE49-F238E27FC236}">
                <a16:creationId xmlns:a16="http://schemas.microsoft.com/office/drawing/2014/main" id="{C2170146-C830-4D44-8FF6-B9C5CBB8C36A}"/>
              </a:ext>
            </a:extLst>
          </p:cNvPr>
          <p:cNvPicPr/>
          <p:nvPr/>
        </p:nvPicPr>
        <p:blipFill>
          <a:blip r:embed="rId2">
            <a:extLst>
              <a:ext uri="{28A0092B-C50C-407E-A947-70E740481C1C}">
                <a14:useLocalDpi xmlns:a14="http://schemas.microsoft.com/office/drawing/2010/main" val="0"/>
              </a:ext>
            </a:extLst>
          </a:blip>
          <a:stretch>
            <a:fillRect/>
          </a:stretch>
        </p:blipFill>
        <p:spPr>
          <a:xfrm>
            <a:off x="1207312" y="1837547"/>
            <a:ext cx="1769738" cy="1364771"/>
          </a:xfrm>
          <a:prstGeom prst="rect">
            <a:avLst/>
          </a:prstGeom>
        </p:spPr>
      </p:pic>
      <p:pic>
        <p:nvPicPr>
          <p:cNvPr id="22" name="Image 21">
            <a:extLst>
              <a:ext uri="{FF2B5EF4-FFF2-40B4-BE49-F238E27FC236}">
                <a16:creationId xmlns:a16="http://schemas.microsoft.com/office/drawing/2014/main" id="{2D6B428E-394D-4118-9E46-5A2BA5BFF6DD}"/>
              </a:ext>
            </a:extLst>
          </p:cNvPr>
          <p:cNvPicPr/>
          <p:nvPr/>
        </p:nvPicPr>
        <p:blipFill>
          <a:blip r:embed="rId3">
            <a:extLst>
              <a:ext uri="{28A0092B-C50C-407E-A947-70E740481C1C}">
                <a14:useLocalDpi xmlns:a14="http://schemas.microsoft.com/office/drawing/2010/main" val="0"/>
              </a:ext>
            </a:extLst>
          </a:blip>
          <a:stretch>
            <a:fillRect/>
          </a:stretch>
        </p:blipFill>
        <p:spPr>
          <a:xfrm>
            <a:off x="1169724" y="3499708"/>
            <a:ext cx="1802493" cy="1286329"/>
          </a:xfrm>
          <a:prstGeom prst="rect">
            <a:avLst/>
          </a:prstGeom>
        </p:spPr>
      </p:pic>
      <p:pic>
        <p:nvPicPr>
          <p:cNvPr id="23" name="Image 22">
            <a:extLst>
              <a:ext uri="{FF2B5EF4-FFF2-40B4-BE49-F238E27FC236}">
                <a16:creationId xmlns:a16="http://schemas.microsoft.com/office/drawing/2014/main" id="{79210928-5EE8-4F02-9125-E5A8DE12578F}"/>
              </a:ext>
            </a:extLst>
          </p:cNvPr>
          <p:cNvPicPr/>
          <p:nvPr/>
        </p:nvPicPr>
        <p:blipFill>
          <a:blip r:embed="rId4">
            <a:extLst>
              <a:ext uri="{28A0092B-C50C-407E-A947-70E740481C1C}">
                <a14:useLocalDpi xmlns:a14="http://schemas.microsoft.com/office/drawing/2010/main" val="0"/>
              </a:ext>
            </a:extLst>
          </a:blip>
          <a:stretch>
            <a:fillRect/>
          </a:stretch>
        </p:blipFill>
        <p:spPr>
          <a:xfrm>
            <a:off x="1207312" y="4829153"/>
            <a:ext cx="1802493" cy="747897"/>
          </a:xfrm>
          <a:prstGeom prst="rect">
            <a:avLst/>
          </a:prstGeom>
        </p:spPr>
      </p:pic>
      <p:sp>
        <p:nvSpPr>
          <p:cNvPr id="4" name="Rectangle : coins arrondis 3">
            <a:extLst>
              <a:ext uri="{FF2B5EF4-FFF2-40B4-BE49-F238E27FC236}">
                <a16:creationId xmlns:a16="http://schemas.microsoft.com/office/drawing/2014/main" id="{075F21B0-BA96-4102-B81F-ED54E3F16AAB}"/>
              </a:ext>
            </a:extLst>
          </p:cNvPr>
          <p:cNvSpPr/>
          <p:nvPr/>
        </p:nvSpPr>
        <p:spPr>
          <a:xfrm>
            <a:off x="2604876" y="1721911"/>
            <a:ext cx="429883" cy="156421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noFill/>
            </a:endParaRPr>
          </a:p>
        </p:txBody>
      </p:sp>
      <p:sp>
        <p:nvSpPr>
          <p:cNvPr id="24" name="ZoneTexte 23">
            <a:extLst>
              <a:ext uri="{FF2B5EF4-FFF2-40B4-BE49-F238E27FC236}">
                <a16:creationId xmlns:a16="http://schemas.microsoft.com/office/drawing/2014/main" id="{78177CDB-E423-43F7-840D-A625593DCB57}"/>
              </a:ext>
            </a:extLst>
          </p:cNvPr>
          <p:cNvSpPr txBox="1"/>
          <p:nvPr/>
        </p:nvSpPr>
        <p:spPr>
          <a:xfrm>
            <a:off x="3497779" y="2997466"/>
            <a:ext cx="1671558" cy="1477328"/>
          </a:xfrm>
          <a:prstGeom prst="rect">
            <a:avLst/>
          </a:prstGeom>
          <a:noFill/>
        </p:spPr>
        <p:txBody>
          <a:bodyPr wrap="square">
            <a:spAutoFit/>
          </a:bodyPr>
          <a:lstStyle/>
          <a:p>
            <a:pPr algn="ctr"/>
            <a:r>
              <a:rPr lang="fr-FR" b="1" dirty="0">
                <a:latin typeface="Arial Narrow" panose="020B0606020202030204" pitchFamily="34" charset="0"/>
              </a:rPr>
              <a:t>La sélection de la colonne max pour chaque cluster pour l’AGDD.</a:t>
            </a:r>
          </a:p>
        </p:txBody>
      </p:sp>
      <p:sp>
        <p:nvSpPr>
          <p:cNvPr id="25" name="Rectangle : coins arrondis 24">
            <a:extLst>
              <a:ext uri="{FF2B5EF4-FFF2-40B4-BE49-F238E27FC236}">
                <a16:creationId xmlns:a16="http://schemas.microsoft.com/office/drawing/2014/main" id="{5BB39905-1B33-47E7-AA39-4B376E6883F2}"/>
              </a:ext>
            </a:extLst>
          </p:cNvPr>
          <p:cNvSpPr/>
          <p:nvPr/>
        </p:nvSpPr>
        <p:spPr>
          <a:xfrm>
            <a:off x="2617747" y="3462944"/>
            <a:ext cx="429883" cy="136477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noFill/>
            </a:endParaRPr>
          </a:p>
        </p:txBody>
      </p:sp>
      <p:sp>
        <p:nvSpPr>
          <p:cNvPr id="27" name="Rectangle : coins arrondis 26">
            <a:extLst>
              <a:ext uri="{FF2B5EF4-FFF2-40B4-BE49-F238E27FC236}">
                <a16:creationId xmlns:a16="http://schemas.microsoft.com/office/drawing/2014/main" id="{84B6CCB8-BFB4-4D0E-B446-57935ED28253}"/>
              </a:ext>
            </a:extLst>
          </p:cNvPr>
          <p:cNvSpPr/>
          <p:nvPr/>
        </p:nvSpPr>
        <p:spPr>
          <a:xfrm>
            <a:off x="2617747" y="4870831"/>
            <a:ext cx="429883" cy="74645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noFill/>
            </a:endParaRPr>
          </a:p>
        </p:txBody>
      </p:sp>
      <p:sp>
        <p:nvSpPr>
          <p:cNvPr id="28" name="Accolade fermante 27">
            <a:extLst>
              <a:ext uri="{FF2B5EF4-FFF2-40B4-BE49-F238E27FC236}">
                <a16:creationId xmlns:a16="http://schemas.microsoft.com/office/drawing/2014/main" id="{E80C46DA-5485-4766-8EC8-99852EF7CD79}"/>
              </a:ext>
            </a:extLst>
          </p:cNvPr>
          <p:cNvSpPr/>
          <p:nvPr/>
        </p:nvSpPr>
        <p:spPr>
          <a:xfrm>
            <a:off x="3034759" y="2212131"/>
            <a:ext cx="307207" cy="3048000"/>
          </a:xfrm>
          <a:prstGeom prst="righ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fr-FR"/>
          </a:p>
        </p:txBody>
      </p:sp>
      <p:pic>
        <p:nvPicPr>
          <p:cNvPr id="53" name="Image 52">
            <a:extLst>
              <a:ext uri="{FF2B5EF4-FFF2-40B4-BE49-F238E27FC236}">
                <a16:creationId xmlns:a16="http://schemas.microsoft.com/office/drawing/2014/main" id="{81D863C2-95F2-4A6E-9BBB-9BB811A05953}"/>
              </a:ext>
            </a:extLst>
          </p:cNvPr>
          <p:cNvPicPr/>
          <p:nvPr/>
        </p:nvPicPr>
        <p:blipFill>
          <a:blip r:embed="rId5">
            <a:extLst>
              <a:ext uri="{28A0092B-C50C-407E-A947-70E740481C1C}">
                <a14:useLocalDpi xmlns:a14="http://schemas.microsoft.com/office/drawing/2010/main" val="0"/>
              </a:ext>
            </a:extLst>
          </a:blip>
          <a:stretch>
            <a:fillRect/>
          </a:stretch>
        </p:blipFill>
        <p:spPr>
          <a:xfrm>
            <a:off x="8306586" y="1949723"/>
            <a:ext cx="3525099" cy="3205092"/>
          </a:xfrm>
          <a:prstGeom prst="rect">
            <a:avLst/>
          </a:prstGeom>
        </p:spPr>
      </p:pic>
      <p:sp>
        <p:nvSpPr>
          <p:cNvPr id="45" name="Flèche : droite 44">
            <a:extLst>
              <a:ext uri="{FF2B5EF4-FFF2-40B4-BE49-F238E27FC236}">
                <a16:creationId xmlns:a16="http://schemas.microsoft.com/office/drawing/2014/main" id="{F5E9A165-7D75-47EB-9AA7-E7ED6EF5102C}"/>
              </a:ext>
            </a:extLst>
          </p:cNvPr>
          <p:cNvSpPr/>
          <p:nvPr/>
        </p:nvSpPr>
        <p:spPr>
          <a:xfrm>
            <a:off x="5269760" y="3592519"/>
            <a:ext cx="564968" cy="287223"/>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ZoneTexte 61">
            <a:extLst>
              <a:ext uri="{FF2B5EF4-FFF2-40B4-BE49-F238E27FC236}">
                <a16:creationId xmlns:a16="http://schemas.microsoft.com/office/drawing/2014/main" id="{DC61AF2E-CF04-4287-9738-1A31C4DFFD13}"/>
              </a:ext>
            </a:extLst>
          </p:cNvPr>
          <p:cNvSpPr txBox="1"/>
          <p:nvPr/>
        </p:nvSpPr>
        <p:spPr>
          <a:xfrm>
            <a:off x="5995335" y="3070521"/>
            <a:ext cx="2105297" cy="12003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Le calcul de la moyenne du maximum d’AGDD pour chaque cluster.</a:t>
            </a:r>
          </a:p>
        </p:txBody>
      </p:sp>
      <p:sp>
        <p:nvSpPr>
          <p:cNvPr id="80" name="Rectangle : coins arrondis 79">
            <a:extLst>
              <a:ext uri="{FF2B5EF4-FFF2-40B4-BE49-F238E27FC236}">
                <a16:creationId xmlns:a16="http://schemas.microsoft.com/office/drawing/2014/main" id="{A79858ED-8F27-41BA-9AF3-D95B9464720F}"/>
              </a:ext>
            </a:extLst>
          </p:cNvPr>
          <p:cNvSpPr/>
          <p:nvPr/>
        </p:nvSpPr>
        <p:spPr>
          <a:xfrm>
            <a:off x="10421393" y="2409755"/>
            <a:ext cx="914400" cy="24848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n>
                <a:solidFill>
                  <a:srgbClr val="FF0000"/>
                </a:solidFill>
              </a:ln>
              <a:noFill/>
            </a:endParaRPr>
          </a:p>
        </p:txBody>
      </p:sp>
      <p:sp>
        <p:nvSpPr>
          <p:cNvPr id="81" name="Rectangle : coins arrondis 80">
            <a:extLst>
              <a:ext uri="{FF2B5EF4-FFF2-40B4-BE49-F238E27FC236}">
                <a16:creationId xmlns:a16="http://schemas.microsoft.com/office/drawing/2014/main" id="{CB02665F-1BD9-4C7F-80FA-D7F9995663DE}"/>
              </a:ext>
            </a:extLst>
          </p:cNvPr>
          <p:cNvSpPr/>
          <p:nvPr/>
        </p:nvSpPr>
        <p:spPr>
          <a:xfrm>
            <a:off x="11486235" y="2395938"/>
            <a:ext cx="345450" cy="24848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n>
                <a:solidFill>
                  <a:srgbClr val="FF0000"/>
                </a:solidFill>
              </a:ln>
              <a:noFill/>
            </a:endParaRPr>
          </a:p>
        </p:txBody>
      </p:sp>
      <p:sp>
        <p:nvSpPr>
          <p:cNvPr id="82" name="Rectangle : coins arrondis 81">
            <a:extLst>
              <a:ext uri="{FF2B5EF4-FFF2-40B4-BE49-F238E27FC236}">
                <a16:creationId xmlns:a16="http://schemas.microsoft.com/office/drawing/2014/main" id="{9F0A3952-C180-4862-974E-CC546A72198D}"/>
              </a:ext>
            </a:extLst>
          </p:cNvPr>
          <p:cNvSpPr/>
          <p:nvPr/>
        </p:nvSpPr>
        <p:spPr>
          <a:xfrm>
            <a:off x="10421393" y="2651321"/>
            <a:ext cx="914400" cy="24848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n>
                <a:solidFill>
                  <a:srgbClr val="FF0000"/>
                </a:solidFill>
              </a:ln>
              <a:noFill/>
            </a:endParaRPr>
          </a:p>
        </p:txBody>
      </p:sp>
      <p:sp>
        <p:nvSpPr>
          <p:cNvPr id="83" name="Rectangle : coins arrondis 82">
            <a:extLst>
              <a:ext uri="{FF2B5EF4-FFF2-40B4-BE49-F238E27FC236}">
                <a16:creationId xmlns:a16="http://schemas.microsoft.com/office/drawing/2014/main" id="{EF8A0FCD-7A04-4377-BAF4-2EEA2964D2E3}"/>
              </a:ext>
            </a:extLst>
          </p:cNvPr>
          <p:cNvSpPr/>
          <p:nvPr/>
        </p:nvSpPr>
        <p:spPr>
          <a:xfrm>
            <a:off x="11486235" y="2637504"/>
            <a:ext cx="345450" cy="24848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n>
                <a:solidFill>
                  <a:srgbClr val="FF0000"/>
                </a:solidFill>
              </a:ln>
              <a:noFill/>
            </a:endParaRPr>
          </a:p>
        </p:txBody>
      </p:sp>
      <p:sp>
        <p:nvSpPr>
          <p:cNvPr id="84" name="Rectangle : coins arrondis 83">
            <a:extLst>
              <a:ext uri="{FF2B5EF4-FFF2-40B4-BE49-F238E27FC236}">
                <a16:creationId xmlns:a16="http://schemas.microsoft.com/office/drawing/2014/main" id="{F3AD5317-27B0-447F-BF49-A7FC24121E8E}"/>
              </a:ext>
            </a:extLst>
          </p:cNvPr>
          <p:cNvSpPr/>
          <p:nvPr/>
        </p:nvSpPr>
        <p:spPr>
          <a:xfrm>
            <a:off x="10415809" y="3166215"/>
            <a:ext cx="914400" cy="24848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n>
                <a:solidFill>
                  <a:srgbClr val="FF0000"/>
                </a:solidFill>
              </a:ln>
              <a:noFill/>
            </a:endParaRPr>
          </a:p>
        </p:txBody>
      </p:sp>
      <p:sp>
        <p:nvSpPr>
          <p:cNvPr id="85" name="Rectangle : coins arrondis 84">
            <a:extLst>
              <a:ext uri="{FF2B5EF4-FFF2-40B4-BE49-F238E27FC236}">
                <a16:creationId xmlns:a16="http://schemas.microsoft.com/office/drawing/2014/main" id="{B22C1583-4131-4FDE-B7D0-0FFA2512FD3D}"/>
              </a:ext>
            </a:extLst>
          </p:cNvPr>
          <p:cNvSpPr/>
          <p:nvPr/>
        </p:nvSpPr>
        <p:spPr>
          <a:xfrm>
            <a:off x="11480651" y="3152398"/>
            <a:ext cx="345450" cy="24848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n>
                <a:solidFill>
                  <a:srgbClr val="FF0000"/>
                </a:solidFill>
              </a:ln>
              <a:noFill/>
            </a:endParaRPr>
          </a:p>
        </p:txBody>
      </p:sp>
      <p:sp>
        <p:nvSpPr>
          <p:cNvPr id="86" name="Rectangle : coins arrondis 85">
            <a:extLst>
              <a:ext uri="{FF2B5EF4-FFF2-40B4-BE49-F238E27FC236}">
                <a16:creationId xmlns:a16="http://schemas.microsoft.com/office/drawing/2014/main" id="{FBD6900F-5B85-44D2-9709-EBF375906525}"/>
              </a:ext>
            </a:extLst>
          </p:cNvPr>
          <p:cNvSpPr/>
          <p:nvPr/>
        </p:nvSpPr>
        <p:spPr>
          <a:xfrm>
            <a:off x="10401061" y="3684503"/>
            <a:ext cx="914400" cy="24848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n>
                <a:solidFill>
                  <a:srgbClr val="FF0000"/>
                </a:solidFill>
              </a:ln>
              <a:noFill/>
            </a:endParaRPr>
          </a:p>
        </p:txBody>
      </p:sp>
      <p:sp>
        <p:nvSpPr>
          <p:cNvPr id="87" name="Rectangle : coins arrondis 86">
            <a:extLst>
              <a:ext uri="{FF2B5EF4-FFF2-40B4-BE49-F238E27FC236}">
                <a16:creationId xmlns:a16="http://schemas.microsoft.com/office/drawing/2014/main" id="{00E5CD7C-4BF8-4B82-B9CB-0A29EFC884B1}"/>
              </a:ext>
            </a:extLst>
          </p:cNvPr>
          <p:cNvSpPr/>
          <p:nvPr/>
        </p:nvSpPr>
        <p:spPr>
          <a:xfrm>
            <a:off x="11465903" y="3670686"/>
            <a:ext cx="345450" cy="24848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n>
                <a:solidFill>
                  <a:srgbClr val="FF0000"/>
                </a:solidFill>
              </a:ln>
              <a:noFill/>
            </a:endParaRPr>
          </a:p>
        </p:txBody>
      </p:sp>
      <p:sp>
        <p:nvSpPr>
          <p:cNvPr id="92" name="Rectangle : coins arrondis 91">
            <a:extLst>
              <a:ext uri="{FF2B5EF4-FFF2-40B4-BE49-F238E27FC236}">
                <a16:creationId xmlns:a16="http://schemas.microsoft.com/office/drawing/2014/main" id="{DD68C4D5-91EB-412A-A1CD-FEDAA81CFC36}"/>
              </a:ext>
            </a:extLst>
          </p:cNvPr>
          <p:cNvSpPr/>
          <p:nvPr/>
        </p:nvSpPr>
        <p:spPr>
          <a:xfrm>
            <a:off x="10420011" y="4979404"/>
            <a:ext cx="914400" cy="24848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n>
                <a:solidFill>
                  <a:srgbClr val="FF0000"/>
                </a:solidFill>
              </a:ln>
              <a:noFill/>
            </a:endParaRPr>
          </a:p>
        </p:txBody>
      </p:sp>
      <p:sp>
        <p:nvSpPr>
          <p:cNvPr id="93" name="Rectangle : coins arrondis 92">
            <a:extLst>
              <a:ext uri="{FF2B5EF4-FFF2-40B4-BE49-F238E27FC236}">
                <a16:creationId xmlns:a16="http://schemas.microsoft.com/office/drawing/2014/main" id="{E45C6A19-939B-46DD-B013-4E065CDEF8DA}"/>
              </a:ext>
            </a:extLst>
          </p:cNvPr>
          <p:cNvSpPr/>
          <p:nvPr/>
        </p:nvSpPr>
        <p:spPr>
          <a:xfrm>
            <a:off x="11484853" y="4965587"/>
            <a:ext cx="345450" cy="24848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n>
                <a:solidFill>
                  <a:srgbClr val="FF0000"/>
                </a:solidFill>
              </a:ln>
              <a:noFill/>
            </a:endParaRPr>
          </a:p>
        </p:txBody>
      </p:sp>
      <p:grpSp>
        <p:nvGrpSpPr>
          <p:cNvPr id="39" name="Group 38">
            <a:extLst>
              <a:ext uri="{FF2B5EF4-FFF2-40B4-BE49-F238E27FC236}">
                <a16:creationId xmlns:a16="http://schemas.microsoft.com/office/drawing/2014/main" id="{146E1B39-5731-D4CD-9B45-09E5F58E6601}"/>
              </a:ext>
            </a:extLst>
          </p:cNvPr>
          <p:cNvGrpSpPr/>
          <p:nvPr/>
        </p:nvGrpSpPr>
        <p:grpSpPr>
          <a:xfrm>
            <a:off x="197078" y="127194"/>
            <a:ext cx="11800818" cy="295932"/>
            <a:chOff x="197078" y="79896"/>
            <a:chExt cx="11800818" cy="295932"/>
          </a:xfrm>
        </p:grpSpPr>
        <p:sp>
          <p:nvSpPr>
            <p:cNvPr id="40" name="Rectangle : coins arrondis 18">
              <a:extLst>
                <a:ext uri="{FF2B5EF4-FFF2-40B4-BE49-F238E27FC236}">
                  <a16:creationId xmlns:a16="http://schemas.microsoft.com/office/drawing/2014/main" id="{9081D213-DC9F-F405-710C-EC808D15D67A}"/>
                </a:ext>
              </a:extLst>
            </p:cNvPr>
            <p:cNvSpPr/>
            <p:nvPr/>
          </p:nvSpPr>
          <p:spPr>
            <a:xfrm>
              <a:off x="197078" y="79896"/>
              <a:ext cx="2286000" cy="29485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Culture et région agricole</a:t>
              </a:r>
            </a:p>
          </p:txBody>
        </p:sp>
        <p:sp>
          <p:nvSpPr>
            <p:cNvPr id="41" name="Rectangle : coins arrondis 21">
              <a:extLst>
                <a:ext uri="{FF2B5EF4-FFF2-40B4-BE49-F238E27FC236}">
                  <a16:creationId xmlns:a16="http://schemas.microsoft.com/office/drawing/2014/main" id="{2FD25B5C-FF32-0924-1D50-FA24E2473893}"/>
                </a:ext>
              </a:extLst>
            </p:cNvPr>
            <p:cNvSpPr/>
            <p:nvPr/>
          </p:nvSpPr>
          <p:spPr>
            <a:xfrm>
              <a:off x="2575783" y="79896"/>
              <a:ext cx="2286000" cy="295932"/>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Facteurs météorologiques</a:t>
              </a:r>
            </a:p>
          </p:txBody>
        </p:sp>
        <p:sp>
          <p:nvSpPr>
            <p:cNvPr id="42" name="Rectangle : coins arrondis 22">
              <a:extLst>
                <a:ext uri="{FF2B5EF4-FFF2-40B4-BE49-F238E27FC236}">
                  <a16:creationId xmlns:a16="http://schemas.microsoft.com/office/drawing/2014/main" id="{4C5730B5-B8A3-F03C-3739-444C7E49560B}"/>
                </a:ext>
              </a:extLst>
            </p:cNvPr>
            <p:cNvSpPr/>
            <p:nvPr/>
          </p:nvSpPr>
          <p:spPr>
            <a:xfrm>
              <a:off x="4954488" y="88016"/>
              <a:ext cx="2286000" cy="28536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Collecte et préparation de données</a:t>
              </a:r>
            </a:p>
          </p:txBody>
        </p:sp>
        <p:sp>
          <p:nvSpPr>
            <p:cNvPr id="43" name="Rectangle : coins arrondis 23">
              <a:extLst>
                <a:ext uri="{FF2B5EF4-FFF2-40B4-BE49-F238E27FC236}">
                  <a16:creationId xmlns:a16="http://schemas.microsoft.com/office/drawing/2014/main" id="{4E06E1BE-3B97-1655-F3D8-820A76F93364}"/>
                </a:ext>
              </a:extLst>
            </p:cNvPr>
            <p:cNvSpPr/>
            <p:nvPr/>
          </p:nvSpPr>
          <p:spPr>
            <a:xfrm>
              <a:off x="9711896" y="88015"/>
              <a:ext cx="2286000" cy="285363"/>
            </a:xfrm>
            <a:prstGeom prst="roundRect">
              <a:avLst>
                <a:gd name="adj" fmla="val 42151"/>
              </a:avLst>
            </a:prstGeom>
            <a:solidFill>
              <a:srgbClr val="63E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a:solidFill>
                    <a:schemeClr val="tx1"/>
                  </a:solidFill>
                  <a:latin typeface="Arial Narrow" panose="020B0606020202030204" pitchFamily="34" charset="0"/>
                </a:rPr>
                <a:t>Clustering selon toutes les variables</a:t>
              </a:r>
              <a:endParaRPr lang="fr-FR" sz="1200" dirty="0">
                <a:solidFill>
                  <a:schemeClr val="tx1"/>
                </a:solidFill>
                <a:latin typeface="Arial Narrow" panose="020B0606020202030204" pitchFamily="34" charset="0"/>
              </a:endParaRPr>
            </a:p>
          </p:txBody>
        </p:sp>
        <p:sp>
          <p:nvSpPr>
            <p:cNvPr id="44" name="Rectangle : coins arrondis 24">
              <a:extLst>
                <a:ext uri="{FF2B5EF4-FFF2-40B4-BE49-F238E27FC236}">
                  <a16:creationId xmlns:a16="http://schemas.microsoft.com/office/drawing/2014/main" id="{A87B09C3-4764-7B61-137C-3F5D80BBF7B8}"/>
                </a:ext>
              </a:extLst>
            </p:cNvPr>
            <p:cNvSpPr/>
            <p:nvPr/>
          </p:nvSpPr>
          <p:spPr>
            <a:xfrm>
              <a:off x="7333193" y="79897"/>
              <a:ext cx="2286000" cy="295931"/>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Clustering selon chaque variable</a:t>
              </a:r>
            </a:p>
          </p:txBody>
        </p:sp>
      </p:grpSp>
      <p:pic>
        <p:nvPicPr>
          <p:cNvPr id="47" name="Graphique 18">
            <a:extLst>
              <a:ext uri="{FF2B5EF4-FFF2-40B4-BE49-F238E27FC236}">
                <a16:creationId xmlns:a16="http://schemas.microsoft.com/office/drawing/2014/main" id="{42448957-957A-EBD0-87BE-89439E4FB71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1192" y="561259"/>
            <a:ext cx="732439" cy="747898"/>
          </a:xfrm>
          <a:prstGeom prst="rect">
            <a:avLst/>
          </a:prstGeom>
        </p:spPr>
      </p:pic>
      <p:sp>
        <p:nvSpPr>
          <p:cNvPr id="48" name="TextBox 47">
            <a:extLst>
              <a:ext uri="{FF2B5EF4-FFF2-40B4-BE49-F238E27FC236}">
                <a16:creationId xmlns:a16="http://schemas.microsoft.com/office/drawing/2014/main" id="{25E1FC9B-4661-6AF4-2EAB-8571A45DDD0A}"/>
              </a:ext>
            </a:extLst>
          </p:cNvPr>
          <p:cNvSpPr txBox="1"/>
          <p:nvPr/>
        </p:nvSpPr>
        <p:spPr>
          <a:xfrm>
            <a:off x="11654014" y="6362374"/>
            <a:ext cx="348172" cy="307777"/>
          </a:xfrm>
          <a:prstGeom prst="rect">
            <a:avLst/>
          </a:prstGeom>
          <a:noFill/>
        </p:spPr>
        <p:txBody>
          <a:bodyPr wrap="none" rtlCol="0">
            <a:spAutoFit/>
          </a:bodyPr>
          <a:lstStyle/>
          <a:p>
            <a:r>
              <a:rPr lang="fr-FR" sz="1400" dirty="0">
                <a:latin typeface="Arial Narrow" panose="020B0606020202030204" pitchFamily="34" charset="0"/>
              </a:rPr>
              <a:t>26</a:t>
            </a:r>
            <a:endParaRPr lang="en-US" sz="1400" dirty="0">
              <a:latin typeface="Arial Narrow" panose="020B0606020202030204" pitchFamily="34" charset="0"/>
            </a:endParaRPr>
          </a:p>
        </p:txBody>
      </p:sp>
    </p:spTree>
    <p:extLst>
      <p:ext uri="{BB962C8B-B14F-4D97-AF65-F5344CB8AC3E}">
        <p14:creationId xmlns:p14="http://schemas.microsoft.com/office/powerpoint/2010/main" val="35347830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re 2">
            <a:extLst>
              <a:ext uri="{FF2B5EF4-FFF2-40B4-BE49-F238E27FC236}">
                <a16:creationId xmlns:a16="http://schemas.microsoft.com/office/drawing/2014/main" id="{210D50A9-2087-8A20-F665-7BF9ED711C0C}"/>
              </a:ext>
            </a:extLst>
          </p:cNvPr>
          <p:cNvSpPr txBox="1">
            <a:spLocks/>
          </p:cNvSpPr>
          <p:nvPr/>
        </p:nvSpPr>
        <p:spPr>
          <a:xfrm>
            <a:off x="1248628" y="571071"/>
            <a:ext cx="9525432" cy="7478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sym typeface="+mn-lt"/>
              </a:defRPr>
            </a:lvl1pPr>
          </a:lstStyle>
          <a:p>
            <a:r>
              <a:rPr lang="fr-FR" altLang="ko-KR" sz="2400" b="1" dirty="0">
                <a:latin typeface="Arial Narrow" panose="020B0606020202030204" pitchFamily="34" charset="0"/>
                <a:ea typeface="돋움" panose="020B0600000101010101" pitchFamily="34" charset="-127"/>
              </a:rPr>
              <a:t>Après regroupement des données, l’étape suivante est la </a:t>
            </a:r>
            <a:r>
              <a:rPr lang="fr-FR" altLang="ko-KR" sz="2400" b="1" dirty="0">
                <a:solidFill>
                  <a:srgbClr val="04AC20"/>
                </a:solidFill>
                <a:latin typeface="Arial Narrow" panose="020B0606020202030204" pitchFamily="34" charset="0"/>
                <a:ea typeface="돋움" panose="020B0600000101010101" pitchFamily="34" charset="-127"/>
              </a:rPr>
              <a:t>normalisation</a:t>
            </a:r>
            <a:r>
              <a:rPr lang="fr-FR" altLang="ko-KR" sz="2400" b="1" dirty="0">
                <a:latin typeface="Arial Narrow" panose="020B0606020202030204" pitchFamily="34" charset="0"/>
                <a:ea typeface="돋움" panose="020B0600000101010101" pitchFamily="34" charset="-127"/>
              </a:rPr>
              <a:t> </a:t>
            </a:r>
            <a:endParaRPr lang="fr-FR" sz="2400" dirty="0"/>
          </a:p>
        </p:txBody>
      </p:sp>
      <p:grpSp>
        <p:nvGrpSpPr>
          <p:cNvPr id="26" name="Group 25">
            <a:extLst>
              <a:ext uri="{FF2B5EF4-FFF2-40B4-BE49-F238E27FC236}">
                <a16:creationId xmlns:a16="http://schemas.microsoft.com/office/drawing/2014/main" id="{E4DE555C-57ED-8389-5D17-60B573C3965C}"/>
              </a:ext>
            </a:extLst>
          </p:cNvPr>
          <p:cNvGrpSpPr/>
          <p:nvPr/>
        </p:nvGrpSpPr>
        <p:grpSpPr>
          <a:xfrm>
            <a:off x="197078" y="127194"/>
            <a:ext cx="11800818" cy="295932"/>
            <a:chOff x="197078" y="79896"/>
            <a:chExt cx="11800818" cy="295932"/>
          </a:xfrm>
        </p:grpSpPr>
        <p:sp>
          <p:nvSpPr>
            <p:cNvPr id="27" name="Rectangle : coins arrondis 18">
              <a:extLst>
                <a:ext uri="{FF2B5EF4-FFF2-40B4-BE49-F238E27FC236}">
                  <a16:creationId xmlns:a16="http://schemas.microsoft.com/office/drawing/2014/main" id="{2D21C24A-F5BF-7B8A-41FC-D31FE16AC1B4}"/>
                </a:ext>
              </a:extLst>
            </p:cNvPr>
            <p:cNvSpPr/>
            <p:nvPr/>
          </p:nvSpPr>
          <p:spPr>
            <a:xfrm>
              <a:off x="197078" y="79896"/>
              <a:ext cx="2286000" cy="29485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Culture et région agricole</a:t>
              </a:r>
            </a:p>
          </p:txBody>
        </p:sp>
        <p:sp>
          <p:nvSpPr>
            <p:cNvPr id="28" name="Rectangle : coins arrondis 21">
              <a:extLst>
                <a:ext uri="{FF2B5EF4-FFF2-40B4-BE49-F238E27FC236}">
                  <a16:creationId xmlns:a16="http://schemas.microsoft.com/office/drawing/2014/main" id="{1AE0F999-6988-EF2E-ACEF-D6443600D1C8}"/>
                </a:ext>
              </a:extLst>
            </p:cNvPr>
            <p:cNvSpPr/>
            <p:nvPr/>
          </p:nvSpPr>
          <p:spPr>
            <a:xfrm>
              <a:off x="2575783" y="79896"/>
              <a:ext cx="2286000" cy="295932"/>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Facteurs météorologiques</a:t>
              </a:r>
            </a:p>
          </p:txBody>
        </p:sp>
        <p:sp>
          <p:nvSpPr>
            <p:cNvPr id="29" name="Rectangle : coins arrondis 22">
              <a:extLst>
                <a:ext uri="{FF2B5EF4-FFF2-40B4-BE49-F238E27FC236}">
                  <a16:creationId xmlns:a16="http://schemas.microsoft.com/office/drawing/2014/main" id="{64DC4A52-D143-6046-AAE8-2B068BDD2F24}"/>
                </a:ext>
              </a:extLst>
            </p:cNvPr>
            <p:cNvSpPr/>
            <p:nvPr/>
          </p:nvSpPr>
          <p:spPr>
            <a:xfrm>
              <a:off x="4954488" y="88016"/>
              <a:ext cx="2286000" cy="28536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Collecte et préparation de données</a:t>
              </a:r>
            </a:p>
          </p:txBody>
        </p:sp>
        <p:sp>
          <p:nvSpPr>
            <p:cNvPr id="30" name="Rectangle : coins arrondis 23">
              <a:extLst>
                <a:ext uri="{FF2B5EF4-FFF2-40B4-BE49-F238E27FC236}">
                  <a16:creationId xmlns:a16="http://schemas.microsoft.com/office/drawing/2014/main" id="{30415F67-A210-9E84-D2D2-81321467235B}"/>
                </a:ext>
              </a:extLst>
            </p:cNvPr>
            <p:cNvSpPr/>
            <p:nvPr/>
          </p:nvSpPr>
          <p:spPr>
            <a:xfrm>
              <a:off x="9711896" y="88015"/>
              <a:ext cx="2286000" cy="285363"/>
            </a:xfrm>
            <a:prstGeom prst="roundRect">
              <a:avLst>
                <a:gd name="adj" fmla="val 42151"/>
              </a:avLst>
            </a:prstGeom>
            <a:solidFill>
              <a:srgbClr val="63E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a:solidFill>
                    <a:schemeClr val="tx1"/>
                  </a:solidFill>
                  <a:latin typeface="Arial Narrow" panose="020B0606020202030204" pitchFamily="34" charset="0"/>
                </a:rPr>
                <a:t>Clustering selon toutes les variables</a:t>
              </a:r>
              <a:endParaRPr lang="fr-FR" sz="1200" dirty="0">
                <a:solidFill>
                  <a:schemeClr val="tx1"/>
                </a:solidFill>
                <a:latin typeface="Arial Narrow" panose="020B0606020202030204" pitchFamily="34" charset="0"/>
              </a:endParaRPr>
            </a:p>
          </p:txBody>
        </p:sp>
        <p:sp>
          <p:nvSpPr>
            <p:cNvPr id="31" name="Rectangle : coins arrondis 24">
              <a:extLst>
                <a:ext uri="{FF2B5EF4-FFF2-40B4-BE49-F238E27FC236}">
                  <a16:creationId xmlns:a16="http://schemas.microsoft.com/office/drawing/2014/main" id="{72818FFA-ECF0-DC8E-D892-649DD5C75DBA}"/>
                </a:ext>
              </a:extLst>
            </p:cNvPr>
            <p:cNvSpPr/>
            <p:nvPr/>
          </p:nvSpPr>
          <p:spPr>
            <a:xfrm>
              <a:off x="7333193" y="79897"/>
              <a:ext cx="2286000" cy="295931"/>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Clustering selon chaque variable</a:t>
              </a:r>
            </a:p>
          </p:txBody>
        </p:sp>
      </p:grpSp>
      <p:pic>
        <p:nvPicPr>
          <p:cNvPr id="12" name="Image 11">
            <a:extLst>
              <a:ext uri="{FF2B5EF4-FFF2-40B4-BE49-F238E27FC236}">
                <a16:creationId xmlns:a16="http://schemas.microsoft.com/office/drawing/2014/main" id="{A8C8814D-830E-4C30-8244-0D92336AB4C9}"/>
              </a:ext>
            </a:extLst>
          </p:cNvPr>
          <p:cNvPicPr/>
          <p:nvPr/>
        </p:nvPicPr>
        <p:blipFill rotWithShape="1">
          <a:blip r:embed="rId2">
            <a:extLst>
              <a:ext uri="{28A0092B-C50C-407E-A947-70E740481C1C}">
                <a14:useLocalDpi xmlns:a14="http://schemas.microsoft.com/office/drawing/2010/main" val="0"/>
              </a:ext>
            </a:extLst>
          </a:blip>
          <a:srcRect b="14515"/>
          <a:stretch/>
        </p:blipFill>
        <p:spPr>
          <a:xfrm>
            <a:off x="6666609" y="2554171"/>
            <a:ext cx="5477609" cy="2906395"/>
          </a:xfrm>
          <a:prstGeom prst="rect">
            <a:avLst/>
          </a:prstGeom>
        </p:spPr>
      </p:pic>
      <p:pic>
        <p:nvPicPr>
          <p:cNvPr id="13" name="Image 12">
            <a:extLst>
              <a:ext uri="{FF2B5EF4-FFF2-40B4-BE49-F238E27FC236}">
                <a16:creationId xmlns:a16="http://schemas.microsoft.com/office/drawing/2014/main" id="{97B71367-86FF-4438-BFCC-AD31C53E081C}"/>
              </a:ext>
            </a:extLst>
          </p:cNvPr>
          <p:cNvPicPr/>
          <p:nvPr/>
        </p:nvPicPr>
        <p:blipFill>
          <a:blip r:embed="rId3"/>
          <a:stretch>
            <a:fillRect/>
          </a:stretch>
        </p:blipFill>
        <p:spPr>
          <a:xfrm>
            <a:off x="768114" y="2554172"/>
            <a:ext cx="5195749" cy="2906395"/>
          </a:xfrm>
          <a:prstGeom prst="rect">
            <a:avLst/>
          </a:prstGeom>
        </p:spPr>
      </p:pic>
      <p:cxnSp>
        <p:nvCxnSpPr>
          <p:cNvPr id="14" name="Connecteur droit 13">
            <a:extLst>
              <a:ext uri="{FF2B5EF4-FFF2-40B4-BE49-F238E27FC236}">
                <a16:creationId xmlns:a16="http://schemas.microsoft.com/office/drawing/2014/main" id="{E0B93B75-58BD-4539-8A95-BD7FE08E01EB}"/>
              </a:ext>
            </a:extLst>
          </p:cNvPr>
          <p:cNvCxnSpPr>
            <a:cxnSpLocks/>
          </p:cNvCxnSpPr>
          <p:nvPr/>
        </p:nvCxnSpPr>
        <p:spPr>
          <a:xfrm>
            <a:off x="6381309" y="2231787"/>
            <a:ext cx="9554" cy="3551164"/>
          </a:xfrm>
          <a:prstGeom prst="line">
            <a:avLst/>
          </a:prstGeom>
          <a:ln w="38100">
            <a:solidFill>
              <a:srgbClr val="04AC20"/>
            </a:solidFil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85D55AEC-8E1A-4401-A765-8E27D299295B}"/>
              </a:ext>
            </a:extLst>
          </p:cNvPr>
          <p:cNvSpPr txBox="1"/>
          <p:nvPr/>
        </p:nvSpPr>
        <p:spPr>
          <a:xfrm>
            <a:off x="47782" y="1808180"/>
            <a:ext cx="6096000" cy="369332"/>
          </a:xfrm>
          <a:prstGeom prst="rect">
            <a:avLst/>
          </a:prstGeom>
          <a:noFill/>
        </p:spPr>
        <p:txBody>
          <a:bodyPr wrap="square">
            <a:spAutoFit/>
          </a:bodyPr>
          <a:lstStyle/>
          <a:p>
            <a:pPr algn="ctr"/>
            <a:r>
              <a:rPr lang="fr-FR" sz="1800" b="1" dirty="0">
                <a:solidFill>
                  <a:srgbClr val="04AC20"/>
                </a:solidFill>
                <a:latin typeface="Arial Narrow" panose="020B0606020202030204" pitchFamily="34" charset="0"/>
              </a:rPr>
              <a:t>Données finales groupées</a:t>
            </a:r>
            <a:endParaRPr lang="ko-KR" altLang="en-US" sz="1800" b="1" dirty="0">
              <a:solidFill>
                <a:srgbClr val="04AC20"/>
              </a:solidFill>
              <a:latin typeface="Arial Narrow" panose="020B0606020202030204" pitchFamily="34" charset="0"/>
            </a:endParaRPr>
          </a:p>
        </p:txBody>
      </p:sp>
      <p:sp>
        <p:nvSpPr>
          <p:cNvPr id="18" name="ZoneTexte 17">
            <a:extLst>
              <a:ext uri="{FF2B5EF4-FFF2-40B4-BE49-F238E27FC236}">
                <a16:creationId xmlns:a16="http://schemas.microsoft.com/office/drawing/2014/main" id="{87FDDA60-CCAE-44F2-B12F-842C1B0322EF}"/>
              </a:ext>
            </a:extLst>
          </p:cNvPr>
          <p:cNvSpPr txBox="1"/>
          <p:nvPr/>
        </p:nvSpPr>
        <p:spPr>
          <a:xfrm>
            <a:off x="7083761" y="1808180"/>
            <a:ext cx="4752741" cy="369332"/>
          </a:xfrm>
          <a:prstGeom prst="rect">
            <a:avLst/>
          </a:prstGeom>
          <a:noFill/>
        </p:spPr>
        <p:txBody>
          <a:bodyPr wrap="square">
            <a:spAutoFit/>
          </a:bodyPr>
          <a:lstStyle/>
          <a:p>
            <a:pPr algn="ctr"/>
            <a:r>
              <a:rPr lang="fr-FR" sz="1800" b="1" dirty="0">
                <a:solidFill>
                  <a:srgbClr val="04AC20"/>
                </a:solidFill>
                <a:latin typeface="Arial Narrow" panose="020B0606020202030204" pitchFamily="34" charset="0"/>
              </a:rPr>
              <a:t>Données finales </a:t>
            </a:r>
            <a:r>
              <a:rPr lang="fr-FR" b="1" dirty="0">
                <a:solidFill>
                  <a:srgbClr val="04AC20"/>
                </a:solidFill>
                <a:latin typeface="Arial Narrow" panose="020B0606020202030204" pitchFamily="34" charset="0"/>
              </a:rPr>
              <a:t>après </a:t>
            </a:r>
            <a:r>
              <a:rPr lang="fr-FR" sz="1800" b="1" dirty="0">
                <a:solidFill>
                  <a:srgbClr val="04AC20"/>
                </a:solidFill>
                <a:latin typeface="Arial Narrow" panose="020B0606020202030204" pitchFamily="34" charset="0"/>
              </a:rPr>
              <a:t>normalisatio</a:t>
            </a:r>
            <a:r>
              <a:rPr lang="fr-FR" b="1" dirty="0">
                <a:solidFill>
                  <a:srgbClr val="04AC20"/>
                </a:solidFill>
                <a:latin typeface="Arial Narrow" panose="020B0606020202030204" pitchFamily="34" charset="0"/>
              </a:rPr>
              <a:t>n</a:t>
            </a:r>
            <a:endParaRPr lang="ko-KR" altLang="en-US" sz="1800" b="1" dirty="0">
              <a:solidFill>
                <a:srgbClr val="04AC20"/>
              </a:solidFill>
              <a:latin typeface="Arial Narrow" panose="020B0606020202030204" pitchFamily="34" charset="0"/>
            </a:endParaRPr>
          </a:p>
        </p:txBody>
      </p:sp>
      <p:pic>
        <p:nvPicPr>
          <p:cNvPr id="32" name="Graphique 18">
            <a:extLst>
              <a:ext uri="{FF2B5EF4-FFF2-40B4-BE49-F238E27FC236}">
                <a16:creationId xmlns:a16="http://schemas.microsoft.com/office/drawing/2014/main" id="{7DB23CD4-3B3A-4C3E-052B-E51543C6F2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1192" y="561259"/>
            <a:ext cx="732439" cy="747898"/>
          </a:xfrm>
          <a:prstGeom prst="rect">
            <a:avLst/>
          </a:prstGeom>
        </p:spPr>
      </p:pic>
      <p:sp>
        <p:nvSpPr>
          <p:cNvPr id="33" name="TextBox 32">
            <a:extLst>
              <a:ext uri="{FF2B5EF4-FFF2-40B4-BE49-F238E27FC236}">
                <a16:creationId xmlns:a16="http://schemas.microsoft.com/office/drawing/2014/main" id="{231A056C-5933-2C27-54CB-7FD85CEB55B8}"/>
              </a:ext>
            </a:extLst>
          </p:cNvPr>
          <p:cNvSpPr txBox="1"/>
          <p:nvPr/>
        </p:nvSpPr>
        <p:spPr>
          <a:xfrm>
            <a:off x="11654014" y="6362374"/>
            <a:ext cx="348172" cy="307777"/>
          </a:xfrm>
          <a:prstGeom prst="rect">
            <a:avLst/>
          </a:prstGeom>
          <a:noFill/>
        </p:spPr>
        <p:txBody>
          <a:bodyPr wrap="none" rtlCol="0">
            <a:spAutoFit/>
          </a:bodyPr>
          <a:lstStyle/>
          <a:p>
            <a:r>
              <a:rPr lang="fr-FR" sz="1400" dirty="0">
                <a:latin typeface="Arial Narrow" panose="020B0606020202030204" pitchFamily="34" charset="0"/>
              </a:rPr>
              <a:t>27</a:t>
            </a:r>
            <a:endParaRPr lang="en-US" sz="1400" dirty="0">
              <a:latin typeface="Arial Narrow" panose="020B0606020202030204" pitchFamily="34" charset="0"/>
            </a:endParaRPr>
          </a:p>
        </p:txBody>
      </p:sp>
    </p:spTree>
    <p:extLst>
      <p:ext uri="{BB962C8B-B14F-4D97-AF65-F5344CB8AC3E}">
        <p14:creationId xmlns:p14="http://schemas.microsoft.com/office/powerpoint/2010/main" val="122569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F794ADB-C3B5-4CFA-9EB2-60A1CBEE21CA}"/>
              </a:ext>
            </a:extLst>
          </p:cNvPr>
          <p:cNvSpPr>
            <a:spLocks noGrp="1"/>
          </p:cNvSpPr>
          <p:nvPr>
            <p:ph type="title"/>
          </p:nvPr>
        </p:nvSpPr>
        <p:spPr>
          <a:xfrm>
            <a:off x="374872" y="533703"/>
            <a:ext cx="11648714" cy="747897"/>
          </a:xfrm>
        </p:spPr>
        <p:txBody>
          <a:bodyPr>
            <a:noAutofit/>
          </a:bodyPr>
          <a:lstStyle/>
          <a:p>
            <a:r>
              <a:rPr lang="fr-FR" sz="2400" b="1" dirty="0">
                <a:latin typeface="Arial Narrow" panose="020B0606020202030204" pitchFamily="34" charset="0"/>
              </a:rPr>
              <a:t>Parmi les stratégies adoptées au Maroc pour le développement du secteur agricole</a:t>
            </a:r>
          </a:p>
        </p:txBody>
      </p:sp>
      <p:grpSp>
        <p:nvGrpSpPr>
          <p:cNvPr id="2" name="Group 1">
            <a:extLst>
              <a:ext uri="{FF2B5EF4-FFF2-40B4-BE49-F238E27FC236}">
                <a16:creationId xmlns:a16="http://schemas.microsoft.com/office/drawing/2014/main" id="{6C4CBA36-3E6D-8422-A6CC-82E41B638AB5}"/>
              </a:ext>
            </a:extLst>
          </p:cNvPr>
          <p:cNvGrpSpPr/>
          <p:nvPr/>
        </p:nvGrpSpPr>
        <p:grpSpPr>
          <a:xfrm>
            <a:off x="374872" y="95988"/>
            <a:ext cx="11442257" cy="347690"/>
            <a:chOff x="257536" y="95988"/>
            <a:chExt cx="11442257" cy="347690"/>
          </a:xfrm>
        </p:grpSpPr>
        <p:sp>
          <p:nvSpPr>
            <p:cNvPr id="30" name="Rectangle : coins arrondis 29">
              <a:extLst>
                <a:ext uri="{FF2B5EF4-FFF2-40B4-BE49-F238E27FC236}">
                  <a16:creationId xmlns:a16="http://schemas.microsoft.com/office/drawing/2014/main" id="{AABEF586-8C08-4432-A853-EEB178D5B093}"/>
                </a:ext>
              </a:extLst>
            </p:cNvPr>
            <p:cNvSpPr/>
            <p:nvPr/>
          </p:nvSpPr>
          <p:spPr>
            <a:xfrm>
              <a:off x="257536" y="102509"/>
              <a:ext cx="3749040" cy="326433"/>
            </a:xfrm>
            <a:prstGeom prst="roundRect">
              <a:avLst>
                <a:gd name="adj" fmla="val 42151"/>
              </a:avLst>
            </a:prstGeom>
            <a:solidFill>
              <a:srgbClr val="63E951"/>
            </a:solid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latin typeface="Arial Narrow" panose="020B0606020202030204" pitchFamily="34" charset="0"/>
                </a:rPr>
                <a:t>Contexte</a:t>
              </a:r>
            </a:p>
          </p:txBody>
        </p:sp>
        <p:sp>
          <p:nvSpPr>
            <p:cNvPr id="31" name="Rectangle : coins arrondis 30">
              <a:extLst>
                <a:ext uri="{FF2B5EF4-FFF2-40B4-BE49-F238E27FC236}">
                  <a16:creationId xmlns:a16="http://schemas.microsoft.com/office/drawing/2014/main" id="{63B98A5D-252B-4D09-BD7A-E930CB8A009C}"/>
                </a:ext>
              </a:extLst>
            </p:cNvPr>
            <p:cNvSpPr/>
            <p:nvPr/>
          </p:nvSpPr>
          <p:spPr>
            <a:xfrm>
              <a:off x="4066118" y="95988"/>
              <a:ext cx="3825092" cy="32643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latin typeface="Arial Narrow" panose="020B0606020202030204" pitchFamily="34" charset="0"/>
                </a:rPr>
                <a:t>Problématique et objectifs</a:t>
              </a:r>
            </a:p>
          </p:txBody>
        </p:sp>
        <p:sp>
          <p:nvSpPr>
            <p:cNvPr id="32" name="Rectangle : coins arrondis 31">
              <a:extLst>
                <a:ext uri="{FF2B5EF4-FFF2-40B4-BE49-F238E27FC236}">
                  <a16:creationId xmlns:a16="http://schemas.microsoft.com/office/drawing/2014/main" id="{67DDA8F9-F5C1-4457-B4F4-435DAAFA3C09}"/>
                </a:ext>
              </a:extLst>
            </p:cNvPr>
            <p:cNvSpPr/>
            <p:nvPr/>
          </p:nvSpPr>
          <p:spPr>
            <a:xfrm>
              <a:off x="7950753" y="117245"/>
              <a:ext cx="3749040" cy="32643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latin typeface="Arial Narrow" panose="020B0606020202030204" pitchFamily="34" charset="0"/>
                </a:rPr>
                <a:t>Démarche à suivre</a:t>
              </a:r>
            </a:p>
          </p:txBody>
        </p:sp>
      </p:grpSp>
      <p:sp>
        <p:nvSpPr>
          <p:cNvPr id="20" name="Oval 45">
            <a:extLst>
              <a:ext uri="{FF2B5EF4-FFF2-40B4-BE49-F238E27FC236}">
                <a16:creationId xmlns:a16="http://schemas.microsoft.com/office/drawing/2014/main" id="{C518973A-33E7-468A-A69C-DCC5411BE05C}"/>
              </a:ext>
            </a:extLst>
          </p:cNvPr>
          <p:cNvSpPr/>
          <p:nvPr/>
        </p:nvSpPr>
        <p:spPr>
          <a:xfrm>
            <a:off x="4058588" y="1896772"/>
            <a:ext cx="3931434" cy="4037282"/>
          </a:xfrm>
          <a:prstGeom prst="ellipse">
            <a:avLst/>
          </a:prstGeom>
          <a:solidFill>
            <a:schemeClr val="bg1"/>
          </a:solidFill>
          <a:ln w="50800">
            <a:solidFill>
              <a:srgbClr val="04AC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a:solidFill>
                <a:schemeClr val="tx1">
                  <a:lumMod val="65000"/>
                  <a:lumOff val="35000"/>
                </a:schemeClr>
              </a:solidFill>
              <a:latin typeface="Arial Narrow" panose="020B0606020202030204" pitchFamily="34" charset="0"/>
            </a:endParaRPr>
          </a:p>
        </p:txBody>
      </p:sp>
      <p:sp>
        <p:nvSpPr>
          <p:cNvPr id="25" name="Oval 38">
            <a:extLst>
              <a:ext uri="{FF2B5EF4-FFF2-40B4-BE49-F238E27FC236}">
                <a16:creationId xmlns:a16="http://schemas.microsoft.com/office/drawing/2014/main" id="{91387E37-C36E-494D-BE97-FCB2AE2D6678}"/>
              </a:ext>
            </a:extLst>
          </p:cNvPr>
          <p:cNvSpPr/>
          <p:nvPr/>
        </p:nvSpPr>
        <p:spPr>
          <a:xfrm>
            <a:off x="6752540" y="5381807"/>
            <a:ext cx="693414" cy="693414"/>
          </a:xfrm>
          <a:prstGeom prst="ellipse">
            <a:avLst/>
          </a:prstGeom>
          <a:solidFill>
            <a:srgbClr val="63E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latin typeface="Arial Narrow" panose="020B0606020202030204" pitchFamily="34" charset="0"/>
            </a:endParaRPr>
          </a:p>
        </p:txBody>
      </p:sp>
      <p:sp>
        <p:nvSpPr>
          <p:cNvPr id="26" name="Oval 39">
            <a:extLst>
              <a:ext uri="{FF2B5EF4-FFF2-40B4-BE49-F238E27FC236}">
                <a16:creationId xmlns:a16="http://schemas.microsoft.com/office/drawing/2014/main" id="{FDD05E41-440A-4A46-8B62-268E3F41CE61}"/>
              </a:ext>
            </a:extLst>
          </p:cNvPr>
          <p:cNvSpPr/>
          <p:nvPr/>
        </p:nvSpPr>
        <p:spPr>
          <a:xfrm>
            <a:off x="4626884" y="5381807"/>
            <a:ext cx="693414" cy="693414"/>
          </a:xfrm>
          <a:prstGeom prst="ellipse">
            <a:avLst/>
          </a:prstGeom>
          <a:solidFill>
            <a:srgbClr val="04A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latin typeface="Arial Narrow" panose="020B0606020202030204" pitchFamily="34" charset="0"/>
            </a:endParaRPr>
          </a:p>
        </p:txBody>
      </p:sp>
      <p:sp>
        <p:nvSpPr>
          <p:cNvPr id="27" name="Oval 40">
            <a:extLst>
              <a:ext uri="{FF2B5EF4-FFF2-40B4-BE49-F238E27FC236}">
                <a16:creationId xmlns:a16="http://schemas.microsoft.com/office/drawing/2014/main" id="{1469F3F2-3DBC-4E6B-BAEE-ED63F41839A2}"/>
              </a:ext>
            </a:extLst>
          </p:cNvPr>
          <p:cNvSpPr/>
          <p:nvPr/>
        </p:nvSpPr>
        <p:spPr>
          <a:xfrm>
            <a:off x="3965605" y="4508725"/>
            <a:ext cx="693414" cy="693414"/>
          </a:xfrm>
          <a:prstGeom prst="ellipse">
            <a:avLst/>
          </a:prstGeom>
          <a:solidFill>
            <a:srgbClr val="63E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latin typeface="Arial Narrow" panose="020B0606020202030204" pitchFamily="34" charset="0"/>
            </a:endParaRPr>
          </a:p>
        </p:txBody>
      </p:sp>
      <p:sp>
        <p:nvSpPr>
          <p:cNvPr id="28" name="Oval 41">
            <a:extLst>
              <a:ext uri="{FF2B5EF4-FFF2-40B4-BE49-F238E27FC236}">
                <a16:creationId xmlns:a16="http://schemas.microsoft.com/office/drawing/2014/main" id="{3F80037C-2322-483B-9AB0-D5D18D59B496}"/>
              </a:ext>
            </a:extLst>
          </p:cNvPr>
          <p:cNvSpPr/>
          <p:nvPr/>
        </p:nvSpPr>
        <p:spPr>
          <a:xfrm>
            <a:off x="3737990" y="3380111"/>
            <a:ext cx="693414" cy="693414"/>
          </a:xfrm>
          <a:prstGeom prst="ellipse">
            <a:avLst/>
          </a:prstGeom>
          <a:solidFill>
            <a:srgbClr val="04A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latin typeface="Arial Narrow" panose="020B0606020202030204" pitchFamily="34" charset="0"/>
            </a:endParaRPr>
          </a:p>
        </p:txBody>
      </p:sp>
      <p:sp>
        <p:nvSpPr>
          <p:cNvPr id="29" name="Oval 42">
            <a:extLst>
              <a:ext uri="{FF2B5EF4-FFF2-40B4-BE49-F238E27FC236}">
                <a16:creationId xmlns:a16="http://schemas.microsoft.com/office/drawing/2014/main" id="{85C7B624-7B35-41F5-A5AE-395AE6340CEA}"/>
              </a:ext>
            </a:extLst>
          </p:cNvPr>
          <p:cNvSpPr/>
          <p:nvPr/>
        </p:nvSpPr>
        <p:spPr>
          <a:xfrm>
            <a:off x="4190677" y="2264651"/>
            <a:ext cx="693414" cy="693414"/>
          </a:xfrm>
          <a:prstGeom prst="ellipse">
            <a:avLst/>
          </a:prstGeom>
          <a:solidFill>
            <a:srgbClr val="63E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latin typeface="Arial Narrow" panose="020B0606020202030204" pitchFamily="34" charset="0"/>
            </a:endParaRPr>
          </a:p>
        </p:txBody>
      </p:sp>
      <p:sp>
        <p:nvSpPr>
          <p:cNvPr id="33" name="Oval 43">
            <a:extLst>
              <a:ext uri="{FF2B5EF4-FFF2-40B4-BE49-F238E27FC236}">
                <a16:creationId xmlns:a16="http://schemas.microsoft.com/office/drawing/2014/main" id="{2B4C280F-035E-4228-BFB5-B43EC954A82A}"/>
              </a:ext>
            </a:extLst>
          </p:cNvPr>
          <p:cNvSpPr/>
          <p:nvPr/>
        </p:nvSpPr>
        <p:spPr>
          <a:xfrm>
            <a:off x="7434321" y="4508725"/>
            <a:ext cx="693414" cy="693414"/>
          </a:xfrm>
          <a:prstGeom prst="ellipse">
            <a:avLst/>
          </a:prstGeom>
          <a:solidFill>
            <a:srgbClr val="04A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latin typeface="Arial Narrow" panose="020B0606020202030204" pitchFamily="34" charset="0"/>
            </a:endParaRPr>
          </a:p>
        </p:txBody>
      </p:sp>
      <p:sp>
        <p:nvSpPr>
          <p:cNvPr id="41" name="TextBox 55">
            <a:extLst>
              <a:ext uri="{FF2B5EF4-FFF2-40B4-BE49-F238E27FC236}">
                <a16:creationId xmlns:a16="http://schemas.microsoft.com/office/drawing/2014/main" id="{9382BA9D-4B70-4316-A9D1-F52BB83D0A0D}"/>
              </a:ext>
            </a:extLst>
          </p:cNvPr>
          <p:cNvSpPr txBox="1"/>
          <p:nvPr/>
        </p:nvSpPr>
        <p:spPr>
          <a:xfrm>
            <a:off x="710333" y="2363418"/>
            <a:ext cx="3458881" cy="584775"/>
          </a:xfrm>
          <a:prstGeom prst="rect">
            <a:avLst/>
          </a:prstGeom>
          <a:noFill/>
        </p:spPr>
        <p:txBody>
          <a:bodyPr wrap="square" rtlCol="0">
            <a:spAutoFit/>
          </a:bodyPr>
          <a:lstStyle/>
          <a:p>
            <a:pPr algn="r"/>
            <a:r>
              <a:rPr lang="fr-FR" sz="1600" b="1" dirty="0">
                <a:latin typeface="Arial Narrow" panose="020B0606020202030204" pitchFamily="34" charset="0"/>
              </a:rPr>
              <a:t>C</a:t>
            </a:r>
            <a:r>
              <a:rPr lang="fr-FR" sz="1600" b="1" i="0" dirty="0">
                <a:effectLst/>
                <a:latin typeface="Arial Narrow" panose="020B0606020202030204" pitchFamily="34" charset="0"/>
              </a:rPr>
              <a:t>ontribuer à l'émergence d'une nouvelle génération de classe moyenne agricole.</a:t>
            </a:r>
            <a:endParaRPr lang="ko-KR" altLang="en-US" sz="1600" b="1" dirty="0">
              <a:latin typeface="Arial Narrow" panose="020B0606020202030204" pitchFamily="34" charset="0"/>
              <a:cs typeface="Arial" pitchFamily="34" charset="0"/>
            </a:endParaRPr>
          </a:p>
        </p:txBody>
      </p:sp>
      <p:sp>
        <p:nvSpPr>
          <p:cNvPr id="44" name="TextBox 58">
            <a:extLst>
              <a:ext uri="{FF2B5EF4-FFF2-40B4-BE49-F238E27FC236}">
                <a16:creationId xmlns:a16="http://schemas.microsoft.com/office/drawing/2014/main" id="{375E40D6-A9C7-4B07-A0E9-166600E30CCB}"/>
              </a:ext>
            </a:extLst>
          </p:cNvPr>
          <p:cNvSpPr txBox="1"/>
          <p:nvPr/>
        </p:nvSpPr>
        <p:spPr>
          <a:xfrm>
            <a:off x="621431" y="3383775"/>
            <a:ext cx="2985777" cy="584775"/>
          </a:xfrm>
          <a:prstGeom prst="rect">
            <a:avLst/>
          </a:prstGeom>
          <a:noFill/>
        </p:spPr>
        <p:txBody>
          <a:bodyPr wrap="square" rtlCol="0">
            <a:spAutoFit/>
          </a:bodyPr>
          <a:lstStyle/>
          <a:p>
            <a:pPr algn="r"/>
            <a:r>
              <a:rPr lang="fr-FR" altLang="ko-KR" sz="1600" b="1" dirty="0">
                <a:latin typeface="Arial Narrow" panose="020B0606020202030204" pitchFamily="34" charset="0"/>
                <a:cs typeface="Arial" pitchFamily="34" charset="0"/>
              </a:rPr>
              <a:t>Créer une nouvelle génération de jeunes entrepreneurs.</a:t>
            </a:r>
            <a:endParaRPr lang="ko-KR" altLang="en-US" sz="1600" b="1" dirty="0">
              <a:latin typeface="Arial Narrow" panose="020B0606020202030204" pitchFamily="34" charset="0"/>
              <a:cs typeface="Arial" pitchFamily="34" charset="0"/>
            </a:endParaRPr>
          </a:p>
        </p:txBody>
      </p:sp>
      <p:sp>
        <p:nvSpPr>
          <p:cNvPr id="47" name="TextBox 61">
            <a:extLst>
              <a:ext uri="{FF2B5EF4-FFF2-40B4-BE49-F238E27FC236}">
                <a16:creationId xmlns:a16="http://schemas.microsoft.com/office/drawing/2014/main" id="{95761919-3C99-4568-BA00-7993F6F8653A}"/>
              </a:ext>
            </a:extLst>
          </p:cNvPr>
          <p:cNvSpPr txBox="1"/>
          <p:nvPr/>
        </p:nvSpPr>
        <p:spPr>
          <a:xfrm>
            <a:off x="791254" y="4563045"/>
            <a:ext cx="2985777" cy="830997"/>
          </a:xfrm>
          <a:prstGeom prst="rect">
            <a:avLst/>
          </a:prstGeom>
          <a:noFill/>
        </p:spPr>
        <p:txBody>
          <a:bodyPr wrap="square" rtlCol="0">
            <a:spAutoFit/>
          </a:bodyPr>
          <a:lstStyle/>
          <a:p>
            <a:pPr algn="r"/>
            <a:r>
              <a:rPr lang="fr-FR" altLang="ko-KR" sz="1600" b="1" dirty="0">
                <a:latin typeface="Arial Narrow" panose="020B0606020202030204" pitchFamily="34" charset="0"/>
                <a:cs typeface="Arial" pitchFamily="34" charset="0"/>
              </a:rPr>
              <a:t>Créer des organisations agricoles </a:t>
            </a:r>
            <a:r>
              <a:rPr lang="fr-FR" altLang="ko-KR" sz="1600" b="1" dirty="0">
                <a:solidFill>
                  <a:srgbClr val="04AC20"/>
                </a:solidFill>
                <a:latin typeface="Arial Narrow" panose="020B0606020202030204" pitchFamily="34" charset="0"/>
                <a:cs typeface="Arial" pitchFamily="34" charset="0"/>
              </a:rPr>
              <a:t>innovantes</a:t>
            </a:r>
            <a:r>
              <a:rPr lang="fr-FR" altLang="ko-KR" sz="1600" b="1" dirty="0">
                <a:latin typeface="Arial Narrow" panose="020B0606020202030204" pitchFamily="34" charset="0"/>
                <a:cs typeface="Arial" pitchFamily="34" charset="0"/>
              </a:rPr>
              <a:t> de nouvelle génération.</a:t>
            </a:r>
          </a:p>
          <a:p>
            <a:pPr algn="r"/>
            <a:r>
              <a:rPr lang="fr-FR" altLang="ko-KR" sz="1600" b="1" dirty="0">
                <a:latin typeface="Arial Narrow" panose="020B0606020202030204" pitchFamily="34" charset="0"/>
                <a:cs typeface="Arial" pitchFamily="34" charset="0"/>
              </a:rPr>
              <a:t>		 </a:t>
            </a:r>
            <a:endParaRPr lang="ko-KR" altLang="en-US" sz="1600" b="1" dirty="0">
              <a:latin typeface="Arial Narrow" panose="020B0606020202030204" pitchFamily="34" charset="0"/>
              <a:cs typeface="Arial" pitchFamily="34" charset="0"/>
            </a:endParaRPr>
          </a:p>
        </p:txBody>
      </p:sp>
      <p:sp>
        <p:nvSpPr>
          <p:cNvPr id="50" name="TextBox 64">
            <a:extLst>
              <a:ext uri="{FF2B5EF4-FFF2-40B4-BE49-F238E27FC236}">
                <a16:creationId xmlns:a16="http://schemas.microsoft.com/office/drawing/2014/main" id="{C4184022-A9BA-4662-836D-F839B5008CA0}"/>
              </a:ext>
            </a:extLst>
          </p:cNvPr>
          <p:cNvSpPr txBox="1"/>
          <p:nvPr/>
        </p:nvSpPr>
        <p:spPr>
          <a:xfrm>
            <a:off x="1445627" y="5436127"/>
            <a:ext cx="2985777" cy="584775"/>
          </a:xfrm>
          <a:prstGeom prst="rect">
            <a:avLst/>
          </a:prstGeom>
          <a:noFill/>
        </p:spPr>
        <p:txBody>
          <a:bodyPr wrap="square" rtlCol="0">
            <a:spAutoFit/>
          </a:bodyPr>
          <a:lstStyle/>
          <a:p>
            <a:r>
              <a:rPr lang="fr-FR" altLang="ko-KR" sz="1600" b="1" dirty="0">
                <a:latin typeface="Arial Narrow" panose="020B0606020202030204" pitchFamily="34" charset="0"/>
                <a:cs typeface="Arial" pitchFamily="34" charset="0"/>
              </a:rPr>
              <a:t>Créer une nouvelle génération de mécanismes d'accompagnement.</a:t>
            </a:r>
            <a:endParaRPr lang="ko-KR" altLang="en-US" sz="1600" b="1" dirty="0">
              <a:latin typeface="Arial Narrow" panose="020B0606020202030204" pitchFamily="34" charset="0"/>
              <a:cs typeface="Arial" pitchFamily="34" charset="0"/>
            </a:endParaRPr>
          </a:p>
        </p:txBody>
      </p:sp>
      <p:sp>
        <p:nvSpPr>
          <p:cNvPr id="53" name="TextBox 67">
            <a:extLst>
              <a:ext uri="{FF2B5EF4-FFF2-40B4-BE49-F238E27FC236}">
                <a16:creationId xmlns:a16="http://schemas.microsoft.com/office/drawing/2014/main" id="{17947897-5681-4F32-86C5-C288207BCD3A}"/>
              </a:ext>
            </a:extLst>
          </p:cNvPr>
          <p:cNvSpPr txBox="1"/>
          <p:nvPr/>
        </p:nvSpPr>
        <p:spPr>
          <a:xfrm>
            <a:off x="8068089" y="2333244"/>
            <a:ext cx="3463772" cy="338554"/>
          </a:xfrm>
          <a:prstGeom prst="rect">
            <a:avLst/>
          </a:prstGeom>
          <a:noFill/>
        </p:spPr>
        <p:txBody>
          <a:bodyPr wrap="square" rtlCol="0">
            <a:spAutoFit/>
          </a:bodyPr>
          <a:lstStyle/>
          <a:p>
            <a:r>
              <a:rPr lang="fr-FR" sz="1600" b="1" dirty="0">
                <a:latin typeface="Arial Narrow" panose="020B0606020202030204" pitchFamily="34" charset="0"/>
              </a:rPr>
              <a:t>La consolidation des filières agricoles.</a:t>
            </a:r>
            <a:endParaRPr lang="ko-KR" altLang="en-US" sz="1600" b="1" dirty="0">
              <a:latin typeface="Arial Narrow" panose="020B0606020202030204" pitchFamily="34" charset="0"/>
              <a:cs typeface="Arial" pitchFamily="34" charset="0"/>
            </a:endParaRPr>
          </a:p>
        </p:txBody>
      </p:sp>
      <p:grpSp>
        <p:nvGrpSpPr>
          <p:cNvPr id="4" name="Group 3">
            <a:extLst>
              <a:ext uri="{FF2B5EF4-FFF2-40B4-BE49-F238E27FC236}">
                <a16:creationId xmlns:a16="http://schemas.microsoft.com/office/drawing/2014/main" id="{BDB6FFB7-B08B-67A2-219F-2D027DECB413}"/>
              </a:ext>
            </a:extLst>
          </p:cNvPr>
          <p:cNvGrpSpPr/>
          <p:nvPr/>
        </p:nvGrpSpPr>
        <p:grpSpPr>
          <a:xfrm>
            <a:off x="4998736" y="2926769"/>
            <a:ext cx="2095867" cy="2011680"/>
            <a:chOff x="5046897" y="3250676"/>
            <a:chExt cx="2095867" cy="2011680"/>
          </a:xfrm>
        </p:grpSpPr>
        <p:sp>
          <p:nvSpPr>
            <p:cNvPr id="22" name="Oval 35">
              <a:extLst>
                <a:ext uri="{FF2B5EF4-FFF2-40B4-BE49-F238E27FC236}">
                  <a16:creationId xmlns:a16="http://schemas.microsoft.com/office/drawing/2014/main" id="{6FF8F2F1-41F2-4BB0-BBFE-071329217B5D}"/>
                </a:ext>
              </a:extLst>
            </p:cNvPr>
            <p:cNvSpPr/>
            <p:nvPr/>
          </p:nvSpPr>
          <p:spPr>
            <a:xfrm>
              <a:off x="5089822" y="3250676"/>
              <a:ext cx="2010016" cy="2011680"/>
            </a:xfrm>
            <a:prstGeom prst="ellipse">
              <a:avLst/>
            </a:prstGeom>
            <a:solidFill>
              <a:schemeClr val="bg1"/>
            </a:solidFill>
            <a:ln w="50800">
              <a:solidFill>
                <a:srgbClr val="04AC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a:solidFill>
                  <a:schemeClr val="tx1">
                    <a:lumMod val="65000"/>
                    <a:lumOff val="35000"/>
                  </a:schemeClr>
                </a:solidFill>
                <a:latin typeface="Arial Narrow" panose="020B0606020202030204" pitchFamily="34" charset="0"/>
              </a:endParaRPr>
            </a:p>
          </p:txBody>
        </p:sp>
        <p:sp>
          <p:nvSpPr>
            <p:cNvPr id="23" name="Oval 36">
              <a:extLst>
                <a:ext uri="{FF2B5EF4-FFF2-40B4-BE49-F238E27FC236}">
                  <a16:creationId xmlns:a16="http://schemas.microsoft.com/office/drawing/2014/main" id="{9579E8A2-5B36-40E9-A683-F1BF51A40040}"/>
                </a:ext>
              </a:extLst>
            </p:cNvPr>
            <p:cNvSpPr/>
            <p:nvPr/>
          </p:nvSpPr>
          <p:spPr>
            <a:xfrm>
              <a:off x="5251420" y="3410696"/>
              <a:ext cx="1686820" cy="1691641"/>
            </a:xfrm>
            <a:prstGeom prst="ellipse">
              <a:avLst/>
            </a:prstGeom>
            <a:solidFill>
              <a:schemeClr val="accent6">
                <a:lumMod val="20000"/>
                <a:lumOff val="80000"/>
              </a:schemeClr>
            </a:solidFill>
            <a:ln>
              <a:solidFill>
                <a:srgbClr val="04AC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latin typeface="Arial Narrow" panose="020B0606020202030204" pitchFamily="34" charset="0"/>
              </a:endParaRPr>
            </a:p>
          </p:txBody>
        </p:sp>
        <p:sp>
          <p:nvSpPr>
            <p:cNvPr id="58" name="ZoneTexte 57">
              <a:extLst>
                <a:ext uri="{FF2B5EF4-FFF2-40B4-BE49-F238E27FC236}">
                  <a16:creationId xmlns:a16="http://schemas.microsoft.com/office/drawing/2014/main" id="{B907F19A-45E2-4685-9165-2ABE382DBA22}"/>
                </a:ext>
              </a:extLst>
            </p:cNvPr>
            <p:cNvSpPr txBox="1"/>
            <p:nvPr/>
          </p:nvSpPr>
          <p:spPr>
            <a:xfrm>
              <a:off x="5046897" y="3717907"/>
              <a:ext cx="2095867" cy="1077218"/>
            </a:xfrm>
            <a:prstGeom prst="rect">
              <a:avLst/>
            </a:prstGeom>
            <a:noFill/>
          </p:spPr>
          <p:txBody>
            <a:bodyPr wrap="square">
              <a:spAutoFit/>
            </a:bodyPr>
            <a:lstStyle/>
            <a:p>
              <a:pPr algn="ctr"/>
              <a:r>
                <a:rPr lang="fr-FR" sz="2400" b="1" i="0" dirty="0">
                  <a:effectLst/>
                  <a:latin typeface="Arial Narrow" panose="020B0606020202030204" pitchFamily="34" charset="0"/>
                </a:rPr>
                <a:t>Génération Green </a:t>
              </a:r>
            </a:p>
            <a:p>
              <a:pPr algn="ctr"/>
              <a:r>
                <a:rPr lang="fr-FR" sz="1600" b="1" i="0" dirty="0">
                  <a:effectLst/>
                  <a:latin typeface="Arial Narrow" panose="020B0606020202030204" pitchFamily="34" charset="0"/>
                </a:rPr>
                <a:t>2020-2030</a:t>
              </a:r>
              <a:endParaRPr lang="fr-FR" sz="2400" b="1" dirty="0">
                <a:latin typeface="Arial Narrow" panose="020B0606020202030204" pitchFamily="34" charset="0"/>
              </a:endParaRPr>
            </a:p>
          </p:txBody>
        </p:sp>
      </p:grpSp>
      <p:sp>
        <p:nvSpPr>
          <p:cNvPr id="59" name="ZoneTexte 58">
            <a:extLst>
              <a:ext uri="{FF2B5EF4-FFF2-40B4-BE49-F238E27FC236}">
                <a16:creationId xmlns:a16="http://schemas.microsoft.com/office/drawing/2014/main" id="{0AB53F96-63FA-4434-87A7-DA5742561844}"/>
              </a:ext>
            </a:extLst>
          </p:cNvPr>
          <p:cNvSpPr txBox="1"/>
          <p:nvPr/>
        </p:nvSpPr>
        <p:spPr>
          <a:xfrm>
            <a:off x="8350300" y="3307943"/>
            <a:ext cx="3310339" cy="830997"/>
          </a:xfrm>
          <a:prstGeom prst="rect">
            <a:avLst/>
          </a:prstGeom>
          <a:noFill/>
        </p:spPr>
        <p:txBody>
          <a:bodyPr wrap="square">
            <a:spAutoFit/>
          </a:bodyPr>
          <a:lstStyle/>
          <a:p>
            <a:r>
              <a:rPr lang="fr-FR" sz="1600" b="1" i="0" dirty="0">
                <a:effectLst/>
                <a:latin typeface="Arial Narrow" panose="020B0606020202030204" pitchFamily="34" charset="0"/>
              </a:rPr>
              <a:t>L’amélioration et la modernisation des circuits de distribution des produits agricoles.</a:t>
            </a:r>
            <a:endParaRPr lang="fr-FR" sz="1600" b="1" dirty="0">
              <a:latin typeface="Arial Narrow" panose="020B0606020202030204" pitchFamily="34" charset="0"/>
            </a:endParaRPr>
          </a:p>
        </p:txBody>
      </p:sp>
      <p:sp>
        <p:nvSpPr>
          <p:cNvPr id="60" name="ZoneTexte 59">
            <a:extLst>
              <a:ext uri="{FF2B5EF4-FFF2-40B4-BE49-F238E27FC236}">
                <a16:creationId xmlns:a16="http://schemas.microsoft.com/office/drawing/2014/main" id="{A8798347-6413-46C0-99B7-9C6BB73AA855}"/>
              </a:ext>
            </a:extLst>
          </p:cNvPr>
          <p:cNvSpPr txBox="1"/>
          <p:nvPr/>
        </p:nvSpPr>
        <p:spPr>
          <a:xfrm>
            <a:off x="8376141" y="4563045"/>
            <a:ext cx="2961968" cy="584775"/>
          </a:xfrm>
          <a:prstGeom prst="rect">
            <a:avLst/>
          </a:prstGeom>
          <a:noFill/>
        </p:spPr>
        <p:txBody>
          <a:bodyPr wrap="square">
            <a:spAutoFit/>
          </a:bodyPr>
          <a:lstStyle/>
          <a:p>
            <a:r>
              <a:rPr lang="fr-FR" sz="1600" b="1" dirty="0">
                <a:latin typeface="Arial Narrow" panose="020B0606020202030204" pitchFamily="34" charset="0"/>
              </a:rPr>
              <a:t>L’</a:t>
            </a:r>
            <a:r>
              <a:rPr lang="fr-FR" sz="1600" b="1" i="0" dirty="0">
                <a:effectLst/>
                <a:latin typeface="Arial Narrow" panose="020B0606020202030204" pitchFamily="34" charset="0"/>
              </a:rPr>
              <a:t>amélioration de la qualité et de la capacité d'innovation.  </a:t>
            </a:r>
            <a:endParaRPr lang="fr-FR" sz="1600" dirty="0">
              <a:latin typeface="Arial Narrow" panose="020B0606020202030204" pitchFamily="34" charset="0"/>
            </a:endParaRPr>
          </a:p>
        </p:txBody>
      </p:sp>
      <p:sp>
        <p:nvSpPr>
          <p:cNvPr id="62" name="ZoneTexte 61">
            <a:extLst>
              <a:ext uri="{FF2B5EF4-FFF2-40B4-BE49-F238E27FC236}">
                <a16:creationId xmlns:a16="http://schemas.microsoft.com/office/drawing/2014/main" id="{98DEF40A-B3C5-4FC7-9C1B-AE0DFB0070C1}"/>
              </a:ext>
            </a:extLst>
          </p:cNvPr>
          <p:cNvSpPr txBox="1"/>
          <p:nvPr/>
        </p:nvSpPr>
        <p:spPr>
          <a:xfrm>
            <a:off x="7690221" y="5436127"/>
            <a:ext cx="3792378" cy="584775"/>
          </a:xfrm>
          <a:prstGeom prst="rect">
            <a:avLst/>
          </a:prstGeom>
          <a:noFill/>
        </p:spPr>
        <p:txBody>
          <a:bodyPr wrap="square">
            <a:spAutoFit/>
          </a:bodyPr>
          <a:lstStyle/>
          <a:p>
            <a:r>
              <a:rPr lang="fr-FR" sz="1600" b="1" dirty="0">
                <a:latin typeface="Arial Narrow" panose="020B0606020202030204" pitchFamily="34" charset="0"/>
              </a:rPr>
              <a:t>L</a:t>
            </a:r>
            <a:r>
              <a:rPr lang="fr-FR" sz="1600" b="1" i="0" dirty="0">
                <a:effectLst/>
                <a:latin typeface="Arial Narrow" panose="020B0606020202030204" pitchFamily="34" charset="0"/>
              </a:rPr>
              <a:t>’instauration d’une agriculture plus résiliente et éco-efficiente</a:t>
            </a:r>
            <a:endParaRPr lang="fr-FR" sz="1600" b="1" dirty="0">
              <a:latin typeface="Arial Narrow" panose="020B0606020202030204" pitchFamily="34" charset="0"/>
            </a:endParaRPr>
          </a:p>
        </p:txBody>
      </p:sp>
      <p:sp>
        <p:nvSpPr>
          <p:cNvPr id="63" name="Oval 43">
            <a:extLst>
              <a:ext uri="{FF2B5EF4-FFF2-40B4-BE49-F238E27FC236}">
                <a16:creationId xmlns:a16="http://schemas.microsoft.com/office/drawing/2014/main" id="{DB63B388-542E-40D8-8358-5ACFF2F41D52}"/>
              </a:ext>
            </a:extLst>
          </p:cNvPr>
          <p:cNvSpPr/>
          <p:nvPr/>
        </p:nvSpPr>
        <p:spPr>
          <a:xfrm>
            <a:off x="7142541" y="2264651"/>
            <a:ext cx="693414" cy="693414"/>
          </a:xfrm>
          <a:prstGeom prst="ellipse">
            <a:avLst/>
          </a:prstGeom>
          <a:solidFill>
            <a:srgbClr val="04A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latin typeface="Arial Narrow" panose="020B0606020202030204" pitchFamily="34" charset="0"/>
            </a:endParaRPr>
          </a:p>
        </p:txBody>
      </p:sp>
      <p:sp>
        <p:nvSpPr>
          <p:cNvPr id="64" name="Oval 42">
            <a:extLst>
              <a:ext uri="{FF2B5EF4-FFF2-40B4-BE49-F238E27FC236}">
                <a16:creationId xmlns:a16="http://schemas.microsoft.com/office/drawing/2014/main" id="{2B642226-33AB-42C8-B2ED-18BC9B0DB23A}"/>
              </a:ext>
            </a:extLst>
          </p:cNvPr>
          <p:cNvSpPr/>
          <p:nvPr/>
        </p:nvSpPr>
        <p:spPr>
          <a:xfrm>
            <a:off x="7612434" y="3380111"/>
            <a:ext cx="693414" cy="693414"/>
          </a:xfrm>
          <a:prstGeom prst="ellipse">
            <a:avLst/>
          </a:prstGeom>
          <a:solidFill>
            <a:srgbClr val="63E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latin typeface="Arial Narrow" panose="020B0606020202030204" pitchFamily="34" charset="0"/>
            </a:endParaRPr>
          </a:p>
        </p:txBody>
      </p:sp>
      <p:sp>
        <p:nvSpPr>
          <p:cNvPr id="75" name="ZoneTexte 74">
            <a:extLst>
              <a:ext uri="{FF2B5EF4-FFF2-40B4-BE49-F238E27FC236}">
                <a16:creationId xmlns:a16="http://schemas.microsoft.com/office/drawing/2014/main" id="{373E9F59-40B6-425B-9A80-2BBD34E17FD3}"/>
              </a:ext>
            </a:extLst>
          </p:cNvPr>
          <p:cNvSpPr txBox="1"/>
          <p:nvPr/>
        </p:nvSpPr>
        <p:spPr>
          <a:xfrm>
            <a:off x="1180597" y="1657242"/>
            <a:ext cx="3326571" cy="369332"/>
          </a:xfrm>
          <a:prstGeom prst="rect">
            <a:avLst/>
          </a:prstGeom>
          <a:solidFill>
            <a:schemeClr val="accent6">
              <a:lumMod val="20000"/>
              <a:lumOff val="80000"/>
            </a:schemeClr>
          </a:solidFill>
          <a:effectLst>
            <a:outerShdw blurRad="50800" dist="38100" dir="5400000" algn="t" rotWithShape="0">
              <a:prstClr val="black">
                <a:alpha val="40000"/>
              </a:prstClr>
            </a:outerShdw>
          </a:effectLst>
        </p:spPr>
        <p:txBody>
          <a:bodyPr wrap="square">
            <a:spAutoFit/>
          </a:bodyPr>
          <a:lstStyle/>
          <a:p>
            <a:pPr algn="l" fontAlgn="base"/>
            <a:r>
              <a:rPr lang="fr-FR" b="1" i="0" dirty="0">
                <a:solidFill>
                  <a:srgbClr val="333333"/>
                </a:solidFill>
                <a:effectLst/>
                <a:latin typeface="Ubuntu-Bold"/>
              </a:rPr>
              <a:t>Priorité à l’élément humain</a:t>
            </a:r>
          </a:p>
        </p:txBody>
      </p:sp>
      <p:sp>
        <p:nvSpPr>
          <p:cNvPr id="77" name="ZoneTexte 76">
            <a:extLst>
              <a:ext uri="{FF2B5EF4-FFF2-40B4-BE49-F238E27FC236}">
                <a16:creationId xmlns:a16="http://schemas.microsoft.com/office/drawing/2014/main" id="{1AF541F5-390D-449F-8B46-6B1535AE80E5}"/>
              </a:ext>
            </a:extLst>
          </p:cNvPr>
          <p:cNvSpPr txBox="1"/>
          <p:nvPr/>
        </p:nvSpPr>
        <p:spPr>
          <a:xfrm>
            <a:off x="7682987" y="1657242"/>
            <a:ext cx="3328416" cy="369332"/>
          </a:xfrm>
          <a:prstGeom prst="rect">
            <a:avLst/>
          </a:prstGeom>
          <a:solidFill>
            <a:schemeClr val="accent6">
              <a:lumMod val="20000"/>
              <a:lumOff val="80000"/>
            </a:schemeClr>
          </a:solidFill>
          <a:effectLst>
            <a:outerShdw blurRad="50800" dist="38100" dir="5400000" algn="t" rotWithShape="0">
              <a:prstClr val="black">
                <a:alpha val="40000"/>
              </a:prstClr>
            </a:outerShdw>
          </a:effectLst>
        </p:spPr>
        <p:txBody>
          <a:bodyPr wrap="square">
            <a:spAutoFit/>
          </a:bodyPr>
          <a:lstStyle>
            <a:defPPr>
              <a:defRPr lang="fr-FR"/>
            </a:defPPr>
            <a:lvl1pPr fontAlgn="base">
              <a:defRPr b="1" i="0">
                <a:solidFill>
                  <a:srgbClr val="333333"/>
                </a:solidFill>
                <a:effectLst/>
                <a:latin typeface="Ubuntu-Bold"/>
              </a:defRPr>
            </a:lvl1pPr>
          </a:lstStyle>
          <a:p>
            <a:r>
              <a:rPr lang="fr-FR" dirty="0"/>
              <a:t>Pérennité du dev agricole</a:t>
            </a:r>
          </a:p>
        </p:txBody>
      </p:sp>
      <p:sp>
        <p:nvSpPr>
          <p:cNvPr id="78" name="Ellipse 77">
            <a:extLst>
              <a:ext uri="{FF2B5EF4-FFF2-40B4-BE49-F238E27FC236}">
                <a16:creationId xmlns:a16="http://schemas.microsoft.com/office/drawing/2014/main" id="{EBF960AF-206C-4331-A9CC-1F775D1BC0E6}"/>
              </a:ext>
            </a:extLst>
          </p:cNvPr>
          <p:cNvSpPr/>
          <p:nvPr/>
        </p:nvSpPr>
        <p:spPr>
          <a:xfrm>
            <a:off x="11771409" y="1103608"/>
            <a:ext cx="45719" cy="45719"/>
          </a:xfrm>
          <a:prstGeom prst="ellipse">
            <a:avLst/>
          </a:prstGeom>
          <a:solidFill>
            <a:srgbClr val="04AC2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a:extLst>
              <a:ext uri="{FF2B5EF4-FFF2-40B4-BE49-F238E27FC236}">
                <a16:creationId xmlns:a16="http://schemas.microsoft.com/office/drawing/2014/main" id="{DD13CDDA-3D6A-8F39-16F0-CD99035796F9}"/>
              </a:ext>
            </a:extLst>
          </p:cNvPr>
          <p:cNvSpPr txBox="1"/>
          <p:nvPr/>
        </p:nvSpPr>
        <p:spPr>
          <a:xfrm>
            <a:off x="11654014" y="6362374"/>
            <a:ext cx="266420" cy="307777"/>
          </a:xfrm>
          <a:prstGeom prst="rect">
            <a:avLst/>
          </a:prstGeom>
          <a:noFill/>
        </p:spPr>
        <p:txBody>
          <a:bodyPr wrap="square" rtlCol="0">
            <a:spAutoFit/>
          </a:bodyPr>
          <a:lstStyle/>
          <a:p>
            <a:r>
              <a:rPr lang="fr-FR" sz="1400" dirty="0">
                <a:latin typeface="Arial Narrow" panose="020B0606020202030204" pitchFamily="34" charset="0"/>
              </a:rPr>
              <a:t>1</a:t>
            </a:r>
            <a:endParaRPr lang="en-US" sz="1400" dirty="0">
              <a:latin typeface="Arial Narrow" panose="020B0606020202030204" pitchFamily="34" charset="0"/>
            </a:endParaRPr>
          </a:p>
        </p:txBody>
      </p:sp>
    </p:spTree>
    <p:extLst>
      <p:ext uri="{BB962C8B-B14F-4D97-AF65-F5344CB8AC3E}">
        <p14:creationId xmlns:p14="http://schemas.microsoft.com/office/powerpoint/2010/main" val="28903688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Connecteur droit 22">
            <a:extLst>
              <a:ext uri="{FF2B5EF4-FFF2-40B4-BE49-F238E27FC236}">
                <a16:creationId xmlns:a16="http://schemas.microsoft.com/office/drawing/2014/main" id="{ED87606B-CCE3-47E2-92FB-430EC83EB11E}"/>
              </a:ext>
            </a:extLst>
          </p:cNvPr>
          <p:cNvCxnSpPr>
            <a:cxnSpLocks/>
          </p:cNvCxnSpPr>
          <p:nvPr/>
        </p:nvCxnSpPr>
        <p:spPr>
          <a:xfrm>
            <a:off x="6283302" y="2066632"/>
            <a:ext cx="9554" cy="3551164"/>
          </a:xfrm>
          <a:prstGeom prst="line">
            <a:avLst/>
          </a:prstGeom>
          <a:ln w="38100">
            <a:solidFill>
              <a:srgbClr val="04AC20"/>
            </a:solidFill>
          </a:ln>
        </p:spPr>
        <p:style>
          <a:lnRef idx="1">
            <a:schemeClr val="accent1"/>
          </a:lnRef>
          <a:fillRef idx="0">
            <a:schemeClr val="accent1"/>
          </a:fillRef>
          <a:effectRef idx="0">
            <a:schemeClr val="accent1"/>
          </a:effectRef>
          <a:fontRef idx="minor">
            <a:schemeClr val="tx1"/>
          </a:fontRef>
        </p:style>
      </p:cxnSp>
      <p:sp>
        <p:nvSpPr>
          <p:cNvPr id="24" name="ZoneTexte 23">
            <a:extLst>
              <a:ext uri="{FF2B5EF4-FFF2-40B4-BE49-F238E27FC236}">
                <a16:creationId xmlns:a16="http://schemas.microsoft.com/office/drawing/2014/main" id="{95D945F8-E901-447A-8FF7-092A35BD3F05}"/>
              </a:ext>
            </a:extLst>
          </p:cNvPr>
          <p:cNvSpPr txBox="1"/>
          <p:nvPr/>
        </p:nvSpPr>
        <p:spPr>
          <a:xfrm>
            <a:off x="473520" y="1710064"/>
            <a:ext cx="6096000" cy="369332"/>
          </a:xfrm>
          <a:prstGeom prst="rect">
            <a:avLst/>
          </a:prstGeom>
          <a:noFill/>
        </p:spPr>
        <p:txBody>
          <a:bodyPr wrap="square">
            <a:spAutoFit/>
          </a:bodyPr>
          <a:lstStyle/>
          <a:p>
            <a:pPr algn="ctr"/>
            <a:r>
              <a:rPr lang="fr-FR" sz="1800" b="1" dirty="0" err="1">
                <a:solidFill>
                  <a:srgbClr val="04AC20"/>
                </a:solidFill>
                <a:latin typeface="Arial Narrow" panose="020B0606020202030204" pitchFamily="34" charset="0"/>
              </a:rPr>
              <a:t>Distortion</a:t>
            </a:r>
            <a:r>
              <a:rPr lang="fr-FR" sz="1800" b="1" dirty="0">
                <a:solidFill>
                  <a:srgbClr val="04AC20"/>
                </a:solidFill>
                <a:latin typeface="Arial Narrow" panose="020B0606020202030204" pitchFamily="34" charset="0"/>
              </a:rPr>
              <a:t> score </a:t>
            </a:r>
            <a:r>
              <a:rPr lang="fr-FR" sz="1800" b="1" dirty="0" err="1">
                <a:solidFill>
                  <a:srgbClr val="04AC20"/>
                </a:solidFill>
                <a:latin typeface="Arial Narrow" panose="020B0606020202030204" pitchFamily="34" charset="0"/>
              </a:rPr>
              <a:t>Elbow</a:t>
            </a:r>
            <a:r>
              <a:rPr lang="fr-FR" sz="1800" b="1" dirty="0">
                <a:solidFill>
                  <a:srgbClr val="04AC20"/>
                </a:solidFill>
                <a:latin typeface="Arial Narrow" panose="020B0606020202030204" pitchFamily="34" charset="0"/>
              </a:rPr>
              <a:t> avec K-</a:t>
            </a:r>
            <a:r>
              <a:rPr lang="fr-FR" sz="1800" b="1" dirty="0" err="1">
                <a:solidFill>
                  <a:srgbClr val="04AC20"/>
                </a:solidFill>
                <a:latin typeface="Arial Narrow" panose="020B0606020202030204" pitchFamily="34" charset="0"/>
              </a:rPr>
              <a:t>means</a:t>
            </a:r>
            <a:endParaRPr lang="ko-KR" altLang="en-US" sz="1800" b="1" dirty="0">
              <a:solidFill>
                <a:srgbClr val="04AC20"/>
              </a:solidFill>
              <a:latin typeface="Arial Narrow" panose="020B0606020202030204" pitchFamily="34" charset="0"/>
            </a:endParaRPr>
          </a:p>
        </p:txBody>
      </p:sp>
      <p:sp>
        <p:nvSpPr>
          <p:cNvPr id="25" name="ZoneTexte 24">
            <a:extLst>
              <a:ext uri="{FF2B5EF4-FFF2-40B4-BE49-F238E27FC236}">
                <a16:creationId xmlns:a16="http://schemas.microsoft.com/office/drawing/2014/main" id="{D0CB7204-C83C-4BA4-81DA-9D55FD6CC664}"/>
              </a:ext>
            </a:extLst>
          </p:cNvPr>
          <p:cNvSpPr txBox="1"/>
          <p:nvPr/>
        </p:nvSpPr>
        <p:spPr>
          <a:xfrm>
            <a:off x="6960339" y="1623513"/>
            <a:ext cx="4752741" cy="646331"/>
          </a:xfrm>
          <a:prstGeom prst="rect">
            <a:avLst/>
          </a:prstGeom>
          <a:noFill/>
        </p:spPr>
        <p:txBody>
          <a:bodyPr wrap="square">
            <a:spAutoFit/>
          </a:bodyPr>
          <a:lstStyle/>
          <a:p>
            <a:pPr algn="ctr"/>
            <a:r>
              <a:rPr lang="fr-FR" sz="1800" b="1" dirty="0" err="1">
                <a:solidFill>
                  <a:srgbClr val="04AC20"/>
                </a:solidFill>
                <a:latin typeface="Arial Narrow" panose="020B0606020202030204" pitchFamily="34" charset="0"/>
              </a:rPr>
              <a:t>Distortion</a:t>
            </a:r>
            <a:r>
              <a:rPr lang="fr-FR" sz="1800" b="1" dirty="0">
                <a:solidFill>
                  <a:srgbClr val="04AC20"/>
                </a:solidFill>
                <a:latin typeface="Arial Narrow" panose="020B0606020202030204" pitchFamily="34" charset="0"/>
              </a:rPr>
              <a:t> score </a:t>
            </a:r>
            <a:r>
              <a:rPr lang="fr-FR" sz="1800" b="1" dirty="0" err="1">
                <a:solidFill>
                  <a:srgbClr val="04AC20"/>
                </a:solidFill>
                <a:latin typeface="Arial Narrow" panose="020B0606020202030204" pitchFamily="34" charset="0"/>
              </a:rPr>
              <a:t>Elbow</a:t>
            </a:r>
            <a:r>
              <a:rPr lang="fr-FR" sz="1800" b="1" dirty="0">
                <a:solidFill>
                  <a:srgbClr val="04AC20"/>
                </a:solidFill>
                <a:latin typeface="Arial Narrow" panose="020B0606020202030204" pitchFamily="34" charset="0"/>
              </a:rPr>
              <a:t> la classification hiérarchique</a:t>
            </a:r>
            <a:endParaRPr lang="ko-KR" altLang="en-US" sz="1800" b="1" dirty="0">
              <a:solidFill>
                <a:srgbClr val="04AC20"/>
              </a:solidFill>
              <a:latin typeface="Arial Narrow" panose="020B0606020202030204" pitchFamily="34" charset="0"/>
            </a:endParaRPr>
          </a:p>
        </p:txBody>
      </p:sp>
      <p:sp>
        <p:nvSpPr>
          <p:cNvPr id="26" name="ZoneTexte 25">
            <a:extLst>
              <a:ext uri="{FF2B5EF4-FFF2-40B4-BE49-F238E27FC236}">
                <a16:creationId xmlns:a16="http://schemas.microsoft.com/office/drawing/2014/main" id="{3EDF4FA5-A87F-4B37-8502-A45609B9B67E}"/>
              </a:ext>
            </a:extLst>
          </p:cNvPr>
          <p:cNvSpPr txBox="1"/>
          <p:nvPr/>
        </p:nvSpPr>
        <p:spPr>
          <a:xfrm>
            <a:off x="2200723" y="6105795"/>
            <a:ext cx="7790554" cy="646331"/>
          </a:xfrm>
          <a:prstGeom prst="rect">
            <a:avLst/>
          </a:prstGeom>
          <a:solidFill>
            <a:srgbClr val="63E951">
              <a:alpha val="27843"/>
            </a:srgbClr>
          </a:solidFill>
          <a:ln w="9525">
            <a:noFill/>
          </a:ln>
        </p:spPr>
        <p:txBody>
          <a:bodyPr wrap="square">
            <a:spAutoFit/>
          </a:bodyPr>
          <a:lstStyle>
            <a:defPPr>
              <a:defRPr lang="fr-FR"/>
            </a:defPPr>
            <a:lvl1pPr algn="ctr">
              <a:defRPr b="1">
                <a:latin typeface="Arial Narrow" panose="020B0606020202030204" pitchFamily="34" charset="0"/>
              </a:defRPr>
            </a:lvl1pPr>
          </a:lstStyle>
          <a:p>
            <a:r>
              <a:rPr lang="fr-FR" dirty="0"/>
              <a:t>La méthode d’</a:t>
            </a:r>
            <a:r>
              <a:rPr lang="fr-FR" dirty="0" err="1"/>
              <a:t>elbow</a:t>
            </a:r>
            <a:r>
              <a:rPr lang="fr-FR" dirty="0"/>
              <a:t> affiche pour les deux types de clustering le nombre 5 de clusters.</a:t>
            </a:r>
          </a:p>
        </p:txBody>
      </p:sp>
      <p:pic>
        <p:nvPicPr>
          <p:cNvPr id="27" name="Graphique 26">
            <a:extLst>
              <a:ext uri="{FF2B5EF4-FFF2-40B4-BE49-F238E27FC236}">
                <a16:creationId xmlns:a16="http://schemas.microsoft.com/office/drawing/2014/main" id="{98B03841-FC71-4298-B9B1-2286756D3D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1192" y="561259"/>
            <a:ext cx="732439" cy="747898"/>
          </a:xfrm>
          <a:prstGeom prst="rect">
            <a:avLst/>
          </a:prstGeom>
        </p:spPr>
      </p:pic>
      <p:sp>
        <p:nvSpPr>
          <p:cNvPr id="15" name="Titre 2">
            <a:extLst>
              <a:ext uri="{FF2B5EF4-FFF2-40B4-BE49-F238E27FC236}">
                <a16:creationId xmlns:a16="http://schemas.microsoft.com/office/drawing/2014/main" id="{78BA1674-832E-64E4-F7DD-37306B18990B}"/>
              </a:ext>
            </a:extLst>
          </p:cNvPr>
          <p:cNvSpPr txBox="1">
            <a:spLocks/>
          </p:cNvSpPr>
          <p:nvPr/>
        </p:nvSpPr>
        <p:spPr>
          <a:xfrm>
            <a:off x="1248627" y="607911"/>
            <a:ext cx="10464453" cy="7478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sym typeface="+mn-lt"/>
              </a:defRPr>
            </a:lvl1pPr>
          </a:lstStyle>
          <a:p>
            <a:r>
              <a:rPr lang="fr-FR" sz="2400" b="1" dirty="0">
                <a:latin typeface="Arial Narrow" panose="020B0606020202030204" pitchFamily="34" charset="0"/>
              </a:rPr>
              <a:t>Apres la normalisation de la base de données, on choisit le nombre des classes</a:t>
            </a:r>
            <a:endParaRPr lang="fr-FR" sz="2400" dirty="0"/>
          </a:p>
        </p:txBody>
      </p:sp>
      <p:grpSp>
        <p:nvGrpSpPr>
          <p:cNvPr id="16" name="Group 15">
            <a:extLst>
              <a:ext uri="{FF2B5EF4-FFF2-40B4-BE49-F238E27FC236}">
                <a16:creationId xmlns:a16="http://schemas.microsoft.com/office/drawing/2014/main" id="{2D9569B1-B671-D0B1-4E79-970AF94F62F9}"/>
              </a:ext>
            </a:extLst>
          </p:cNvPr>
          <p:cNvGrpSpPr/>
          <p:nvPr/>
        </p:nvGrpSpPr>
        <p:grpSpPr>
          <a:xfrm>
            <a:off x="197078" y="127194"/>
            <a:ext cx="11800818" cy="295932"/>
            <a:chOff x="197078" y="79896"/>
            <a:chExt cx="11800818" cy="295932"/>
          </a:xfrm>
        </p:grpSpPr>
        <p:sp>
          <p:nvSpPr>
            <p:cNvPr id="28" name="Rectangle : coins arrondis 18">
              <a:extLst>
                <a:ext uri="{FF2B5EF4-FFF2-40B4-BE49-F238E27FC236}">
                  <a16:creationId xmlns:a16="http://schemas.microsoft.com/office/drawing/2014/main" id="{CE9C9F2F-8566-BCE0-4E0B-F54D47FDA7F9}"/>
                </a:ext>
              </a:extLst>
            </p:cNvPr>
            <p:cNvSpPr/>
            <p:nvPr/>
          </p:nvSpPr>
          <p:spPr>
            <a:xfrm>
              <a:off x="197078" y="79896"/>
              <a:ext cx="2286000" cy="29485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Culture et région agricole</a:t>
              </a:r>
            </a:p>
          </p:txBody>
        </p:sp>
        <p:sp>
          <p:nvSpPr>
            <p:cNvPr id="29" name="Rectangle : coins arrondis 21">
              <a:extLst>
                <a:ext uri="{FF2B5EF4-FFF2-40B4-BE49-F238E27FC236}">
                  <a16:creationId xmlns:a16="http://schemas.microsoft.com/office/drawing/2014/main" id="{669E439F-B60B-1BB6-7BB9-1EB9CCAA7315}"/>
                </a:ext>
              </a:extLst>
            </p:cNvPr>
            <p:cNvSpPr/>
            <p:nvPr/>
          </p:nvSpPr>
          <p:spPr>
            <a:xfrm>
              <a:off x="2575783" y="79896"/>
              <a:ext cx="2286000" cy="295932"/>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Facteurs météorologiques</a:t>
              </a:r>
            </a:p>
          </p:txBody>
        </p:sp>
        <p:sp>
          <p:nvSpPr>
            <p:cNvPr id="30" name="Rectangle : coins arrondis 22">
              <a:extLst>
                <a:ext uri="{FF2B5EF4-FFF2-40B4-BE49-F238E27FC236}">
                  <a16:creationId xmlns:a16="http://schemas.microsoft.com/office/drawing/2014/main" id="{9633364E-6D26-B121-19E9-D55DB58A680D}"/>
                </a:ext>
              </a:extLst>
            </p:cNvPr>
            <p:cNvSpPr/>
            <p:nvPr/>
          </p:nvSpPr>
          <p:spPr>
            <a:xfrm>
              <a:off x="4954488" y="88016"/>
              <a:ext cx="2286000" cy="28536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Collecte et préparation de données</a:t>
              </a:r>
            </a:p>
          </p:txBody>
        </p:sp>
        <p:sp>
          <p:nvSpPr>
            <p:cNvPr id="31" name="Rectangle : coins arrondis 23">
              <a:extLst>
                <a:ext uri="{FF2B5EF4-FFF2-40B4-BE49-F238E27FC236}">
                  <a16:creationId xmlns:a16="http://schemas.microsoft.com/office/drawing/2014/main" id="{15770C18-434B-4A20-8B4F-577EC2D02C87}"/>
                </a:ext>
              </a:extLst>
            </p:cNvPr>
            <p:cNvSpPr/>
            <p:nvPr/>
          </p:nvSpPr>
          <p:spPr>
            <a:xfrm>
              <a:off x="9711896" y="88015"/>
              <a:ext cx="2286000" cy="285363"/>
            </a:xfrm>
            <a:prstGeom prst="roundRect">
              <a:avLst>
                <a:gd name="adj" fmla="val 42151"/>
              </a:avLst>
            </a:prstGeom>
            <a:solidFill>
              <a:srgbClr val="63E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a:solidFill>
                    <a:schemeClr val="tx1"/>
                  </a:solidFill>
                  <a:latin typeface="Arial Narrow" panose="020B0606020202030204" pitchFamily="34" charset="0"/>
                </a:rPr>
                <a:t>Clustering selon toutes les variables</a:t>
              </a:r>
              <a:endParaRPr lang="fr-FR" sz="1200" dirty="0">
                <a:solidFill>
                  <a:schemeClr val="tx1"/>
                </a:solidFill>
                <a:latin typeface="Arial Narrow" panose="020B0606020202030204" pitchFamily="34" charset="0"/>
              </a:endParaRPr>
            </a:p>
          </p:txBody>
        </p:sp>
        <p:sp>
          <p:nvSpPr>
            <p:cNvPr id="32" name="Rectangle : coins arrondis 24">
              <a:extLst>
                <a:ext uri="{FF2B5EF4-FFF2-40B4-BE49-F238E27FC236}">
                  <a16:creationId xmlns:a16="http://schemas.microsoft.com/office/drawing/2014/main" id="{4DE3C5A8-387D-09B8-3749-326301F35CF0}"/>
                </a:ext>
              </a:extLst>
            </p:cNvPr>
            <p:cNvSpPr/>
            <p:nvPr/>
          </p:nvSpPr>
          <p:spPr>
            <a:xfrm>
              <a:off x="7333193" y="79897"/>
              <a:ext cx="2286000" cy="295931"/>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Clustering selon chaque variable</a:t>
              </a:r>
            </a:p>
          </p:txBody>
        </p:sp>
      </p:grpSp>
      <p:sp>
        <p:nvSpPr>
          <p:cNvPr id="34" name="TextBox 33">
            <a:extLst>
              <a:ext uri="{FF2B5EF4-FFF2-40B4-BE49-F238E27FC236}">
                <a16:creationId xmlns:a16="http://schemas.microsoft.com/office/drawing/2014/main" id="{B3767790-DCAB-3453-D39E-19B01FC34EF2}"/>
              </a:ext>
            </a:extLst>
          </p:cNvPr>
          <p:cNvSpPr txBox="1"/>
          <p:nvPr/>
        </p:nvSpPr>
        <p:spPr>
          <a:xfrm>
            <a:off x="11654014" y="6362374"/>
            <a:ext cx="348172" cy="307777"/>
          </a:xfrm>
          <a:prstGeom prst="rect">
            <a:avLst/>
          </a:prstGeom>
          <a:noFill/>
        </p:spPr>
        <p:txBody>
          <a:bodyPr wrap="none" rtlCol="0">
            <a:spAutoFit/>
          </a:bodyPr>
          <a:lstStyle/>
          <a:p>
            <a:r>
              <a:rPr lang="fr-FR" sz="1400" dirty="0">
                <a:latin typeface="Arial Narrow" panose="020B0606020202030204" pitchFamily="34" charset="0"/>
              </a:rPr>
              <a:t>28</a:t>
            </a:r>
            <a:endParaRPr lang="en-US" sz="1400" dirty="0">
              <a:latin typeface="Arial Narrow" panose="020B0606020202030204" pitchFamily="34" charset="0"/>
            </a:endParaRPr>
          </a:p>
        </p:txBody>
      </p:sp>
      <p:pic>
        <p:nvPicPr>
          <p:cNvPr id="5124" name="Picture 4">
            <a:extLst>
              <a:ext uri="{FF2B5EF4-FFF2-40B4-BE49-F238E27FC236}">
                <a16:creationId xmlns:a16="http://schemas.microsoft.com/office/drawing/2014/main" id="{173577E1-A3F3-41E5-9A2F-274BA5D358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9072" y="2313451"/>
            <a:ext cx="4544895" cy="330434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EB2BEC3D-883A-4F46-8062-74380CF5AC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7357" y="2347700"/>
            <a:ext cx="4726392" cy="3235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11526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Connecteur droit 18">
            <a:extLst>
              <a:ext uri="{FF2B5EF4-FFF2-40B4-BE49-F238E27FC236}">
                <a16:creationId xmlns:a16="http://schemas.microsoft.com/office/drawing/2014/main" id="{EF293106-2C02-4EA0-B4AA-996107482E70}"/>
              </a:ext>
            </a:extLst>
          </p:cNvPr>
          <p:cNvCxnSpPr>
            <a:cxnSpLocks/>
          </p:cNvCxnSpPr>
          <p:nvPr/>
        </p:nvCxnSpPr>
        <p:spPr>
          <a:xfrm>
            <a:off x="6095169" y="2060490"/>
            <a:ext cx="9554" cy="3551164"/>
          </a:xfrm>
          <a:prstGeom prst="line">
            <a:avLst/>
          </a:prstGeom>
          <a:ln w="38100">
            <a:solidFill>
              <a:srgbClr val="04AC20"/>
            </a:solidFill>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3E93DD15-74EA-4F69-B781-D8B4B1554CDF}"/>
              </a:ext>
            </a:extLst>
          </p:cNvPr>
          <p:cNvSpPr txBox="1"/>
          <p:nvPr/>
        </p:nvSpPr>
        <p:spPr>
          <a:xfrm>
            <a:off x="835391" y="1570720"/>
            <a:ext cx="4415599" cy="369332"/>
          </a:xfrm>
          <a:prstGeom prst="rect">
            <a:avLst/>
          </a:prstGeom>
          <a:noFill/>
        </p:spPr>
        <p:txBody>
          <a:bodyPr wrap="square">
            <a:spAutoFit/>
          </a:bodyPr>
          <a:lstStyle/>
          <a:p>
            <a:pPr algn="ctr"/>
            <a:r>
              <a:rPr lang="fr-FR" sz="1800" b="1" dirty="0">
                <a:solidFill>
                  <a:srgbClr val="04AC20"/>
                </a:solidFill>
                <a:latin typeface="Arial Narrow" panose="020B0606020202030204" pitchFamily="34" charset="0"/>
              </a:rPr>
              <a:t>Résultats du clustering avec K-</a:t>
            </a:r>
            <a:r>
              <a:rPr lang="fr-FR" sz="1800" b="1" dirty="0" err="1">
                <a:solidFill>
                  <a:srgbClr val="04AC20"/>
                </a:solidFill>
                <a:latin typeface="Arial Narrow" panose="020B0606020202030204" pitchFamily="34" charset="0"/>
              </a:rPr>
              <a:t>means</a:t>
            </a:r>
            <a:endParaRPr lang="ko-KR" altLang="en-US" sz="1800" b="1" dirty="0">
              <a:solidFill>
                <a:srgbClr val="04AC20"/>
              </a:solidFill>
              <a:latin typeface="Arial Narrow" panose="020B0606020202030204" pitchFamily="34" charset="0"/>
            </a:endParaRPr>
          </a:p>
        </p:txBody>
      </p:sp>
      <p:sp>
        <p:nvSpPr>
          <p:cNvPr id="21" name="ZoneTexte 20">
            <a:extLst>
              <a:ext uri="{FF2B5EF4-FFF2-40B4-BE49-F238E27FC236}">
                <a16:creationId xmlns:a16="http://schemas.microsoft.com/office/drawing/2014/main" id="{8BF2B446-5654-4724-B020-C6D7C4882380}"/>
              </a:ext>
            </a:extLst>
          </p:cNvPr>
          <p:cNvSpPr txBox="1"/>
          <p:nvPr/>
        </p:nvSpPr>
        <p:spPr>
          <a:xfrm>
            <a:off x="6400503" y="1570720"/>
            <a:ext cx="5791497" cy="369332"/>
          </a:xfrm>
          <a:prstGeom prst="rect">
            <a:avLst/>
          </a:prstGeom>
          <a:noFill/>
        </p:spPr>
        <p:txBody>
          <a:bodyPr wrap="square">
            <a:spAutoFit/>
          </a:bodyPr>
          <a:lstStyle/>
          <a:p>
            <a:pPr algn="ctr"/>
            <a:r>
              <a:rPr lang="fr-FR" sz="1800" b="1" dirty="0">
                <a:solidFill>
                  <a:srgbClr val="04AC20"/>
                </a:solidFill>
                <a:latin typeface="Arial Narrow" panose="020B0606020202030204" pitchFamily="34" charset="0"/>
              </a:rPr>
              <a:t>Résultats du clustering avec la classification hiérarchique</a:t>
            </a:r>
            <a:endParaRPr lang="ko-KR" altLang="en-US" sz="1800" b="1" dirty="0">
              <a:solidFill>
                <a:srgbClr val="04AC20"/>
              </a:solidFill>
              <a:latin typeface="Arial Narrow" panose="020B0606020202030204" pitchFamily="34" charset="0"/>
            </a:endParaRPr>
          </a:p>
        </p:txBody>
      </p:sp>
      <p:sp>
        <p:nvSpPr>
          <p:cNvPr id="24" name="ZoneTexte 23">
            <a:extLst>
              <a:ext uri="{FF2B5EF4-FFF2-40B4-BE49-F238E27FC236}">
                <a16:creationId xmlns:a16="http://schemas.microsoft.com/office/drawing/2014/main" id="{BE88CA91-F3DD-4E2E-8100-D1368A5E43E6}"/>
              </a:ext>
            </a:extLst>
          </p:cNvPr>
          <p:cNvSpPr txBox="1"/>
          <p:nvPr/>
        </p:nvSpPr>
        <p:spPr>
          <a:xfrm>
            <a:off x="386265" y="2525845"/>
            <a:ext cx="5313850" cy="2308324"/>
          </a:xfrm>
          <a:prstGeom prst="rect">
            <a:avLst/>
          </a:prstGeom>
          <a:noFill/>
        </p:spPr>
        <p:txBody>
          <a:bodyPr wrap="square">
            <a:spAutoFit/>
          </a:bodyPr>
          <a:lstStyle/>
          <a:p>
            <a:pPr marL="285750" indent="-285750">
              <a:buFont typeface="Arial" panose="020B0604020202020204" pitchFamily="34" charset="0"/>
              <a:buChar char="•"/>
            </a:pPr>
            <a:r>
              <a:rPr lang="fr-FR" dirty="0">
                <a:latin typeface="Arial Narrow" panose="020B0606020202030204" pitchFamily="34" charset="0"/>
              </a:rPr>
              <a:t>Cluster 1 : [2010, 2018]</a:t>
            </a:r>
          </a:p>
          <a:p>
            <a:pPr marL="285750" indent="-285750">
              <a:buFont typeface="Arial" panose="020B0604020202020204" pitchFamily="34" charset="0"/>
              <a:buChar char="•"/>
            </a:pPr>
            <a:r>
              <a:rPr lang="fr-FR" dirty="0">
                <a:latin typeface="Arial Narrow" panose="020B0606020202030204" pitchFamily="34" charset="0"/>
              </a:rPr>
              <a:t>Cluster 2 : [1987, 1988, 1990, 1995, 1997, 1999, 2002, 2004, 2005, 2008, 2009]</a:t>
            </a:r>
          </a:p>
          <a:p>
            <a:pPr marL="285750" indent="-285750">
              <a:buFont typeface="Arial" panose="020B0604020202020204" pitchFamily="34" charset="0"/>
              <a:buChar char="•"/>
            </a:pPr>
            <a:r>
              <a:rPr lang="fr-FR" dirty="0">
                <a:latin typeface="Arial Narrow" panose="020B0606020202030204" pitchFamily="34" charset="0"/>
              </a:rPr>
              <a:t>Cluster 3 : [1981, 1982, 1984, 1986, 1991, 1992, 1993, 1996, 2007, 2013]</a:t>
            </a:r>
          </a:p>
          <a:p>
            <a:pPr marL="285750" indent="-285750">
              <a:buFont typeface="Arial" panose="020B0604020202020204" pitchFamily="34" charset="0"/>
              <a:buChar char="•"/>
            </a:pPr>
            <a:r>
              <a:rPr lang="fr-FR" dirty="0">
                <a:latin typeface="Arial Narrow" panose="020B0606020202030204" pitchFamily="34" charset="0"/>
              </a:rPr>
              <a:t>Cluster 4 : [1989, 1994, 2003, 2006, 2011, 2012, 2014, 2015, 2016, 2017, 2020, 2021]</a:t>
            </a:r>
          </a:p>
          <a:p>
            <a:pPr marL="285750" indent="-285750">
              <a:buFont typeface="Arial" panose="020B0604020202020204" pitchFamily="34" charset="0"/>
              <a:buChar char="•"/>
            </a:pPr>
            <a:r>
              <a:rPr lang="fr-FR" dirty="0">
                <a:latin typeface="Arial Narrow" panose="020B0606020202030204" pitchFamily="34" charset="0"/>
              </a:rPr>
              <a:t>Cluster 5 : [1983, 1985, 1998, 2000, 2001, 2019]</a:t>
            </a:r>
          </a:p>
        </p:txBody>
      </p:sp>
      <p:pic>
        <p:nvPicPr>
          <p:cNvPr id="25" name="Image 24">
            <a:extLst>
              <a:ext uri="{FF2B5EF4-FFF2-40B4-BE49-F238E27FC236}">
                <a16:creationId xmlns:a16="http://schemas.microsoft.com/office/drawing/2014/main" id="{FE747194-19A2-4531-96E5-80E26C857F6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700835" y="2149646"/>
            <a:ext cx="5188979" cy="3908886"/>
          </a:xfrm>
          <a:prstGeom prst="rect">
            <a:avLst/>
          </a:prstGeom>
          <a:noFill/>
          <a:ln>
            <a:noFill/>
          </a:ln>
        </p:spPr>
      </p:pic>
      <p:cxnSp>
        <p:nvCxnSpPr>
          <p:cNvPr id="26" name="Connecteur droit 25">
            <a:extLst>
              <a:ext uri="{FF2B5EF4-FFF2-40B4-BE49-F238E27FC236}">
                <a16:creationId xmlns:a16="http://schemas.microsoft.com/office/drawing/2014/main" id="{32418DC2-ACC4-472D-A016-B0711FE28ADA}"/>
              </a:ext>
            </a:extLst>
          </p:cNvPr>
          <p:cNvCxnSpPr>
            <a:cxnSpLocks/>
          </p:cNvCxnSpPr>
          <p:nvPr/>
        </p:nvCxnSpPr>
        <p:spPr>
          <a:xfrm flipH="1">
            <a:off x="6808917" y="4457970"/>
            <a:ext cx="5188979" cy="0"/>
          </a:xfrm>
          <a:prstGeom prst="line">
            <a:avLst/>
          </a:prstGeom>
          <a:ln w="38100">
            <a:solidFill>
              <a:srgbClr val="04AC20"/>
            </a:solidFill>
          </a:ln>
        </p:spPr>
        <p:style>
          <a:lnRef idx="1">
            <a:schemeClr val="accent1"/>
          </a:lnRef>
          <a:fillRef idx="0">
            <a:schemeClr val="accent1"/>
          </a:fillRef>
          <a:effectRef idx="0">
            <a:schemeClr val="accent1"/>
          </a:effectRef>
          <a:fontRef idx="minor">
            <a:schemeClr val="tx1"/>
          </a:fontRef>
        </p:style>
      </p:cxnSp>
      <p:pic>
        <p:nvPicPr>
          <p:cNvPr id="36" name="Graphique 35">
            <a:extLst>
              <a:ext uri="{FF2B5EF4-FFF2-40B4-BE49-F238E27FC236}">
                <a16:creationId xmlns:a16="http://schemas.microsoft.com/office/drawing/2014/main" id="{D1B1DA9D-334C-4410-A30F-9172776E22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192" y="561259"/>
            <a:ext cx="732439" cy="747898"/>
          </a:xfrm>
          <a:prstGeom prst="rect">
            <a:avLst/>
          </a:prstGeom>
        </p:spPr>
      </p:pic>
      <p:sp>
        <p:nvSpPr>
          <p:cNvPr id="16" name="Titre 2">
            <a:extLst>
              <a:ext uri="{FF2B5EF4-FFF2-40B4-BE49-F238E27FC236}">
                <a16:creationId xmlns:a16="http://schemas.microsoft.com/office/drawing/2014/main" id="{960D99B0-BF8A-5B8C-49FE-3677F55F0E89}"/>
              </a:ext>
            </a:extLst>
          </p:cNvPr>
          <p:cNvSpPr txBox="1">
            <a:spLocks/>
          </p:cNvSpPr>
          <p:nvPr/>
        </p:nvSpPr>
        <p:spPr>
          <a:xfrm>
            <a:off x="1221539" y="638784"/>
            <a:ext cx="10749269" cy="74789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sym typeface="+mn-lt"/>
              </a:defRPr>
            </a:lvl1pPr>
          </a:lstStyle>
          <a:p>
            <a:r>
              <a:rPr lang="fr-FR" sz="2400" b="1" dirty="0">
                <a:latin typeface="Arial Narrow" panose="020B0606020202030204" pitchFamily="34" charset="0"/>
              </a:rPr>
              <a:t>Nous testons le model du clustering hiérarchique et nous remarquons les mêmes résultats</a:t>
            </a:r>
            <a:endParaRPr lang="fr-FR" sz="2400" dirty="0">
              <a:latin typeface="Arial Narrow" panose="020B0606020202030204" pitchFamily="34" charset="0"/>
            </a:endParaRPr>
          </a:p>
        </p:txBody>
      </p:sp>
      <p:grpSp>
        <p:nvGrpSpPr>
          <p:cNvPr id="17" name="Group 16">
            <a:extLst>
              <a:ext uri="{FF2B5EF4-FFF2-40B4-BE49-F238E27FC236}">
                <a16:creationId xmlns:a16="http://schemas.microsoft.com/office/drawing/2014/main" id="{1E616EE9-78B1-B899-7E5E-CD603561FF62}"/>
              </a:ext>
            </a:extLst>
          </p:cNvPr>
          <p:cNvGrpSpPr/>
          <p:nvPr/>
        </p:nvGrpSpPr>
        <p:grpSpPr>
          <a:xfrm>
            <a:off x="197078" y="127194"/>
            <a:ext cx="11800818" cy="295932"/>
            <a:chOff x="197078" y="79896"/>
            <a:chExt cx="11800818" cy="295932"/>
          </a:xfrm>
        </p:grpSpPr>
        <p:sp>
          <p:nvSpPr>
            <p:cNvPr id="18" name="Rectangle : coins arrondis 18">
              <a:extLst>
                <a:ext uri="{FF2B5EF4-FFF2-40B4-BE49-F238E27FC236}">
                  <a16:creationId xmlns:a16="http://schemas.microsoft.com/office/drawing/2014/main" id="{91B6235D-FE8F-30AE-B956-B0D0A6CBB459}"/>
                </a:ext>
              </a:extLst>
            </p:cNvPr>
            <p:cNvSpPr/>
            <p:nvPr/>
          </p:nvSpPr>
          <p:spPr>
            <a:xfrm>
              <a:off x="197078" y="79896"/>
              <a:ext cx="2286000" cy="29485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Culture et région agricole</a:t>
              </a:r>
            </a:p>
          </p:txBody>
        </p:sp>
        <p:sp>
          <p:nvSpPr>
            <p:cNvPr id="22" name="Rectangle : coins arrondis 21">
              <a:extLst>
                <a:ext uri="{FF2B5EF4-FFF2-40B4-BE49-F238E27FC236}">
                  <a16:creationId xmlns:a16="http://schemas.microsoft.com/office/drawing/2014/main" id="{BDD3AC14-7E85-7A0D-D73B-1F174769A7DE}"/>
                </a:ext>
              </a:extLst>
            </p:cNvPr>
            <p:cNvSpPr/>
            <p:nvPr/>
          </p:nvSpPr>
          <p:spPr>
            <a:xfrm>
              <a:off x="2575783" y="79896"/>
              <a:ext cx="2286000" cy="295932"/>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Facteurs météorologiques</a:t>
              </a:r>
            </a:p>
          </p:txBody>
        </p:sp>
        <p:sp>
          <p:nvSpPr>
            <p:cNvPr id="23" name="Rectangle : coins arrondis 22">
              <a:extLst>
                <a:ext uri="{FF2B5EF4-FFF2-40B4-BE49-F238E27FC236}">
                  <a16:creationId xmlns:a16="http://schemas.microsoft.com/office/drawing/2014/main" id="{C0050B71-BDE3-18BA-33C9-FA095986F396}"/>
                </a:ext>
              </a:extLst>
            </p:cNvPr>
            <p:cNvSpPr/>
            <p:nvPr/>
          </p:nvSpPr>
          <p:spPr>
            <a:xfrm>
              <a:off x="4954488" y="88016"/>
              <a:ext cx="2286000" cy="28536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Collecte et préparation de données</a:t>
              </a:r>
            </a:p>
          </p:txBody>
        </p:sp>
        <p:sp>
          <p:nvSpPr>
            <p:cNvPr id="27" name="Rectangle : coins arrondis 23">
              <a:extLst>
                <a:ext uri="{FF2B5EF4-FFF2-40B4-BE49-F238E27FC236}">
                  <a16:creationId xmlns:a16="http://schemas.microsoft.com/office/drawing/2014/main" id="{CF3A6F47-8E7A-246C-D104-54B77C76925F}"/>
                </a:ext>
              </a:extLst>
            </p:cNvPr>
            <p:cNvSpPr/>
            <p:nvPr/>
          </p:nvSpPr>
          <p:spPr>
            <a:xfrm>
              <a:off x="9711896" y="88015"/>
              <a:ext cx="2286000" cy="285363"/>
            </a:xfrm>
            <a:prstGeom prst="roundRect">
              <a:avLst>
                <a:gd name="adj" fmla="val 42151"/>
              </a:avLst>
            </a:prstGeom>
            <a:solidFill>
              <a:srgbClr val="63E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a:solidFill>
                    <a:schemeClr val="tx1"/>
                  </a:solidFill>
                  <a:latin typeface="Arial Narrow" panose="020B0606020202030204" pitchFamily="34" charset="0"/>
                </a:rPr>
                <a:t>Clustering selon toutes les variables</a:t>
              </a:r>
              <a:endParaRPr lang="fr-FR" sz="1200" dirty="0">
                <a:solidFill>
                  <a:schemeClr val="tx1"/>
                </a:solidFill>
                <a:latin typeface="Arial Narrow" panose="020B0606020202030204" pitchFamily="34" charset="0"/>
              </a:endParaRPr>
            </a:p>
          </p:txBody>
        </p:sp>
        <p:sp>
          <p:nvSpPr>
            <p:cNvPr id="28" name="Rectangle : coins arrondis 24">
              <a:extLst>
                <a:ext uri="{FF2B5EF4-FFF2-40B4-BE49-F238E27FC236}">
                  <a16:creationId xmlns:a16="http://schemas.microsoft.com/office/drawing/2014/main" id="{9DBC6B83-CA4F-CA39-187E-6DA58399BF4F}"/>
                </a:ext>
              </a:extLst>
            </p:cNvPr>
            <p:cNvSpPr/>
            <p:nvPr/>
          </p:nvSpPr>
          <p:spPr>
            <a:xfrm>
              <a:off x="7333193" y="79897"/>
              <a:ext cx="2286000" cy="295931"/>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Clustering selon chaque variable</a:t>
              </a:r>
            </a:p>
          </p:txBody>
        </p:sp>
      </p:grpSp>
      <p:sp>
        <p:nvSpPr>
          <p:cNvPr id="29" name="ZoneTexte 8">
            <a:extLst>
              <a:ext uri="{FF2B5EF4-FFF2-40B4-BE49-F238E27FC236}">
                <a16:creationId xmlns:a16="http://schemas.microsoft.com/office/drawing/2014/main" id="{767551B3-0A4E-7B27-F77F-ACA660174885}"/>
              </a:ext>
            </a:extLst>
          </p:cNvPr>
          <p:cNvSpPr txBox="1"/>
          <p:nvPr/>
        </p:nvSpPr>
        <p:spPr>
          <a:xfrm>
            <a:off x="628253" y="6119964"/>
            <a:ext cx="11025761" cy="646331"/>
          </a:xfrm>
          <a:prstGeom prst="rect">
            <a:avLst/>
          </a:prstGeom>
          <a:solidFill>
            <a:srgbClr val="63E951">
              <a:alpha val="27843"/>
            </a:srgbClr>
          </a:solidFill>
          <a:ln w="9525">
            <a:noFill/>
          </a:ln>
        </p:spPr>
        <p:txBody>
          <a:bodyPr wrap="square">
            <a:spAutoFit/>
          </a:bodyPr>
          <a:lstStyle>
            <a:defPPr>
              <a:defRPr lang="fr-FR"/>
            </a:defPPr>
            <a:lvl1pPr algn="ctr">
              <a:defRPr b="1">
                <a:latin typeface="Arial Narrow" panose="020B0606020202030204" pitchFamily="34" charset="0"/>
              </a:defRPr>
            </a:lvl1pPr>
          </a:lstStyle>
          <a:p>
            <a:r>
              <a:rPr lang="fr-FR" dirty="0"/>
              <a:t>On découpe de dendrogramme de l’algorithme CAH en 5 clusters et on trouve les même résultats de groupes trouvés avec K-</a:t>
            </a:r>
            <a:r>
              <a:rPr lang="fr-FR" dirty="0" err="1"/>
              <a:t>means</a:t>
            </a:r>
            <a:r>
              <a:rPr lang="fr-FR" dirty="0"/>
              <a:t>.</a:t>
            </a:r>
          </a:p>
        </p:txBody>
      </p:sp>
      <p:sp>
        <p:nvSpPr>
          <p:cNvPr id="30" name="TextBox 29">
            <a:extLst>
              <a:ext uri="{FF2B5EF4-FFF2-40B4-BE49-F238E27FC236}">
                <a16:creationId xmlns:a16="http://schemas.microsoft.com/office/drawing/2014/main" id="{53E2C643-17C9-85EA-0A86-376AC317F6BE}"/>
              </a:ext>
            </a:extLst>
          </p:cNvPr>
          <p:cNvSpPr txBox="1"/>
          <p:nvPr/>
        </p:nvSpPr>
        <p:spPr>
          <a:xfrm>
            <a:off x="11654014" y="6362374"/>
            <a:ext cx="348172" cy="307777"/>
          </a:xfrm>
          <a:prstGeom prst="rect">
            <a:avLst/>
          </a:prstGeom>
          <a:noFill/>
        </p:spPr>
        <p:txBody>
          <a:bodyPr wrap="none" rtlCol="0">
            <a:spAutoFit/>
          </a:bodyPr>
          <a:lstStyle/>
          <a:p>
            <a:r>
              <a:rPr lang="fr-FR" sz="1400" dirty="0">
                <a:latin typeface="Arial Narrow" panose="020B0606020202030204" pitchFamily="34" charset="0"/>
              </a:rPr>
              <a:t>29</a:t>
            </a:r>
            <a:endParaRPr lang="en-US" sz="1400" dirty="0">
              <a:latin typeface="Arial Narrow" panose="020B0606020202030204" pitchFamily="34" charset="0"/>
            </a:endParaRPr>
          </a:p>
        </p:txBody>
      </p:sp>
    </p:spTree>
    <p:extLst>
      <p:ext uri="{BB962C8B-B14F-4D97-AF65-F5344CB8AC3E}">
        <p14:creationId xmlns:p14="http://schemas.microsoft.com/office/powerpoint/2010/main" val="18081166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re 2">
            <a:extLst>
              <a:ext uri="{FF2B5EF4-FFF2-40B4-BE49-F238E27FC236}">
                <a16:creationId xmlns:a16="http://schemas.microsoft.com/office/drawing/2014/main" id="{1B4AC951-6CBD-1A29-1CA9-B112D3D52194}"/>
              </a:ext>
            </a:extLst>
          </p:cNvPr>
          <p:cNvSpPr txBox="1">
            <a:spLocks/>
          </p:cNvSpPr>
          <p:nvPr/>
        </p:nvSpPr>
        <p:spPr>
          <a:xfrm>
            <a:off x="1248627" y="571071"/>
            <a:ext cx="10344705" cy="7478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sym typeface="+mn-lt"/>
              </a:defRPr>
            </a:lvl1pPr>
          </a:lstStyle>
          <a:p>
            <a:r>
              <a:rPr lang="fr-FR" sz="2400" b="1" dirty="0">
                <a:latin typeface="Arial Narrow" panose="020B0606020202030204" pitchFamily="34" charset="0"/>
              </a:rPr>
              <a:t>Interprétations des résultats trouvés par cluster :</a:t>
            </a:r>
            <a:endParaRPr lang="fr-FR" sz="2400" dirty="0"/>
          </a:p>
        </p:txBody>
      </p:sp>
      <p:pic>
        <p:nvPicPr>
          <p:cNvPr id="15" name="Graphique 14">
            <a:extLst>
              <a:ext uri="{FF2B5EF4-FFF2-40B4-BE49-F238E27FC236}">
                <a16:creationId xmlns:a16="http://schemas.microsoft.com/office/drawing/2014/main" id="{4B8C6FAA-8BB6-4756-AB80-E6819A72F8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7660" y="607425"/>
            <a:ext cx="736827" cy="747898"/>
          </a:xfrm>
          <a:prstGeom prst="rect">
            <a:avLst/>
          </a:prstGeom>
        </p:spPr>
      </p:pic>
      <p:pic>
        <p:nvPicPr>
          <p:cNvPr id="9" name="Image 8">
            <a:extLst>
              <a:ext uri="{FF2B5EF4-FFF2-40B4-BE49-F238E27FC236}">
                <a16:creationId xmlns:a16="http://schemas.microsoft.com/office/drawing/2014/main" id="{A9B84132-D70D-4C86-9673-D7CDE335DD93}"/>
              </a:ext>
            </a:extLst>
          </p:cNvPr>
          <p:cNvPicPr/>
          <p:nvPr/>
        </p:nvPicPr>
        <p:blipFill>
          <a:blip r:embed="rId4">
            <a:extLst>
              <a:ext uri="{28A0092B-C50C-407E-A947-70E740481C1C}">
                <a14:useLocalDpi xmlns:a14="http://schemas.microsoft.com/office/drawing/2010/main" val="0"/>
              </a:ext>
            </a:extLst>
          </a:blip>
          <a:stretch>
            <a:fillRect/>
          </a:stretch>
        </p:blipFill>
        <p:spPr>
          <a:xfrm>
            <a:off x="1624841" y="1381127"/>
            <a:ext cx="8942319" cy="3260234"/>
          </a:xfrm>
          <a:prstGeom prst="rect">
            <a:avLst/>
          </a:prstGeom>
          <a:ln>
            <a:solidFill>
              <a:srgbClr val="04AC20"/>
            </a:solidFill>
          </a:ln>
          <a:effectLst>
            <a:glow rad="63500">
              <a:srgbClr val="04AC20">
                <a:alpha val="40000"/>
              </a:srgbClr>
            </a:glow>
          </a:effectLst>
        </p:spPr>
      </p:pic>
      <p:pic>
        <p:nvPicPr>
          <p:cNvPr id="25" name="Image 24">
            <a:extLst>
              <a:ext uri="{FF2B5EF4-FFF2-40B4-BE49-F238E27FC236}">
                <a16:creationId xmlns:a16="http://schemas.microsoft.com/office/drawing/2014/main" id="{298949C4-E764-439A-8467-4109F0733E03}"/>
              </a:ext>
            </a:extLst>
          </p:cNvPr>
          <p:cNvPicPr>
            <a:picLocks noChangeAspect="1"/>
          </p:cNvPicPr>
          <p:nvPr/>
        </p:nvPicPr>
        <p:blipFill>
          <a:blip r:embed="rId5"/>
          <a:stretch>
            <a:fillRect/>
          </a:stretch>
        </p:blipFill>
        <p:spPr>
          <a:xfrm>
            <a:off x="4530273" y="6128592"/>
            <a:ext cx="3684997" cy="489262"/>
          </a:xfrm>
          <a:prstGeom prst="rect">
            <a:avLst/>
          </a:prstGeom>
        </p:spPr>
      </p:pic>
      <p:pic>
        <p:nvPicPr>
          <p:cNvPr id="27" name="Image 26">
            <a:extLst>
              <a:ext uri="{FF2B5EF4-FFF2-40B4-BE49-F238E27FC236}">
                <a16:creationId xmlns:a16="http://schemas.microsoft.com/office/drawing/2014/main" id="{32304784-406A-4D27-B5DC-7B90332942A6}"/>
              </a:ext>
            </a:extLst>
          </p:cNvPr>
          <p:cNvPicPr>
            <a:picLocks noChangeAspect="1"/>
          </p:cNvPicPr>
          <p:nvPr/>
        </p:nvPicPr>
        <p:blipFill>
          <a:blip r:embed="rId6"/>
          <a:stretch>
            <a:fillRect/>
          </a:stretch>
        </p:blipFill>
        <p:spPr>
          <a:xfrm>
            <a:off x="4562227" y="5269997"/>
            <a:ext cx="3740044" cy="577567"/>
          </a:xfrm>
          <a:prstGeom prst="rect">
            <a:avLst/>
          </a:prstGeom>
        </p:spPr>
      </p:pic>
      <p:sp>
        <p:nvSpPr>
          <p:cNvPr id="35" name="ZoneTexte 34">
            <a:extLst>
              <a:ext uri="{FF2B5EF4-FFF2-40B4-BE49-F238E27FC236}">
                <a16:creationId xmlns:a16="http://schemas.microsoft.com/office/drawing/2014/main" id="{9F3BEE9F-A6BB-41F8-B0F2-FD684121DC68}"/>
              </a:ext>
            </a:extLst>
          </p:cNvPr>
          <p:cNvSpPr txBox="1"/>
          <p:nvPr/>
        </p:nvSpPr>
        <p:spPr>
          <a:xfrm>
            <a:off x="3520174" y="5759260"/>
            <a:ext cx="1872714" cy="369332"/>
          </a:xfrm>
          <a:prstGeom prst="rect">
            <a:avLst/>
          </a:prstGeom>
          <a:noFill/>
        </p:spPr>
        <p:txBody>
          <a:bodyPr wrap="square">
            <a:spAutoFit/>
          </a:bodyPr>
          <a:lstStyle/>
          <a:p>
            <a:r>
              <a:rPr lang="fr-FR" b="1" dirty="0">
                <a:latin typeface="Arial Narrow" panose="020B0606020202030204" pitchFamily="34" charset="0"/>
              </a:rPr>
              <a:t>APRE maximale</a:t>
            </a:r>
            <a:endParaRPr lang="fr-FR" sz="1800" dirty="0"/>
          </a:p>
        </p:txBody>
      </p:sp>
      <p:sp>
        <p:nvSpPr>
          <p:cNvPr id="37" name="ZoneTexte 36">
            <a:extLst>
              <a:ext uri="{FF2B5EF4-FFF2-40B4-BE49-F238E27FC236}">
                <a16:creationId xmlns:a16="http://schemas.microsoft.com/office/drawing/2014/main" id="{734284A4-8029-4776-B987-7CF1EE232FE1}"/>
              </a:ext>
            </a:extLst>
          </p:cNvPr>
          <p:cNvSpPr txBox="1"/>
          <p:nvPr/>
        </p:nvSpPr>
        <p:spPr>
          <a:xfrm>
            <a:off x="7975047" y="5738126"/>
            <a:ext cx="1650959" cy="369332"/>
          </a:xfrm>
          <a:prstGeom prst="rect">
            <a:avLst/>
          </a:prstGeom>
          <a:noFill/>
        </p:spPr>
        <p:txBody>
          <a:bodyPr wrap="square">
            <a:spAutoFit/>
          </a:bodyPr>
          <a:lstStyle/>
          <a:p>
            <a:r>
              <a:rPr lang="fr-FR" b="1" dirty="0">
                <a:latin typeface="Arial Narrow" panose="020B0606020202030204" pitchFamily="34" charset="0"/>
              </a:rPr>
              <a:t>APRE minimale</a:t>
            </a:r>
            <a:endParaRPr lang="fr-FR" sz="1800" dirty="0"/>
          </a:p>
        </p:txBody>
      </p:sp>
      <p:sp>
        <p:nvSpPr>
          <p:cNvPr id="39" name="ZoneTexte 38">
            <a:extLst>
              <a:ext uri="{FF2B5EF4-FFF2-40B4-BE49-F238E27FC236}">
                <a16:creationId xmlns:a16="http://schemas.microsoft.com/office/drawing/2014/main" id="{66A51599-8A93-4C9C-9C90-EFB17131751D}"/>
              </a:ext>
            </a:extLst>
          </p:cNvPr>
          <p:cNvSpPr txBox="1"/>
          <p:nvPr/>
        </p:nvSpPr>
        <p:spPr>
          <a:xfrm>
            <a:off x="3520174" y="4947438"/>
            <a:ext cx="1738372" cy="369332"/>
          </a:xfrm>
          <a:prstGeom prst="rect">
            <a:avLst/>
          </a:prstGeom>
          <a:noFill/>
        </p:spPr>
        <p:txBody>
          <a:bodyPr wrap="square">
            <a:spAutoFit/>
          </a:bodyPr>
          <a:lstStyle/>
          <a:p>
            <a:r>
              <a:rPr lang="fr-FR" b="1" dirty="0">
                <a:latin typeface="Arial Narrow" panose="020B0606020202030204" pitchFamily="34" charset="0"/>
              </a:rPr>
              <a:t>AGDD maximale</a:t>
            </a:r>
            <a:endParaRPr lang="fr-FR" sz="1800" dirty="0"/>
          </a:p>
        </p:txBody>
      </p:sp>
      <p:sp>
        <p:nvSpPr>
          <p:cNvPr id="40" name="ZoneTexte 39">
            <a:extLst>
              <a:ext uri="{FF2B5EF4-FFF2-40B4-BE49-F238E27FC236}">
                <a16:creationId xmlns:a16="http://schemas.microsoft.com/office/drawing/2014/main" id="{59A75920-946C-48E0-A472-8B043A54C8C7}"/>
              </a:ext>
            </a:extLst>
          </p:cNvPr>
          <p:cNvSpPr txBox="1"/>
          <p:nvPr/>
        </p:nvSpPr>
        <p:spPr>
          <a:xfrm>
            <a:off x="8007001" y="5000373"/>
            <a:ext cx="1650959" cy="369332"/>
          </a:xfrm>
          <a:prstGeom prst="rect">
            <a:avLst/>
          </a:prstGeom>
          <a:noFill/>
        </p:spPr>
        <p:txBody>
          <a:bodyPr wrap="square">
            <a:spAutoFit/>
          </a:bodyPr>
          <a:lstStyle/>
          <a:p>
            <a:r>
              <a:rPr lang="fr-FR" b="1" dirty="0">
                <a:latin typeface="Arial Narrow" panose="020B0606020202030204" pitchFamily="34" charset="0"/>
              </a:rPr>
              <a:t>AGDD minimale</a:t>
            </a:r>
            <a:endParaRPr lang="fr-FR" sz="1800" dirty="0"/>
          </a:p>
        </p:txBody>
      </p:sp>
      <p:sp>
        <p:nvSpPr>
          <p:cNvPr id="41" name="Rectangle : coins arrondis 40">
            <a:extLst>
              <a:ext uri="{FF2B5EF4-FFF2-40B4-BE49-F238E27FC236}">
                <a16:creationId xmlns:a16="http://schemas.microsoft.com/office/drawing/2014/main" id="{43C850D9-4243-41B5-9F4A-0EA92654D5F8}"/>
              </a:ext>
            </a:extLst>
          </p:cNvPr>
          <p:cNvSpPr/>
          <p:nvPr/>
        </p:nvSpPr>
        <p:spPr>
          <a:xfrm>
            <a:off x="5640090" y="3495675"/>
            <a:ext cx="1047135" cy="238125"/>
          </a:xfrm>
          <a:prstGeom prst="roundRect">
            <a:avLst/>
          </a:prstGeom>
          <a:noFill/>
          <a:ln w="38100">
            <a:solidFill>
              <a:srgbClr val="C22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 coins arrondis 41">
            <a:extLst>
              <a:ext uri="{FF2B5EF4-FFF2-40B4-BE49-F238E27FC236}">
                <a16:creationId xmlns:a16="http://schemas.microsoft.com/office/drawing/2014/main" id="{A29D3C5F-CA8C-4F0C-B147-83E95C9947B7}"/>
              </a:ext>
            </a:extLst>
          </p:cNvPr>
          <p:cNvSpPr/>
          <p:nvPr/>
        </p:nvSpPr>
        <p:spPr>
          <a:xfrm>
            <a:off x="5640090" y="3878703"/>
            <a:ext cx="1047135" cy="238125"/>
          </a:xfrm>
          <a:prstGeom prst="roundRect">
            <a:avLst/>
          </a:prstGeom>
          <a:noFill/>
          <a:ln w="38100">
            <a:solidFill>
              <a:srgbClr val="F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Rectangle : coins arrondis 42">
            <a:extLst>
              <a:ext uri="{FF2B5EF4-FFF2-40B4-BE49-F238E27FC236}">
                <a16:creationId xmlns:a16="http://schemas.microsoft.com/office/drawing/2014/main" id="{FC08F912-27AB-4C99-8893-A084722E9147}"/>
              </a:ext>
            </a:extLst>
          </p:cNvPr>
          <p:cNvSpPr/>
          <p:nvPr/>
        </p:nvSpPr>
        <p:spPr>
          <a:xfrm>
            <a:off x="5654531" y="3088630"/>
            <a:ext cx="1047135" cy="238125"/>
          </a:xfrm>
          <a:prstGeom prst="roundRect">
            <a:avLst/>
          </a:prstGeom>
          <a:noFill/>
          <a:ln w="38100">
            <a:solidFill>
              <a:srgbClr val="FFC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 coins arrondis 43">
            <a:extLst>
              <a:ext uri="{FF2B5EF4-FFF2-40B4-BE49-F238E27FC236}">
                <a16:creationId xmlns:a16="http://schemas.microsoft.com/office/drawing/2014/main" id="{DC7D77A8-B881-47C1-8DEA-621509AE5C35}"/>
              </a:ext>
            </a:extLst>
          </p:cNvPr>
          <p:cNvSpPr/>
          <p:nvPr/>
        </p:nvSpPr>
        <p:spPr>
          <a:xfrm>
            <a:off x="5640090" y="2665758"/>
            <a:ext cx="1047135" cy="238125"/>
          </a:xfrm>
          <a:prstGeom prst="roundRect">
            <a:avLst/>
          </a:prstGeom>
          <a:noFill/>
          <a:ln w="38100">
            <a:solidFill>
              <a:srgbClr val="FF0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5" name="Rectangle : coins arrondis 44">
            <a:extLst>
              <a:ext uri="{FF2B5EF4-FFF2-40B4-BE49-F238E27FC236}">
                <a16:creationId xmlns:a16="http://schemas.microsoft.com/office/drawing/2014/main" id="{D5B4B529-564F-49AD-85E6-24FDF312C7AF}"/>
              </a:ext>
            </a:extLst>
          </p:cNvPr>
          <p:cNvSpPr/>
          <p:nvPr/>
        </p:nvSpPr>
        <p:spPr>
          <a:xfrm>
            <a:off x="5654531" y="2258713"/>
            <a:ext cx="1047135" cy="238125"/>
          </a:xfrm>
          <a:prstGeom prst="roundRect">
            <a:avLst/>
          </a:prstGeom>
          <a:noFill/>
          <a:ln w="38100">
            <a:solidFill>
              <a:srgbClr val="FF81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Rectangle : coins arrondis 45">
            <a:extLst>
              <a:ext uri="{FF2B5EF4-FFF2-40B4-BE49-F238E27FC236}">
                <a16:creationId xmlns:a16="http://schemas.microsoft.com/office/drawing/2014/main" id="{06D905AB-FC91-461F-9698-A251FC8E1B61}"/>
              </a:ext>
            </a:extLst>
          </p:cNvPr>
          <p:cNvSpPr/>
          <p:nvPr/>
        </p:nvSpPr>
        <p:spPr>
          <a:xfrm>
            <a:off x="9488655" y="3495675"/>
            <a:ext cx="1047135" cy="238125"/>
          </a:xfrm>
          <a:prstGeom prst="roundRect">
            <a:avLst/>
          </a:prstGeom>
          <a:noFill/>
          <a:ln w="38100">
            <a:solidFill>
              <a:srgbClr val="2273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Rectangle : coins arrondis 46">
            <a:extLst>
              <a:ext uri="{FF2B5EF4-FFF2-40B4-BE49-F238E27FC236}">
                <a16:creationId xmlns:a16="http://schemas.microsoft.com/office/drawing/2014/main" id="{819A985E-8C0A-4DEF-865C-77B532459A15}"/>
              </a:ext>
            </a:extLst>
          </p:cNvPr>
          <p:cNvSpPr/>
          <p:nvPr/>
        </p:nvSpPr>
        <p:spPr>
          <a:xfrm>
            <a:off x="9488655" y="3878703"/>
            <a:ext cx="1047135" cy="238125"/>
          </a:xfrm>
          <a:prstGeom prst="roundRect">
            <a:avLst/>
          </a:prstGeom>
          <a:noFill/>
          <a:ln w="38100">
            <a:solidFill>
              <a:srgbClr val="CCFC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Rectangle : coins arrondis 47">
            <a:extLst>
              <a:ext uri="{FF2B5EF4-FFF2-40B4-BE49-F238E27FC236}">
                <a16:creationId xmlns:a16="http://schemas.microsoft.com/office/drawing/2014/main" id="{96F62980-CBC7-444A-AEE7-B4A23B75008A}"/>
              </a:ext>
            </a:extLst>
          </p:cNvPr>
          <p:cNvSpPr/>
          <p:nvPr/>
        </p:nvSpPr>
        <p:spPr>
          <a:xfrm>
            <a:off x="9483077" y="3065026"/>
            <a:ext cx="1047135" cy="238125"/>
          </a:xfrm>
          <a:prstGeom prst="roundRect">
            <a:avLst/>
          </a:prstGeom>
          <a:noFill/>
          <a:ln w="38100">
            <a:solidFill>
              <a:srgbClr val="0035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Rectangle : coins arrondis 48">
            <a:extLst>
              <a:ext uri="{FF2B5EF4-FFF2-40B4-BE49-F238E27FC236}">
                <a16:creationId xmlns:a16="http://schemas.microsoft.com/office/drawing/2014/main" id="{B215A0BF-644F-4BCC-9697-BEE3925BC924}"/>
              </a:ext>
            </a:extLst>
          </p:cNvPr>
          <p:cNvSpPr/>
          <p:nvPr/>
        </p:nvSpPr>
        <p:spPr>
          <a:xfrm>
            <a:off x="9488655" y="2665758"/>
            <a:ext cx="1047135" cy="238125"/>
          </a:xfrm>
          <a:prstGeom prst="roundRect">
            <a:avLst/>
          </a:prstGeom>
          <a:noFill/>
          <a:ln w="38100">
            <a:solidFill>
              <a:srgbClr val="44A8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0" name="Rectangle : coins arrondis 49">
            <a:extLst>
              <a:ext uri="{FF2B5EF4-FFF2-40B4-BE49-F238E27FC236}">
                <a16:creationId xmlns:a16="http://schemas.microsoft.com/office/drawing/2014/main" id="{58357F24-F178-44BD-A0B4-982E70282FDF}"/>
              </a:ext>
            </a:extLst>
          </p:cNvPr>
          <p:cNvSpPr/>
          <p:nvPr/>
        </p:nvSpPr>
        <p:spPr>
          <a:xfrm>
            <a:off x="9503096" y="2258713"/>
            <a:ext cx="1047135" cy="238125"/>
          </a:xfrm>
          <a:prstGeom prst="roundRect">
            <a:avLst/>
          </a:prstGeom>
          <a:noFill/>
          <a:ln w="38100">
            <a:solidFill>
              <a:srgbClr val="440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0" name="Group 29">
            <a:extLst>
              <a:ext uri="{FF2B5EF4-FFF2-40B4-BE49-F238E27FC236}">
                <a16:creationId xmlns:a16="http://schemas.microsoft.com/office/drawing/2014/main" id="{9B7C5764-94CD-9F2F-4800-B092C1011730}"/>
              </a:ext>
            </a:extLst>
          </p:cNvPr>
          <p:cNvGrpSpPr/>
          <p:nvPr/>
        </p:nvGrpSpPr>
        <p:grpSpPr>
          <a:xfrm>
            <a:off x="197078" y="127194"/>
            <a:ext cx="11800818" cy="295932"/>
            <a:chOff x="197078" y="79896"/>
            <a:chExt cx="11800818" cy="295932"/>
          </a:xfrm>
        </p:grpSpPr>
        <p:sp>
          <p:nvSpPr>
            <p:cNvPr id="31" name="Rectangle : coins arrondis 18">
              <a:extLst>
                <a:ext uri="{FF2B5EF4-FFF2-40B4-BE49-F238E27FC236}">
                  <a16:creationId xmlns:a16="http://schemas.microsoft.com/office/drawing/2014/main" id="{FA2EA331-7651-214C-5171-41A024D0CD63}"/>
                </a:ext>
              </a:extLst>
            </p:cNvPr>
            <p:cNvSpPr/>
            <p:nvPr/>
          </p:nvSpPr>
          <p:spPr>
            <a:xfrm>
              <a:off x="197078" y="79896"/>
              <a:ext cx="2286000" cy="29485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Culture et région agricole</a:t>
              </a:r>
            </a:p>
          </p:txBody>
        </p:sp>
        <p:sp>
          <p:nvSpPr>
            <p:cNvPr id="32" name="Rectangle : coins arrondis 21">
              <a:extLst>
                <a:ext uri="{FF2B5EF4-FFF2-40B4-BE49-F238E27FC236}">
                  <a16:creationId xmlns:a16="http://schemas.microsoft.com/office/drawing/2014/main" id="{2E1232D3-B9E2-4141-EB25-E9F85668157F}"/>
                </a:ext>
              </a:extLst>
            </p:cNvPr>
            <p:cNvSpPr/>
            <p:nvPr/>
          </p:nvSpPr>
          <p:spPr>
            <a:xfrm>
              <a:off x="2575783" y="79896"/>
              <a:ext cx="2286000" cy="295932"/>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Facteurs météorologiques</a:t>
              </a:r>
            </a:p>
          </p:txBody>
        </p:sp>
        <p:sp>
          <p:nvSpPr>
            <p:cNvPr id="33" name="Rectangle : coins arrondis 22">
              <a:extLst>
                <a:ext uri="{FF2B5EF4-FFF2-40B4-BE49-F238E27FC236}">
                  <a16:creationId xmlns:a16="http://schemas.microsoft.com/office/drawing/2014/main" id="{25F6A817-5899-BA88-8C8B-831F28BA1690}"/>
                </a:ext>
              </a:extLst>
            </p:cNvPr>
            <p:cNvSpPr/>
            <p:nvPr/>
          </p:nvSpPr>
          <p:spPr>
            <a:xfrm>
              <a:off x="4954488" y="88016"/>
              <a:ext cx="2286000" cy="28536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Collecte et préparation de données</a:t>
              </a:r>
            </a:p>
          </p:txBody>
        </p:sp>
        <p:sp>
          <p:nvSpPr>
            <p:cNvPr id="34" name="Rectangle : coins arrondis 23">
              <a:extLst>
                <a:ext uri="{FF2B5EF4-FFF2-40B4-BE49-F238E27FC236}">
                  <a16:creationId xmlns:a16="http://schemas.microsoft.com/office/drawing/2014/main" id="{7386449D-63AF-5BFB-76D7-AD92A9BCA64C}"/>
                </a:ext>
              </a:extLst>
            </p:cNvPr>
            <p:cNvSpPr/>
            <p:nvPr/>
          </p:nvSpPr>
          <p:spPr>
            <a:xfrm>
              <a:off x="9711896" y="88015"/>
              <a:ext cx="2286000" cy="285363"/>
            </a:xfrm>
            <a:prstGeom prst="roundRect">
              <a:avLst>
                <a:gd name="adj" fmla="val 42151"/>
              </a:avLst>
            </a:prstGeom>
            <a:solidFill>
              <a:srgbClr val="63E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a:solidFill>
                    <a:schemeClr val="tx1"/>
                  </a:solidFill>
                  <a:latin typeface="Arial Narrow" panose="020B0606020202030204" pitchFamily="34" charset="0"/>
                </a:rPr>
                <a:t>Clustering selon toutes les variables</a:t>
              </a:r>
              <a:endParaRPr lang="fr-FR" sz="1200" dirty="0">
                <a:solidFill>
                  <a:schemeClr val="tx1"/>
                </a:solidFill>
                <a:latin typeface="Arial Narrow" panose="020B0606020202030204" pitchFamily="34" charset="0"/>
              </a:endParaRPr>
            </a:p>
          </p:txBody>
        </p:sp>
        <p:sp>
          <p:nvSpPr>
            <p:cNvPr id="36" name="Rectangle : coins arrondis 24">
              <a:extLst>
                <a:ext uri="{FF2B5EF4-FFF2-40B4-BE49-F238E27FC236}">
                  <a16:creationId xmlns:a16="http://schemas.microsoft.com/office/drawing/2014/main" id="{084B91B5-7987-AAC1-2CF2-6E952A0A7294}"/>
                </a:ext>
              </a:extLst>
            </p:cNvPr>
            <p:cNvSpPr/>
            <p:nvPr/>
          </p:nvSpPr>
          <p:spPr>
            <a:xfrm>
              <a:off x="7333193" y="79897"/>
              <a:ext cx="2286000" cy="295931"/>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Clustering selon chaque variable</a:t>
              </a:r>
            </a:p>
          </p:txBody>
        </p:sp>
      </p:grpSp>
      <p:sp>
        <p:nvSpPr>
          <p:cNvPr id="38" name="TextBox 37">
            <a:extLst>
              <a:ext uri="{FF2B5EF4-FFF2-40B4-BE49-F238E27FC236}">
                <a16:creationId xmlns:a16="http://schemas.microsoft.com/office/drawing/2014/main" id="{36B88E38-962A-D040-3453-42DAF6407D41}"/>
              </a:ext>
            </a:extLst>
          </p:cNvPr>
          <p:cNvSpPr txBox="1"/>
          <p:nvPr/>
        </p:nvSpPr>
        <p:spPr>
          <a:xfrm>
            <a:off x="11654014" y="6362374"/>
            <a:ext cx="348172" cy="307777"/>
          </a:xfrm>
          <a:prstGeom prst="rect">
            <a:avLst/>
          </a:prstGeom>
          <a:noFill/>
        </p:spPr>
        <p:txBody>
          <a:bodyPr wrap="none" rtlCol="0">
            <a:spAutoFit/>
          </a:bodyPr>
          <a:lstStyle/>
          <a:p>
            <a:r>
              <a:rPr lang="fr-FR" sz="1400" dirty="0">
                <a:latin typeface="Arial Narrow" panose="020B0606020202030204" pitchFamily="34" charset="0"/>
              </a:rPr>
              <a:t>30</a:t>
            </a:r>
            <a:endParaRPr lang="en-US" sz="1400" dirty="0">
              <a:latin typeface="Arial Narrow" panose="020B0606020202030204" pitchFamily="34" charset="0"/>
            </a:endParaRPr>
          </a:p>
        </p:txBody>
      </p:sp>
    </p:spTree>
    <p:extLst>
      <p:ext uri="{BB962C8B-B14F-4D97-AF65-F5344CB8AC3E}">
        <p14:creationId xmlns:p14="http://schemas.microsoft.com/office/powerpoint/2010/main" val="15417930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ZoneTexte 22">
            <a:extLst>
              <a:ext uri="{FF2B5EF4-FFF2-40B4-BE49-F238E27FC236}">
                <a16:creationId xmlns:a16="http://schemas.microsoft.com/office/drawing/2014/main" id="{4A6A4B96-A1A8-4243-82FC-6B5E843F1D15}"/>
              </a:ext>
            </a:extLst>
          </p:cNvPr>
          <p:cNvSpPr txBox="1"/>
          <p:nvPr/>
        </p:nvSpPr>
        <p:spPr>
          <a:xfrm>
            <a:off x="1762150" y="6277141"/>
            <a:ext cx="8667699" cy="369332"/>
          </a:xfrm>
          <a:prstGeom prst="rect">
            <a:avLst/>
          </a:prstGeom>
          <a:noFill/>
        </p:spPr>
        <p:txBody>
          <a:bodyPr wrap="square">
            <a:spAutoFit/>
          </a:bodyPr>
          <a:lstStyle/>
          <a:p>
            <a:pPr algn="ctr"/>
            <a:r>
              <a:rPr lang="fr-FR" sz="1800" b="1" dirty="0">
                <a:latin typeface="Arial Narrow" panose="020B0606020202030204" pitchFamily="34" charset="0"/>
              </a:rPr>
              <a:t>La méthode d’</a:t>
            </a:r>
            <a:r>
              <a:rPr lang="fr-FR" sz="1800" b="1" dirty="0" err="1">
                <a:latin typeface="Arial Narrow" panose="020B0606020202030204" pitchFamily="34" charset="0"/>
              </a:rPr>
              <a:t>elbow</a:t>
            </a:r>
            <a:r>
              <a:rPr lang="fr-FR" sz="1800" b="1" dirty="0">
                <a:latin typeface="Arial Narrow" panose="020B0606020202030204" pitchFamily="34" charset="0"/>
              </a:rPr>
              <a:t> affiche pour les deux types de clustering </a:t>
            </a:r>
            <a:r>
              <a:rPr lang="fr-FR" b="1" dirty="0">
                <a:latin typeface="Arial Narrow" panose="020B0606020202030204" pitchFamily="34" charset="0"/>
              </a:rPr>
              <a:t>4</a:t>
            </a:r>
            <a:r>
              <a:rPr lang="fr-FR" sz="1800" b="1" dirty="0">
                <a:latin typeface="Arial Narrow" panose="020B0606020202030204" pitchFamily="34" charset="0"/>
              </a:rPr>
              <a:t> clusters.</a:t>
            </a:r>
          </a:p>
        </p:txBody>
      </p:sp>
      <p:cxnSp>
        <p:nvCxnSpPr>
          <p:cNvPr id="10" name="Connecteur droit 9">
            <a:extLst>
              <a:ext uri="{FF2B5EF4-FFF2-40B4-BE49-F238E27FC236}">
                <a16:creationId xmlns:a16="http://schemas.microsoft.com/office/drawing/2014/main" id="{9FA84296-61A2-4BDF-B389-D1DB5BA4B932}"/>
              </a:ext>
            </a:extLst>
          </p:cNvPr>
          <p:cNvCxnSpPr>
            <a:cxnSpLocks/>
          </p:cNvCxnSpPr>
          <p:nvPr/>
        </p:nvCxnSpPr>
        <p:spPr>
          <a:xfrm>
            <a:off x="6091223" y="1791963"/>
            <a:ext cx="9554" cy="4254672"/>
          </a:xfrm>
          <a:prstGeom prst="line">
            <a:avLst/>
          </a:prstGeom>
          <a:ln w="38100">
            <a:solidFill>
              <a:srgbClr val="04AC20"/>
            </a:solidFill>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8D27462E-B4D6-4114-9320-2AAF4D0EEAB7}"/>
              </a:ext>
            </a:extLst>
          </p:cNvPr>
          <p:cNvSpPr txBox="1"/>
          <p:nvPr/>
        </p:nvSpPr>
        <p:spPr>
          <a:xfrm>
            <a:off x="538889" y="1453574"/>
            <a:ext cx="4415599" cy="369332"/>
          </a:xfrm>
          <a:prstGeom prst="rect">
            <a:avLst/>
          </a:prstGeom>
          <a:noFill/>
        </p:spPr>
        <p:txBody>
          <a:bodyPr wrap="square">
            <a:spAutoFit/>
          </a:bodyPr>
          <a:lstStyle/>
          <a:p>
            <a:pPr algn="ctr"/>
            <a:r>
              <a:rPr lang="fr-FR" altLang="ko-KR" b="1" dirty="0">
                <a:solidFill>
                  <a:srgbClr val="04AC20"/>
                </a:solidFill>
                <a:latin typeface="Arial Narrow" panose="020B0606020202030204" pitchFamily="34" charset="0"/>
              </a:rPr>
              <a:t>Regroupement et normalisation</a:t>
            </a:r>
            <a:endParaRPr lang="ko-KR" altLang="en-US" sz="1800" b="1" dirty="0">
              <a:solidFill>
                <a:srgbClr val="04AC20"/>
              </a:solidFill>
              <a:latin typeface="Arial Narrow" panose="020B0606020202030204" pitchFamily="34" charset="0"/>
            </a:endParaRPr>
          </a:p>
        </p:txBody>
      </p:sp>
      <p:sp>
        <p:nvSpPr>
          <p:cNvPr id="12" name="ZoneTexte 11">
            <a:extLst>
              <a:ext uri="{FF2B5EF4-FFF2-40B4-BE49-F238E27FC236}">
                <a16:creationId xmlns:a16="http://schemas.microsoft.com/office/drawing/2014/main" id="{3C83EDFB-988F-42EA-A3DB-F02B6C2B735F}"/>
              </a:ext>
            </a:extLst>
          </p:cNvPr>
          <p:cNvSpPr txBox="1"/>
          <p:nvPr/>
        </p:nvSpPr>
        <p:spPr>
          <a:xfrm>
            <a:off x="5801835" y="1454371"/>
            <a:ext cx="5791497" cy="369332"/>
          </a:xfrm>
          <a:prstGeom prst="rect">
            <a:avLst/>
          </a:prstGeom>
          <a:noFill/>
        </p:spPr>
        <p:txBody>
          <a:bodyPr wrap="square">
            <a:spAutoFit/>
          </a:bodyPr>
          <a:lstStyle/>
          <a:p>
            <a:pPr algn="ctr"/>
            <a:r>
              <a:rPr lang="fr-FR" sz="1800" b="1" dirty="0">
                <a:solidFill>
                  <a:srgbClr val="04AC20"/>
                </a:solidFill>
                <a:latin typeface="Arial Narrow" panose="020B0606020202030204" pitchFamily="34" charset="0"/>
              </a:rPr>
              <a:t>Choix du nombre k de cluster</a:t>
            </a:r>
            <a:endParaRPr lang="ko-KR" altLang="en-US" sz="1800" b="1" dirty="0">
              <a:solidFill>
                <a:srgbClr val="04AC20"/>
              </a:solidFill>
              <a:latin typeface="Arial Narrow" panose="020B0606020202030204" pitchFamily="34" charset="0"/>
            </a:endParaRPr>
          </a:p>
        </p:txBody>
      </p:sp>
      <p:pic>
        <p:nvPicPr>
          <p:cNvPr id="17" name="Image 16">
            <a:extLst>
              <a:ext uri="{FF2B5EF4-FFF2-40B4-BE49-F238E27FC236}">
                <a16:creationId xmlns:a16="http://schemas.microsoft.com/office/drawing/2014/main" id="{00431863-D5A4-4C8A-8578-FF9AAA19BAF3}"/>
              </a:ext>
            </a:extLst>
          </p:cNvPr>
          <p:cNvPicPr/>
          <p:nvPr/>
        </p:nvPicPr>
        <p:blipFill rotWithShape="1">
          <a:blip r:embed="rId2"/>
          <a:srcRect b="15985"/>
          <a:stretch/>
        </p:blipFill>
        <p:spPr>
          <a:xfrm>
            <a:off x="646073" y="1999596"/>
            <a:ext cx="4415599" cy="1836131"/>
          </a:xfrm>
          <a:prstGeom prst="rect">
            <a:avLst/>
          </a:prstGeom>
        </p:spPr>
      </p:pic>
      <p:pic>
        <p:nvPicPr>
          <p:cNvPr id="20" name="Image 19">
            <a:extLst>
              <a:ext uri="{FF2B5EF4-FFF2-40B4-BE49-F238E27FC236}">
                <a16:creationId xmlns:a16="http://schemas.microsoft.com/office/drawing/2014/main" id="{C6CA209E-E212-457C-8E39-16C7F8E9BA97}"/>
              </a:ext>
            </a:extLst>
          </p:cNvPr>
          <p:cNvPicPr/>
          <p:nvPr/>
        </p:nvPicPr>
        <p:blipFill rotWithShape="1">
          <a:blip r:embed="rId3">
            <a:extLst>
              <a:ext uri="{28A0092B-C50C-407E-A947-70E740481C1C}">
                <a14:useLocalDpi xmlns:a14="http://schemas.microsoft.com/office/drawing/2010/main" val="0"/>
              </a:ext>
            </a:extLst>
          </a:blip>
          <a:srcRect b="16252"/>
          <a:stretch/>
        </p:blipFill>
        <p:spPr>
          <a:xfrm>
            <a:off x="606882" y="3979114"/>
            <a:ext cx="4415599" cy="1895906"/>
          </a:xfrm>
          <a:prstGeom prst="rect">
            <a:avLst/>
          </a:prstGeom>
        </p:spPr>
      </p:pic>
      <p:pic>
        <p:nvPicPr>
          <p:cNvPr id="21" name="Image 20">
            <a:extLst>
              <a:ext uri="{FF2B5EF4-FFF2-40B4-BE49-F238E27FC236}">
                <a16:creationId xmlns:a16="http://schemas.microsoft.com/office/drawing/2014/main" id="{D79F61FF-7BB7-4379-BBBE-FEEA994CCAF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016245" y="1945315"/>
            <a:ext cx="3861247" cy="1984244"/>
          </a:xfrm>
          <a:prstGeom prst="rect">
            <a:avLst/>
          </a:prstGeom>
          <a:noFill/>
          <a:ln>
            <a:noFill/>
          </a:ln>
        </p:spPr>
      </p:pic>
      <p:pic>
        <p:nvPicPr>
          <p:cNvPr id="24" name="Image 23">
            <a:extLst>
              <a:ext uri="{FF2B5EF4-FFF2-40B4-BE49-F238E27FC236}">
                <a16:creationId xmlns:a16="http://schemas.microsoft.com/office/drawing/2014/main" id="{A746681B-7B80-4094-9165-D531175A66E8}"/>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7016245" y="4062392"/>
            <a:ext cx="3880355" cy="1984243"/>
          </a:xfrm>
          <a:prstGeom prst="rect">
            <a:avLst/>
          </a:prstGeom>
          <a:noFill/>
          <a:ln>
            <a:noFill/>
          </a:ln>
        </p:spPr>
      </p:pic>
      <p:pic>
        <p:nvPicPr>
          <p:cNvPr id="26" name="Graphique 25">
            <a:extLst>
              <a:ext uri="{FF2B5EF4-FFF2-40B4-BE49-F238E27FC236}">
                <a16:creationId xmlns:a16="http://schemas.microsoft.com/office/drawing/2014/main" id="{DB5AF76F-1765-4A6D-BAE9-9DF9E04040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6465" y="608076"/>
            <a:ext cx="703131" cy="749808"/>
          </a:xfrm>
          <a:prstGeom prst="rect">
            <a:avLst/>
          </a:prstGeom>
        </p:spPr>
      </p:pic>
      <p:sp>
        <p:nvSpPr>
          <p:cNvPr id="18" name="Titre 2">
            <a:extLst>
              <a:ext uri="{FF2B5EF4-FFF2-40B4-BE49-F238E27FC236}">
                <a16:creationId xmlns:a16="http://schemas.microsoft.com/office/drawing/2014/main" id="{88949BBD-0CCC-9605-EDA8-CF89AB5E9980}"/>
              </a:ext>
            </a:extLst>
          </p:cNvPr>
          <p:cNvSpPr txBox="1">
            <a:spLocks/>
          </p:cNvSpPr>
          <p:nvPr/>
        </p:nvSpPr>
        <p:spPr>
          <a:xfrm>
            <a:off x="849596" y="602157"/>
            <a:ext cx="10344705" cy="7478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sym typeface="+mn-lt"/>
              </a:defRPr>
            </a:lvl1pPr>
          </a:lstStyle>
          <a:p>
            <a:r>
              <a:rPr lang="fr-FR" sz="2400" b="1" dirty="0">
                <a:latin typeface="Arial Narrow" panose="020B0606020202030204" pitchFamily="34" charset="0"/>
              </a:rPr>
              <a:t>Par le même processus nous réalisons le regroupement et le clustering du blé :</a:t>
            </a:r>
            <a:endParaRPr lang="fr-FR" sz="2400" dirty="0"/>
          </a:p>
        </p:txBody>
      </p:sp>
      <p:grpSp>
        <p:nvGrpSpPr>
          <p:cNvPr id="19" name="Group 18">
            <a:extLst>
              <a:ext uri="{FF2B5EF4-FFF2-40B4-BE49-F238E27FC236}">
                <a16:creationId xmlns:a16="http://schemas.microsoft.com/office/drawing/2014/main" id="{94CF5DCF-496D-1F7A-D589-67585DA9FF2B}"/>
              </a:ext>
            </a:extLst>
          </p:cNvPr>
          <p:cNvGrpSpPr/>
          <p:nvPr/>
        </p:nvGrpSpPr>
        <p:grpSpPr>
          <a:xfrm>
            <a:off x="197078" y="127194"/>
            <a:ext cx="11800818" cy="295932"/>
            <a:chOff x="197078" y="79896"/>
            <a:chExt cx="11800818" cy="295932"/>
          </a:xfrm>
        </p:grpSpPr>
        <p:sp>
          <p:nvSpPr>
            <p:cNvPr id="22" name="Rectangle : coins arrondis 18">
              <a:extLst>
                <a:ext uri="{FF2B5EF4-FFF2-40B4-BE49-F238E27FC236}">
                  <a16:creationId xmlns:a16="http://schemas.microsoft.com/office/drawing/2014/main" id="{8570FD02-C60F-B4E6-4722-2B42F28B2419}"/>
                </a:ext>
              </a:extLst>
            </p:cNvPr>
            <p:cNvSpPr/>
            <p:nvPr/>
          </p:nvSpPr>
          <p:spPr>
            <a:xfrm>
              <a:off x="197078" y="79896"/>
              <a:ext cx="2286000" cy="29485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Culture et région agricole</a:t>
              </a:r>
            </a:p>
          </p:txBody>
        </p:sp>
        <p:sp>
          <p:nvSpPr>
            <p:cNvPr id="25" name="Rectangle : coins arrondis 21">
              <a:extLst>
                <a:ext uri="{FF2B5EF4-FFF2-40B4-BE49-F238E27FC236}">
                  <a16:creationId xmlns:a16="http://schemas.microsoft.com/office/drawing/2014/main" id="{C747BB0B-F825-5481-88B9-DC30B6195E28}"/>
                </a:ext>
              </a:extLst>
            </p:cNvPr>
            <p:cNvSpPr/>
            <p:nvPr/>
          </p:nvSpPr>
          <p:spPr>
            <a:xfrm>
              <a:off x="2575783" y="79896"/>
              <a:ext cx="2286000" cy="295932"/>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Facteurs météorologiques</a:t>
              </a:r>
            </a:p>
          </p:txBody>
        </p:sp>
        <p:sp>
          <p:nvSpPr>
            <p:cNvPr id="27" name="Rectangle : coins arrondis 22">
              <a:extLst>
                <a:ext uri="{FF2B5EF4-FFF2-40B4-BE49-F238E27FC236}">
                  <a16:creationId xmlns:a16="http://schemas.microsoft.com/office/drawing/2014/main" id="{43FF37EC-1774-DBD2-3EDD-11678FC1620C}"/>
                </a:ext>
              </a:extLst>
            </p:cNvPr>
            <p:cNvSpPr/>
            <p:nvPr/>
          </p:nvSpPr>
          <p:spPr>
            <a:xfrm>
              <a:off x="4954488" y="88016"/>
              <a:ext cx="2286000" cy="28536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Collecte et préparation de données</a:t>
              </a:r>
            </a:p>
          </p:txBody>
        </p:sp>
        <p:sp>
          <p:nvSpPr>
            <p:cNvPr id="28" name="Rectangle : coins arrondis 23">
              <a:extLst>
                <a:ext uri="{FF2B5EF4-FFF2-40B4-BE49-F238E27FC236}">
                  <a16:creationId xmlns:a16="http://schemas.microsoft.com/office/drawing/2014/main" id="{2EDE01B7-B392-6233-1AC1-C61D54F7D091}"/>
                </a:ext>
              </a:extLst>
            </p:cNvPr>
            <p:cNvSpPr/>
            <p:nvPr/>
          </p:nvSpPr>
          <p:spPr>
            <a:xfrm>
              <a:off x="9711896" y="88015"/>
              <a:ext cx="2286000" cy="285363"/>
            </a:xfrm>
            <a:prstGeom prst="roundRect">
              <a:avLst>
                <a:gd name="adj" fmla="val 42151"/>
              </a:avLst>
            </a:prstGeom>
            <a:solidFill>
              <a:srgbClr val="63E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a:solidFill>
                    <a:schemeClr val="tx1"/>
                  </a:solidFill>
                  <a:latin typeface="Arial Narrow" panose="020B0606020202030204" pitchFamily="34" charset="0"/>
                </a:rPr>
                <a:t>Clustering selon toutes les variables</a:t>
              </a:r>
              <a:endParaRPr lang="fr-FR" sz="1200" dirty="0">
                <a:solidFill>
                  <a:schemeClr val="tx1"/>
                </a:solidFill>
                <a:latin typeface="Arial Narrow" panose="020B0606020202030204" pitchFamily="34" charset="0"/>
              </a:endParaRPr>
            </a:p>
          </p:txBody>
        </p:sp>
        <p:sp>
          <p:nvSpPr>
            <p:cNvPr id="29" name="Rectangle : coins arrondis 24">
              <a:extLst>
                <a:ext uri="{FF2B5EF4-FFF2-40B4-BE49-F238E27FC236}">
                  <a16:creationId xmlns:a16="http://schemas.microsoft.com/office/drawing/2014/main" id="{0C27CA7E-1E45-5A69-C0F2-17F30A707FDC}"/>
                </a:ext>
              </a:extLst>
            </p:cNvPr>
            <p:cNvSpPr/>
            <p:nvPr/>
          </p:nvSpPr>
          <p:spPr>
            <a:xfrm>
              <a:off x="7333193" y="79897"/>
              <a:ext cx="2286000" cy="295931"/>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Clustering selon chaque variable</a:t>
              </a:r>
            </a:p>
          </p:txBody>
        </p:sp>
      </p:grpSp>
      <p:sp>
        <p:nvSpPr>
          <p:cNvPr id="32" name="TextBox 31">
            <a:extLst>
              <a:ext uri="{FF2B5EF4-FFF2-40B4-BE49-F238E27FC236}">
                <a16:creationId xmlns:a16="http://schemas.microsoft.com/office/drawing/2014/main" id="{3027DE5F-CF6A-ECA8-048A-630457651047}"/>
              </a:ext>
            </a:extLst>
          </p:cNvPr>
          <p:cNvSpPr txBox="1"/>
          <p:nvPr/>
        </p:nvSpPr>
        <p:spPr>
          <a:xfrm>
            <a:off x="11654014" y="6362374"/>
            <a:ext cx="348172" cy="307777"/>
          </a:xfrm>
          <a:prstGeom prst="rect">
            <a:avLst/>
          </a:prstGeom>
          <a:noFill/>
        </p:spPr>
        <p:txBody>
          <a:bodyPr wrap="none" rtlCol="0">
            <a:spAutoFit/>
          </a:bodyPr>
          <a:lstStyle/>
          <a:p>
            <a:r>
              <a:rPr lang="fr-FR" sz="1400" dirty="0">
                <a:latin typeface="Arial Narrow" panose="020B0606020202030204" pitchFamily="34" charset="0"/>
              </a:rPr>
              <a:t>31</a:t>
            </a:r>
            <a:endParaRPr lang="en-US" sz="1400" dirty="0">
              <a:latin typeface="Arial Narrow" panose="020B0606020202030204" pitchFamily="34" charset="0"/>
            </a:endParaRPr>
          </a:p>
        </p:txBody>
      </p:sp>
    </p:spTree>
    <p:extLst>
      <p:ext uri="{BB962C8B-B14F-4D97-AF65-F5344CB8AC3E}">
        <p14:creationId xmlns:p14="http://schemas.microsoft.com/office/powerpoint/2010/main" val="3161794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necteur droit 8">
            <a:extLst>
              <a:ext uri="{FF2B5EF4-FFF2-40B4-BE49-F238E27FC236}">
                <a16:creationId xmlns:a16="http://schemas.microsoft.com/office/drawing/2014/main" id="{8C7805D3-50DB-4B56-B965-47CED3CDC4D8}"/>
              </a:ext>
            </a:extLst>
          </p:cNvPr>
          <p:cNvCxnSpPr>
            <a:cxnSpLocks/>
          </p:cNvCxnSpPr>
          <p:nvPr/>
        </p:nvCxnSpPr>
        <p:spPr>
          <a:xfrm>
            <a:off x="6091223" y="1791963"/>
            <a:ext cx="9554" cy="3551164"/>
          </a:xfrm>
          <a:prstGeom prst="line">
            <a:avLst/>
          </a:prstGeom>
          <a:ln w="38100">
            <a:solidFill>
              <a:srgbClr val="04AC20"/>
            </a:solidFil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D5E554CE-D263-4C10-9466-0B3DCD7D808A}"/>
              </a:ext>
            </a:extLst>
          </p:cNvPr>
          <p:cNvSpPr txBox="1"/>
          <p:nvPr/>
        </p:nvSpPr>
        <p:spPr>
          <a:xfrm>
            <a:off x="704503" y="1211695"/>
            <a:ext cx="4415599" cy="369332"/>
          </a:xfrm>
          <a:prstGeom prst="rect">
            <a:avLst/>
          </a:prstGeom>
          <a:noFill/>
        </p:spPr>
        <p:txBody>
          <a:bodyPr wrap="square">
            <a:spAutoFit/>
          </a:bodyPr>
          <a:lstStyle/>
          <a:p>
            <a:pPr algn="ctr"/>
            <a:r>
              <a:rPr lang="fr-FR" sz="1800" b="1" dirty="0">
                <a:solidFill>
                  <a:srgbClr val="04AC20"/>
                </a:solidFill>
                <a:latin typeface="Arial Narrow" panose="020B0606020202030204" pitchFamily="34" charset="0"/>
              </a:rPr>
              <a:t>Résultats du clustering avec K-</a:t>
            </a:r>
            <a:r>
              <a:rPr lang="fr-FR" sz="1800" b="1" dirty="0" err="1">
                <a:solidFill>
                  <a:srgbClr val="04AC20"/>
                </a:solidFill>
                <a:latin typeface="Arial Narrow" panose="020B0606020202030204" pitchFamily="34" charset="0"/>
              </a:rPr>
              <a:t>means</a:t>
            </a:r>
            <a:endParaRPr lang="ko-KR" altLang="en-US" sz="1800" b="1" dirty="0">
              <a:solidFill>
                <a:srgbClr val="04AC20"/>
              </a:solidFill>
              <a:latin typeface="Arial Narrow" panose="020B0606020202030204" pitchFamily="34" charset="0"/>
            </a:endParaRPr>
          </a:p>
        </p:txBody>
      </p:sp>
      <p:sp>
        <p:nvSpPr>
          <p:cNvPr id="11" name="ZoneTexte 10">
            <a:extLst>
              <a:ext uri="{FF2B5EF4-FFF2-40B4-BE49-F238E27FC236}">
                <a16:creationId xmlns:a16="http://schemas.microsoft.com/office/drawing/2014/main" id="{018C4BC5-1D6A-4A36-ABE5-FA5E9AB6895F}"/>
              </a:ext>
            </a:extLst>
          </p:cNvPr>
          <p:cNvSpPr txBox="1"/>
          <p:nvPr/>
        </p:nvSpPr>
        <p:spPr>
          <a:xfrm>
            <a:off x="6065456" y="1211695"/>
            <a:ext cx="5791497" cy="369332"/>
          </a:xfrm>
          <a:prstGeom prst="rect">
            <a:avLst/>
          </a:prstGeom>
          <a:noFill/>
        </p:spPr>
        <p:txBody>
          <a:bodyPr wrap="square">
            <a:spAutoFit/>
          </a:bodyPr>
          <a:lstStyle/>
          <a:p>
            <a:pPr algn="ctr"/>
            <a:r>
              <a:rPr lang="fr-FR" sz="1800" b="1" dirty="0">
                <a:solidFill>
                  <a:srgbClr val="04AC20"/>
                </a:solidFill>
                <a:latin typeface="Arial Narrow" panose="020B0606020202030204" pitchFamily="34" charset="0"/>
              </a:rPr>
              <a:t>Résultats du clustering avec la classification hiérarchique</a:t>
            </a:r>
            <a:endParaRPr lang="ko-KR" altLang="en-US" sz="1800" b="1" dirty="0">
              <a:solidFill>
                <a:srgbClr val="04AC20"/>
              </a:solidFill>
              <a:latin typeface="Arial Narrow" panose="020B0606020202030204" pitchFamily="34" charset="0"/>
            </a:endParaRPr>
          </a:p>
        </p:txBody>
      </p:sp>
      <p:sp>
        <p:nvSpPr>
          <p:cNvPr id="12" name="ZoneTexte 11">
            <a:extLst>
              <a:ext uri="{FF2B5EF4-FFF2-40B4-BE49-F238E27FC236}">
                <a16:creationId xmlns:a16="http://schemas.microsoft.com/office/drawing/2014/main" id="{AF5B515D-4C02-4324-8CDE-4E413FE2065E}"/>
              </a:ext>
            </a:extLst>
          </p:cNvPr>
          <p:cNvSpPr txBox="1"/>
          <p:nvPr/>
        </p:nvSpPr>
        <p:spPr>
          <a:xfrm>
            <a:off x="335047" y="1628197"/>
            <a:ext cx="5313850" cy="4062651"/>
          </a:xfrm>
          <a:prstGeom prst="rect">
            <a:avLst/>
          </a:prstGeom>
          <a:noFill/>
        </p:spPr>
        <p:txBody>
          <a:bodyPr wrap="square">
            <a:spAutoFit/>
          </a:bodyPr>
          <a:lstStyle/>
          <a:p>
            <a:pPr marL="285750" indent="-285750">
              <a:buFont typeface="Arial" panose="020B0604020202020204" pitchFamily="34" charset="0"/>
              <a:buChar char="•"/>
            </a:pPr>
            <a:r>
              <a:rPr lang="fr-FR" sz="1600" dirty="0"/>
              <a:t>Cluster 1 : ['1982-1983', '1984-1985', '1985-1986', '1988-1989', '1991-1992', '1992-1993', '1998-1999', '2004-2005', '2011-2012']</a:t>
            </a:r>
          </a:p>
          <a:p>
            <a:endParaRPr lang="fr-FR" sz="1600" dirty="0"/>
          </a:p>
          <a:p>
            <a:pPr marL="285750" indent="-285750">
              <a:buFont typeface="Arial" panose="020B0604020202020204" pitchFamily="34" charset="0"/>
              <a:buChar char="•"/>
            </a:pPr>
            <a:r>
              <a:rPr lang="fr-FR" sz="1600" dirty="0"/>
              <a:t>Cluster 2 : ['1981-1982', '1986-1987', '1995-1996', '1996-1997', '2002-2003', '2009-2010', '2010-2011', '2014-2015', '2016-2017’] </a:t>
            </a:r>
          </a:p>
          <a:p>
            <a:pPr marL="285750" indent="-285750">
              <a:buFont typeface="Arial" panose="020B0604020202020204" pitchFamily="34" charset="0"/>
              <a:buChar char="•"/>
            </a:pPr>
            <a:endParaRPr lang="fr-FR" sz="1600" dirty="0"/>
          </a:p>
          <a:p>
            <a:pPr marL="285750" indent="-285750">
              <a:buFont typeface="Arial" panose="020B0604020202020204" pitchFamily="34" charset="0"/>
              <a:buChar char="•"/>
            </a:pPr>
            <a:r>
              <a:rPr lang="fr-FR" sz="1600" dirty="0"/>
              <a:t>Cluster 3 : ['1987-1988', '1990-1991', '1993-1994', '2003-2004', '2005-2006', '2008-2009', '2012-2013', '2017-2018', '2018-2019', '2020-2021']</a:t>
            </a:r>
          </a:p>
          <a:p>
            <a:pPr marL="285750" indent="-285750">
              <a:buFont typeface="Arial" panose="020B0604020202020204" pitchFamily="34" charset="0"/>
              <a:buChar char="•"/>
            </a:pPr>
            <a:endParaRPr lang="fr-FR" sz="1600" dirty="0"/>
          </a:p>
          <a:p>
            <a:pPr marL="285750" indent="-285750">
              <a:buFont typeface="Arial" panose="020B0604020202020204" pitchFamily="34" charset="0"/>
              <a:buChar char="•"/>
            </a:pPr>
            <a:r>
              <a:rPr lang="fr-FR" sz="1600" dirty="0"/>
              <a:t>Cluster 4 : ['1983-1984', '1989-1990', '1994-1995', '1997-1998', '1999-2000', '2000-2001', '2001-2002', '2006-2007', '2007-2008', '2013-2014', '2015-2016', '2019-2020']Cluster 5 : [1983, 1985, 1998, 2000</a:t>
            </a:r>
            <a:r>
              <a:rPr lang="fr-FR" dirty="0"/>
              <a:t>, 2019]</a:t>
            </a:r>
          </a:p>
        </p:txBody>
      </p:sp>
      <p:grpSp>
        <p:nvGrpSpPr>
          <p:cNvPr id="2" name="Group 1">
            <a:extLst>
              <a:ext uri="{FF2B5EF4-FFF2-40B4-BE49-F238E27FC236}">
                <a16:creationId xmlns:a16="http://schemas.microsoft.com/office/drawing/2014/main" id="{A8706D4A-F70A-9F01-5074-4418F1A3F15C}"/>
              </a:ext>
            </a:extLst>
          </p:cNvPr>
          <p:cNvGrpSpPr/>
          <p:nvPr/>
        </p:nvGrpSpPr>
        <p:grpSpPr>
          <a:xfrm>
            <a:off x="6366716" y="1628197"/>
            <a:ext cx="5188979" cy="4497841"/>
            <a:chOff x="6644751" y="1249816"/>
            <a:chExt cx="5188979" cy="4497841"/>
          </a:xfrm>
        </p:grpSpPr>
        <p:pic>
          <p:nvPicPr>
            <p:cNvPr id="16" name="Image 15">
              <a:extLst>
                <a:ext uri="{FF2B5EF4-FFF2-40B4-BE49-F238E27FC236}">
                  <a16:creationId xmlns:a16="http://schemas.microsoft.com/office/drawing/2014/main" id="{AEAD3D93-9D43-40AB-89CF-DA8BDDBD755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793865" y="1249816"/>
              <a:ext cx="4785053" cy="4497841"/>
            </a:xfrm>
            <a:prstGeom prst="rect">
              <a:avLst/>
            </a:prstGeom>
            <a:noFill/>
            <a:ln>
              <a:noFill/>
            </a:ln>
          </p:spPr>
        </p:pic>
        <p:cxnSp>
          <p:nvCxnSpPr>
            <p:cNvPr id="14" name="Connecteur droit 13">
              <a:extLst>
                <a:ext uri="{FF2B5EF4-FFF2-40B4-BE49-F238E27FC236}">
                  <a16:creationId xmlns:a16="http://schemas.microsoft.com/office/drawing/2014/main" id="{6653AA8F-32DB-4B45-98AA-EDCE60102648}"/>
                </a:ext>
              </a:extLst>
            </p:cNvPr>
            <p:cNvCxnSpPr>
              <a:cxnSpLocks/>
            </p:cNvCxnSpPr>
            <p:nvPr/>
          </p:nvCxnSpPr>
          <p:spPr>
            <a:xfrm flipH="1">
              <a:off x="6644751" y="3465513"/>
              <a:ext cx="5188979" cy="0"/>
            </a:xfrm>
            <a:prstGeom prst="line">
              <a:avLst/>
            </a:prstGeom>
            <a:ln w="38100">
              <a:solidFill>
                <a:srgbClr val="04AC20"/>
              </a:solidFill>
            </a:ln>
          </p:spPr>
          <p:style>
            <a:lnRef idx="1">
              <a:schemeClr val="accent1"/>
            </a:lnRef>
            <a:fillRef idx="0">
              <a:schemeClr val="accent1"/>
            </a:fillRef>
            <a:effectRef idx="0">
              <a:schemeClr val="accent1"/>
            </a:effectRef>
            <a:fontRef idx="minor">
              <a:schemeClr val="tx1"/>
            </a:fontRef>
          </p:style>
        </p:cxnSp>
      </p:grpSp>
      <p:sp>
        <p:nvSpPr>
          <p:cNvPr id="15" name="ZoneTexte 14">
            <a:extLst>
              <a:ext uri="{FF2B5EF4-FFF2-40B4-BE49-F238E27FC236}">
                <a16:creationId xmlns:a16="http://schemas.microsoft.com/office/drawing/2014/main" id="{A6EB7828-53E3-4DE5-9E27-188197D3F614}"/>
              </a:ext>
            </a:extLst>
          </p:cNvPr>
          <p:cNvSpPr txBox="1"/>
          <p:nvPr/>
        </p:nvSpPr>
        <p:spPr>
          <a:xfrm>
            <a:off x="1368732" y="6119282"/>
            <a:ext cx="9435427" cy="646331"/>
          </a:xfrm>
          <a:prstGeom prst="rect">
            <a:avLst/>
          </a:prstGeom>
          <a:noFill/>
        </p:spPr>
        <p:txBody>
          <a:bodyPr wrap="square">
            <a:spAutoFit/>
          </a:bodyPr>
          <a:lstStyle/>
          <a:p>
            <a:pPr algn="ctr"/>
            <a:r>
              <a:rPr lang="fr-FR" b="1" dirty="0">
                <a:latin typeface="Arial Narrow" panose="020B0606020202030204" pitchFamily="34" charset="0"/>
              </a:rPr>
              <a:t>On découpe de dendrogramme de l’algorithme CAH en 4 clusters et on trouve les même résultats de groupes trouvé avec K-</a:t>
            </a:r>
            <a:r>
              <a:rPr lang="fr-FR" b="1" dirty="0" err="1">
                <a:latin typeface="Arial Narrow" panose="020B0606020202030204" pitchFamily="34" charset="0"/>
              </a:rPr>
              <a:t>means</a:t>
            </a:r>
            <a:r>
              <a:rPr lang="fr-FR" b="1" dirty="0">
                <a:latin typeface="Arial Narrow" panose="020B0606020202030204" pitchFamily="34" charset="0"/>
              </a:rPr>
              <a:t>.</a:t>
            </a:r>
          </a:p>
        </p:txBody>
      </p:sp>
      <p:pic>
        <p:nvPicPr>
          <p:cNvPr id="18" name="Graphique 25">
            <a:extLst>
              <a:ext uri="{FF2B5EF4-FFF2-40B4-BE49-F238E27FC236}">
                <a16:creationId xmlns:a16="http://schemas.microsoft.com/office/drawing/2014/main" id="{ED05E4A0-F93D-B69F-203C-F2B109ED07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4508" y="611244"/>
            <a:ext cx="703131" cy="749808"/>
          </a:xfrm>
          <a:prstGeom prst="rect">
            <a:avLst/>
          </a:prstGeom>
        </p:spPr>
      </p:pic>
      <p:grpSp>
        <p:nvGrpSpPr>
          <p:cNvPr id="20" name="Group 19">
            <a:extLst>
              <a:ext uri="{FF2B5EF4-FFF2-40B4-BE49-F238E27FC236}">
                <a16:creationId xmlns:a16="http://schemas.microsoft.com/office/drawing/2014/main" id="{4BD7C755-E393-6357-BBDB-93F29D233B02}"/>
              </a:ext>
            </a:extLst>
          </p:cNvPr>
          <p:cNvGrpSpPr/>
          <p:nvPr/>
        </p:nvGrpSpPr>
        <p:grpSpPr>
          <a:xfrm>
            <a:off x="197078" y="127194"/>
            <a:ext cx="11800818" cy="295932"/>
            <a:chOff x="197078" y="79896"/>
            <a:chExt cx="11800818" cy="295932"/>
          </a:xfrm>
        </p:grpSpPr>
        <p:sp>
          <p:nvSpPr>
            <p:cNvPr id="21" name="Rectangle : coins arrondis 18">
              <a:extLst>
                <a:ext uri="{FF2B5EF4-FFF2-40B4-BE49-F238E27FC236}">
                  <a16:creationId xmlns:a16="http://schemas.microsoft.com/office/drawing/2014/main" id="{440047A3-73A5-9065-CCEE-B55900D87D29}"/>
                </a:ext>
              </a:extLst>
            </p:cNvPr>
            <p:cNvSpPr/>
            <p:nvPr/>
          </p:nvSpPr>
          <p:spPr>
            <a:xfrm>
              <a:off x="197078" y="79896"/>
              <a:ext cx="2286000" cy="29485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Culture et région agricole</a:t>
              </a:r>
            </a:p>
          </p:txBody>
        </p:sp>
        <p:sp>
          <p:nvSpPr>
            <p:cNvPr id="22" name="Rectangle : coins arrondis 21">
              <a:extLst>
                <a:ext uri="{FF2B5EF4-FFF2-40B4-BE49-F238E27FC236}">
                  <a16:creationId xmlns:a16="http://schemas.microsoft.com/office/drawing/2014/main" id="{996ADC90-C608-2586-2CAF-F981B1C16E0F}"/>
                </a:ext>
              </a:extLst>
            </p:cNvPr>
            <p:cNvSpPr/>
            <p:nvPr/>
          </p:nvSpPr>
          <p:spPr>
            <a:xfrm>
              <a:off x="2575783" y="79896"/>
              <a:ext cx="2286000" cy="295932"/>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Facteurs météorologiques</a:t>
              </a:r>
            </a:p>
          </p:txBody>
        </p:sp>
        <p:sp>
          <p:nvSpPr>
            <p:cNvPr id="23" name="Rectangle : coins arrondis 22">
              <a:extLst>
                <a:ext uri="{FF2B5EF4-FFF2-40B4-BE49-F238E27FC236}">
                  <a16:creationId xmlns:a16="http://schemas.microsoft.com/office/drawing/2014/main" id="{2655BC2E-106A-252E-67C2-BF09EBC39E90}"/>
                </a:ext>
              </a:extLst>
            </p:cNvPr>
            <p:cNvSpPr/>
            <p:nvPr/>
          </p:nvSpPr>
          <p:spPr>
            <a:xfrm>
              <a:off x="4954488" y="88016"/>
              <a:ext cx="2286000" cy="28536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Collecte et préparation de données</a:t>
              </a:r>
            </a:p>
          </p:txBody>
        </p:sp>
        <p:sp>
          <p:nvSpPr>
            <p:cNvPr id="24" name="Rectangle : coins arrondis 23">
              <a:extLst>
                <a:ext uri="{FF2B5EF4-FFF2-40B4-BE49-F238E27FC236}">
                  <a16:creationId xmlns:a16="http://schemas.microsoft.com/office/drawing/2014/main" id="{A22AA696-8B4D-DE5C-1B6A-96884CA62707}"/>
                </a:ext>
              </a:extLst>
            </p:cNvPr>
            <p:cNvSpPr/>
            <p:nvPr/>
          </p:nvSpPr>
          <p:spPr>
            <a:xfrm>
              <a:off x="9711896" y="88015"/>
              <a:ext cx="2286000" cy="285363"/>
            </a:xfrm>
            <a:prstGeom prst="roundRect">
              <a:avLst>
                <a:gd name="adj" fmla="val 42151"/>
              </a:avLst>
            </a:prstGeom>
            <a:solidFill>
              <a:srgbClr val="63E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a:solidFill>
                    <a:schemeClr val="tx1"/>
                  </a:solidFill>
                  <a:latin typeface="Arial Narrow" panose="020B0606020202030204" pitchFamily="34" charset="0"/>
                </a:rPr>
                <a:t>Clustering selon toutes les variables</a:t>
              </a:r>
              <a:endParaRPr lang="fr-FR" sz="1200" dirty="0">
                <a:solidFill>
                  <a:schemeClr val="tx1"/>
                </a:solidFill>
                <a:latin typeface="Arial Narrow" panose="020B0606020202030204" pitchFamily="34" charset="0"/>
              </a:endParaRPr>
            </a:p>
          </p:txBody>
        </p:sp>
        <p:sp>
          <p:nvSpPr>
            <p:cNvPr id="25" name="Rectangle : coins arrondis 24">
              <a:extLst>
                <a:ext uri="{FF2B5EF4-FFF2-40B4-BE49-F238E27FC236}">
                  <a16:creationId xmlns:a16="http://schemas.microsoft.com/office/drawing/2014/main" id="{7335A9CA-1BA2-4167-6D47-35E4A92FD8AF}"/>
                </a:ext>
              </a:extLst>
            </p:cNvPr>
            <p:cNvSpPr/>
            <p:nvPr/>
          </p:nvSpPr>
          <p:spPr>
            <a:xfrm>
              <a:off x="7333193" y="79897"/>
              <a:ext cx="2286000" cy="295931"/>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Clustering selon chaque variable</a:t>
              </a:r>
            </a:p>
          </p:txBody>
        </p:sp>
      </p:grpSp>
      <p:sp>
        <p:nvSpPr>
          <p:cNvPr id="26" name="TextBox 25">
            <a:extLst>
              <a:ext uri="{FF2B5EF4-FFF2-40B4-BE49-F238E27FC236}">
                <a16:creationId xmlns:a16="http://schemas.microsoft.com/office/drawing/2014/main" id="{61C2A3FC-6DC9-6024-849F-9D452956D76B}"/>
              </a:ext>
            </a:extLst>
          </p:cNvPr>
          <p:cNvSpPr txBox="1"/>
          <p:nvPr/>
        </p:nvSpPr>
        <p:spPr>
          <a:xfrm>
            <a:off x="11654014" y="6362374"/>
            <a:ext cx="348172" cy="307777"/>
          </a:xfrm>
          <a:prstGeom prst="rect">
            <a:avLst/>
          </a:prstGeom>
          <a:noFill/>
        </p:spPr>
        <p:txBody>
          <a:bodyPr wrap="none" rtlCol="0">
            <a:spAutoFit/>
          </a:bodyPr>
          <a:lstStyle/>
          <a:p>
            <a:r>
              <a:rPr lang="fr-FR" sz="1400" dirty="0">
                <a:latin typeface="Arial Narrow" panose="020B0606020202030204" pitchFamily="34" charset="0"/>
              </a:rPr>
              <a:t>32</a:t>
            </a:r>
            <a:endParaRPr lang="en-US" sz="1400" dirty="0">
              <a:latin typeface="Arial Narrow" panose="020B0606020202030204" pitchFamily="34" charset="0"/>
            </a:endParaRPr>
          </a:p>
        </p:txBody>
      </p:sp>
    </p:spTree>
    <p:extLst>
      <p:ext uri="{BB962C8B-B14F-4D97-AF65-F5344CB8AC3E}">
        <p14:creationId xmlns:p14="http://schemas.microsoft.com/office/powerpoint/2010/main" val="6594686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4D883D6-CD5D-4A71-848E-17EE48B46672}"/>
              </a:ext>
            </a:extLst>
          </p:cNvPr>
          <p:cNvPicPr/>
          <p:nvPr/>
        </p:nvPicPr>
        <p:blipFill>
          <a:blip r:embed="rId2"/>
          <a:stretch>
            <a:fillRect/>
          </a:stretch>
        </p:blipFill>
        <p:spPr>
          <a:xfrm>
            <a:off x="1520831" y="1298613"/>
            <a:ext cx="9150339" cy="3068474"/>
          </a:xfrm>
          <a:prstGeom prst="rect">
            <a:avLst/>
          </a:prstGeom>
          <a:ln>
            <a:solidFill>
              <a:srgbClr val="04AC20"/>
            </a:solidFill>
          </a:ln>
          <a:effectLst>
            <a:glow rad="63500">
              <a:srgbClr val="04AC20">
                <a:alpha val="40000"/>
              </a:srgbClr>
            </a:glow>
          </a:effectLst>
        </p:spPr>
      </p:pic>
      <p:pic>
        <p:nvPicPr>
          <p:cNvPr id="11" name="Image 10">
            <a:extLst>
              <a:ext uri="{FF2B5EF4-FFF2-40B4-BE49-F238E27FC236}">
                <a16:creationId xmlns:a16="http://schemas.microsoft.com/office/drawing/2014/main" id="{529A9325-54B4-446E-A38E-9692571E810B}"/>
              </a:ext>
            </a:extLst>
          </p:cNvPr>
          <p:cNvPicPr>
            <a:picLocks noChangeAspect="1"/>
          </p:cNvPicPr>
          <p:nvPr/>
        </p:nvPicPr>
        <p:blipFill>
          <a:blip r:embed="rId3"/>
          <a:stretch>
            <a:fillRect/>
          </a:stretch>
        </p:blipFill>
        <p:spPr>
          <a:xfrm>
            <a:off x="4462617" y="6086323"/>
            <a:ext cx="3684997" cy="531531"/>
          </a:xfrm>
          <a:prstGeom prst="rect">
            <a:avLst/>
          </a:prstGeom>
        </p:spPr>
      </p:pic>
      <p:pic>
        <p:nvPicPr>
          <p:cNvPr id="12" name="Image 11">
            <a:extLst>
              <a:ext uri="{FF2B5EF4-FFF2-40B4-BE49-F238E27FC236}">
                <a16:creationId xmlns:a16="http://schemas.microsoft.com/office/drawing/2014/main" id="{07DC1225-9376-4CEA-8794-549CA75619FB}"/>
              </a:ext>
            </a:extLst>
          </p:cNvPr>
          <p:cNvPicPr>
            <a:picLocks noChangeAspect="1"/>
          </p:cNvPicPr>
          <p:nvPr/>
        </p:nvPicPr>
        <p:blipFill>
          <a:blip r:embed="rId4"/>
          <a:stretch>
            <a:fillRect/>
          </a:stretch>
        </p:blipFill>
        <p:spPr>
          <a:xfrm>
            <a:off x="4494571" y="5169293"/>
            <a:ext cx="3740044" cy="678272"/>
          </a:xfrm>
          <a:prstGeom prst="rect">
            <a:avLst/>
          </a:prstGeom>
        </p:spPr>
      </p:pic>
      <p:sp>
        <p:nvSpPr>
          <p:cNvPr id="13" name="ZoneTexte 12">
            <a:extLst>
              <a:ext uri="{FF2B5EF4-FFF2-40B4-BE49-F238E27FC236}">
                <a16:creationId xmlns:a16="http://schemas.microsoft.com/office/drawing/2014/main" id="{E95ADF8E-2985-4F86-BE0A-3C3372E222AD}"/>
              </a:ext>
            </a:extLst>
          </p:cNvPr>
          <p:cNvSpPr txBox="1"/>
          <p:nvPr/>
        </p:nvSpPr>
        <p:spPr>
          <a:xfrm>
            <a:off x="3452518" y="5759260"/>
            <a:ext cx="1872714" cy="369332"/>
          </a:xfrm>
          <a:prstGeom prst="rect">
            <a:avLst/>
          </a:prstGeom>
          <a:noFill/>
        </p:spPr>
        <p:txBody>
          <a:bodyPr wrap="square">
            <a:spAutoFit/>
          </a:bodyPr>
          <a:lstStyle/>
          <a:p>
            <a:r>
              <a:rPr lang="fr-FR" b="1" dirty="0">
                <a:latin typeface="Arial Narrow" panose="020B0606020202030204" pitchFamily="34" charset="0"/>
              </a:rPr>
              <a:t>APRE maximale</a:t>
            </a:r>
            <a:endParaRPr lang="fr-FR" sz="1800" dirty="0"/>
          </a:p>
        </p:txBody>
      </p:sp>
      <p:sp>
        <p:nvSpPr>
          <p:cNvPr id="14" name="ZoneTexte 13">
            <a:extLst>
              <a:ext uri="{FF2B5EF4-FFF2-40B4-BE49-F238E27FC236}">
                <a16:creationId xmlns:a16="http://schemas.microsoft.com/office/drawing/2014/main" id="{FA20DFC1-69CF-4332-8AB6-8378223607AD}"/>
              </a:ext>
            </a:extLst>
          </p:cNvPr>
          <p:cNvSpPr txBox="1"/>
          <p:nvPr/>
        </p:nvSpPr>
        <p:spPr>
          <a:xfrm>
            <a:off x="7907391" y="5738126"/>
            <a:ext cx="1650959" cy="369332"/>
          </a:xfrm>
          <a:prstGeom prst="rect">
            <a:avLst/>
          </a:prstGeom>
          <a:noFill/>
        </p:spPr>
        <p:txBody>
          <a:bodyPr wrap="square">
            <a:spAutoFit/>
          </a:bodyPr>
          <a:lstStyle/>
          <a:p>
            <a:r>
              <a:rPr lang="fr-FR" b="1" dirty="0">
                <a:latin typeface="Arial Narrow" panose="020B0606020202030204" pitchFamily="34" charset="0"/>
              </a:rPr>
              <a:t>APRE minimale</a:t>
            </a:r>
            <a:endParaRPr lang="fr-FR" sz="1800" dirty="0"/>
          </a:p>
        </p:txBody>
      </p:sp>
      <p:sp>
        <p:nvSpPr>
          <p:cNvPr id="15" name="ZoneTexte 14">
            <a:extLst>
              <a:ext uri="{FF2B5EF4-FFF2-40B4-BE49-F238E27FC236}">
                <a16:creationId xmlns:a16="http://schemas.microsoft.com/office/drawing/2014/main" id="{01C6850C-25A9-417C-A9F1-AE3DB5E1431F}"/>
              </a:ext>
            </a:extLst>
          </p:cNvPr>
          <p:cNvSpPr txBox="1"/>
          <p:nvPr/>
        </p:nvSpPr>
        <p:spPr>
          <a:xfrm>
            <a:off x="3452518" y="4947438"/>
            <a:ext cx="1738372" cy="369332"/>
          </a:xfrm>
          <a:prstGeom prst="rect">
            <a:avLst/>
          </a:prstGeom>
          <a:noFill/>
        </p:spPr>
        <p:txBody>
          <a:bodyPr wrap="square">
            <a:spAutoFit/>
          </a:bodyPr>
          <a:lstStyle/>
          <a:p>
            <a:r>
              <a:rPr lang="fr-FR" b="1" dirty="0">
                <a:latin typeface="Arial Narrow" panose="020B0606020202030204" pitchFamily="34" charset="0"/>
              </a:rPr>
              <a:t>AGDD maximale</a:t>
            </a:r>
            <a:endParaRPr lang="fr-FR" sz="1800" dirty="0"/>
          </a:p>
        </p:txBody>
      </p:sp>
      <p:sp>
        <p:nvSpPr>
          <p:cNvPr id="16" name="ZoneTexte 15">
            <a:extLst>
              <a:ext uri="{FF2B5EF4-FFF2-40B4-BE49-F238E27FC236}">
                <a16:creationId xmlns:a16="http://schemas.microsoft.com/office/drawing/2014/main" id="{10773FA4-9234-4FA6-8A0B-CBAC8793C131}"/>
              </a:ext>
            </a:extLst>
          </p:cNvPr>
          <p:cNvSpPr txBox="1"/>
          <p:nvPr/>
        </p:nvSpPr>
        <p:spPr>
          <a:xfrm>
            <a:off x="7939345" y="5000373"/>
            <a:ext cx="1650959" cy="369332"/>
          </a:xfrm>
          <a:prstGeom prst="rect">
            <a:avLst/>
          </a:prstGeom>
          <a:noFill/>
        </p:spPr>
        <p:txBody>
          <a:bodyPr wrap="square">
            <a:spAutoFit/>
          </a:bodyPr>
          <a:lstStyle/>
          <a:p>
            <a:r>
              <a:rPr lang="fr-FR" b="1" dirty="0">
                <a:latin typeface="Arial Narrow" panose="020B0606020202030204" pitchFamily="34" charset="0"/>
              </a:rPr>
              <a:t>AGDD minimale</a:t>
            </a:r>
            <a:endParaRPr lang="fr-FR" sz="1800" dirty="0"/>
          </a:p>
        </p:txBody>
      </p:sp>
      <p:sp>
        <p:nvSpPr>
          <p:cNvPr id="17" name="Rectangle : coins arrondis 16">
            <a:extLst>
              <a:ext uri="{FF2B5EF4-FFF2-40B4-BE49-F238E27FC236}">
                <a16:creationId xmlns:a16="http://schemas.microsoft.com/office/drawing/2014/main" id="{D04CFADA-9700-40CF-901C-646630EBB751}"/>
              </a:ext>
            </a:extLst>
          </p:cNvPr>
          <p:cNvSpPr/>
          <p:nvPr/>
        </p:nvSpPr>
        <p:spPr>
          <a:xfrm>
            <a:off x="5586875" y="3551068"/>
            <a:ext cx="1047135" cy="238125"/>
          </a:xfrm>
          <a:prstGeom prst="roundRect">
            <a:avLst/>
          </a:prstGeom>
          <a:noFill/>
          <a:ln w="38100">
            <a:solidFill>
              <a:srgbClr val="C22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 coins arrondis 18">
            <a:extLst>
              <a:ext uri="{FF2B5EF4-FFF2-40B4-BE49-F238E27FC236}">
                <a16:creationId xmlns:a16="http://schemas.microsoft.com/office/drawing/2014/main" id="{5F9F481D-6583-4AF6-94F6-C351A452E47E}"/>
              </a:ext>
            </a:extLst>
          </p:cNvPr>
          <p:cNvSpPr/>
          <p:nvPr/>
        </p:nvSpPr>
        <p:spPr>
          <a:xfrm>
            <a:off x="5586875" y="3088630"/>
            <a:ext cx="1047135" cy="238125"/>
          </a:xfrm>
          <a:prstGeom prst="roundRect">
            <a:avLst/>
          </a:prstGeom>
          <a:noFill/>
          <a:ln w="38100">
            <a:solidFill>
              <a:srgbClr val="FFC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 coins arrondis 19">
            <a:extLst>
              <a:ext uri="{FF2B5EF4-FFF2-40B4-BE49-F238E27FC236}">
                <a16:creationId xmlns:a16="http://schemas.microsoft.com/office/drawing/2014/main" id="{C37AE5AD-C56A-436B-BF70-54533761B6FF}"/>
              </a:ext>
            </a:extLst>
          </p:cNvPr>
          <p:cNvSpPr/>
          <p:nvPr/>
        </p:nvSpPr>
        <p:spPr>
          <a:xfrm>
            <a:off x="5572434" y="2665758"/>
            <a:ext cx="1047135" cy="238125"/>
          </a:xfrm>
          <a:prstGeom prst="roundRect">
            <a:avLst/>
          </a:prstGeom>
          <a:noFill/>
          <a:ln w="38100">
            <a:solidFill>
              <a:srgbClr val="FF0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Rectangle : coins arrondis 20">
            <a:extLst>
              <a:ext uri="{FF2B5EF4-FFF2-40B4-BE49-F238E27FC236}">
                <a16:creationId xmlns:a16="http://schemas.microsoft.com/office/drawing/2014/main" id="{AE3A43E8-2EDF-44B9-A2E0-4FA9526D5013}"/>
              </a:ext>
            </a:extLst>
          </p:cNvPr>
          <p:cNvSpPr/>
          <p:nvPr/>
        </p:nvSpPr>
        <p:spPr>
          <a:xfrm>
            <a:off x="5586875" y="2258713"/>
            <a:ext cx="1047135" cy="238125"/>
          </a:xfrm>
          <a:prstGeom prst="roundRect">
            <a:avLst/>
          </a:prstGeom>
          <a:noFill/>
          <a:ln w="38100">
            <a:solidFill>
              <a:srgbClr val="FF81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 coins arrondis 21">
            <a:extLst>
              <a:ext uri="{FF2B5EF4-FFF2-40B4-BE49-F238E27FC236}">
                <a16:creationId xmlns:a16="http://schemas.microsoft.com/office/drawing/2014/main" id="{1784351E-8F2B-444F-B3B3-219120F8C169}"/>
              </a:ext>
            </a:extLst>
          </p:cNvPr>
          <p:cNvSpPr/>
          <p:nvPr/>
        </p:nvSpPr>
        <p:spPr>
          <a:xfrm>
            <a:off x="9435440" y="3551068"/>
            <a:ext cx="1047135" cy="238125"/>
          </a:xfrm>
          <a:prstGeom prst="roundRect">
            <a:avLst/>
          </a:prstGeom>
          <a:noFill/>
          <a:ln w="38100">
            <a:solidFill>
              <a:srgbClr val="AAF9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 coins arrondis 23">
            <a:extLst>
              <a:ext uri="{FF2B5EF4-FFF2-40B4-BE49-F238E27FC236}">
                <a16:creationId xmlns:a16="http://schemas.microsoft.com/office/drawing/2014/main" id="{3FE8684E-1637-4718-939C-D9C24D46C60B}"/>
              </a:ext>
            </a:extLst>
          </p:cNvPr>
          <p:cNvSpPr/>
          <p:nvPr/>
        </p:nvSpPr>
        <p:spPr>
          <a:xfrm>
            <a:off x="9420998" y="3084877"/>
            <a:ext cx="1047135" cy="263007"/>
          </a:xfrm>
          <a:prstGeom prst="roundRect">
            <a:avLst/>
          </a:prstGeom>
          <a:noFill/>
          <a:ln w="38100">
            <a:solidFill>
              <a:srgbClr val="3400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 coins arrondis 24">
            <a:extLst>
              <a:ext uri="{FF2B5EF4-FFF2-40B4-BE49-F238E27FC236}">
                <a16:creationId xmlns:a16="http://schemas.microsoft.com/office/drawing/2014/main" id="{72A88604-3B8F-4B3D-925A-DA19F6690A0A}"/>
              </a:ext>
            </a:extLst>
          </p:cNvPr>
          <p:cNvSpPr/>
          <p:nvPr/>
        </p:nvSpPr>
        <p:spPr>
          <a:xfrm>
            <a:off x="9420999" y="2665758"/>
            <a:ext cx="1047135" cy="238125"/>
          </a:xfrm>
          <a:prstGeom prst="roundRect">
            <a:avLst/>
          </a:prstGeom>
          <a:noFill/>
          <a:ln w="38100">
            <a:solidFill>
              <a:srgbClr val="440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6" name="Rectangle : coins arrondis 25">
            <a:extLst>
              <a:ext uri="{FF2B5EF4-FFF2-40B4-BE49-F238E27FC236}">
                <a16:creationId xmlns:a16="http://schemas.microsoft.com/office/drawing/2014/main" id="{67AC2782-AE94-49B0-AAD7-C7CBDB822128}"/>
              </a:ext>
            </a:extLst>
          </p:cNvPr>
          <p:cNvSpPr/>
          <p:nvPr/>
        </p:nvSpPr>
        <p:spPr>
          <a:xfrm>
            <a:off x="9435440" y="2258713"/>
            <a:ext cx="1047135" cy="238125"/>
          </a:xfrm>
          <a:prstGeom prst="roundRect">
            <a:avLst/>
          </a:prstGeom>
          <a:noFill/>
          <a:ln w="38100">
            <a:solidFill>
              <a:srgbClr val="AAF9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3" name="Graphique 25">
            <a:extLst>
              <a:ext uri="{FF2B5EF4-FFF2-40B4-BE49-F238E27FC236}">
                <a16:creationId xmlns:a16="http://schemas.microsoft.com/office/drawing/2014/main" id="{2CA4C965-405B-3E65-CBE5-1E18F49A95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4508" y="611244"/>
            <a:ext cx="703131" cy="749808"/>
          </a:xfrm>
          <a:prstGeom prst="rect">
            <a:avLst/>
          </a:prstGeom>
        </p:spPr>
      </p:pic>
      <p:grpSp>
        <p:nvGrpSpPr>
          <p:cNvPr id="27" name="Group 26">
            <a:extLst>
              <a:ext uri="{FF2B5EF4-FFF2-40B4-BE49-F238E27FC236}">
                <a16:creationId xmlns:a16="http://schemas.microsoft.com/office/drawing/2014/main" id="{90278E85-DD9D-EB1B-1309-D5E94370ECE0}"/>
              </a:ext>
            </a:extLst>
          </p:cNvPr>
          <p:cNvGrpSpPr/>
          <p:nvPr/>
        </p:nvGrpSpPr>
        <p:grpSpPr>
          <a:xfrm>
            <a:off x="197078" y="127194"/>
            <a:ext cx="11800818" cy="295932"/>
            <a:chOff x="197078" y="79896"/>
            <a:chExt cx="11800818" cy="295932"/>
          </a:xfrm>
        </p:grpSpPr>
        <p:sp>
          <p:nvSpPr>
            <p:cNvPr id="28" name="Rectangle : coins arrondis 18">
              <a:extLst>
                <a:ext uri="{FF2B5EF4-FFF2-40B4-BE49-F238E27FC236}">
                  <a16:creationId xmlns:a16="http://schemas.microsoft.com/office/drawing/2014/main" id="{43E0F611-FE61-8D6E-221B-C4CDA3724170}"/>
                </a:ext>
              </a:extLst>
            </p:cNvPr>
            <p:cNvSpPr/>
            <p:nvPr/>
          </p:nvSpPr>
          <p:spPr>
            <a:xfrm>
              <a:off x="197078" y="79896"/>
              <a:ext cx="2286000" cy="29485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Culture et région agricole</a:t>
              </a:r>
            </a:p>
          </p:txBody>
        </p:sp>
        <p:sp>
          <p:nvSpPr>
            <p:cNvPr id="29" name="Rectangle : coins arrondis 21">
              <a:extLst>
                <a:ext uri="{FF2B5EF4-FFF2-40B4-BE49-F238E27FC236}">
                  <a16:creationId xmlns:a16="http://schemas.microsoft.com/office/drawing/2014/main" id="{AA44DF05-BF7B-BA8C-7FDF-0D4A54354A21}"/>
                </a:ext>
              </a:extLst>
            </p:cNvPr>
            <p:cNvSpPr/>
            <p:nvPr/>
          </p:nvSpPr>
          <p:spPr>
            <a:xfrm>
              <a:off x="2575783" y="79896"/>
              <a:ext cx="2286000" cy="295932"/>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Facteurs météorologiques</a:t>
              </a:r>
            </a:p>
          </p:txBody>
        </p:sp>
        <p:sp>
          <p:nvSpPr>
            <p:cNvPr id="30" name="Rectangle : coins arrondis 22">
              <a:extLst>
                <a:ext uri="{FF2B5EF4-FFF2-40B4-BE49-F238E27FC236}">
                  <a16:creationId xmlns:a16="http://schemas.microsoft.com/office/drawing/2014/main" id="{9C2D41ED-3889-B81C-6871-544704FA53D9}"/>
                </a:ext>
              </a:extLst>
            </p:cNvPr>
            <p:cNvSpPr/>
            <p:nvPr/>
          </p:nvSpPr>
          <p:spPr>
            <a:xfrm>
              <a:off x="4954488" y="88016"/>
              <a:ext cx="2286000" cy="28536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Collecte et préparation de données</a:t>
              </a:r>
            </a:p>
          </p:txBody>
        </p:sp>
        <p:sp>
          <p:nvSpPr>
            <p:cNvPr id="31" name="Rectangle : coins arrondis 23">
              <a:extLst>
                <a:ext uri="{FF2B5EF4-FFF2-40B4-BE49-F238E27FC236}">
                  <a16:creationId xmlns:a16="http://schemas.microsoft.com/office/drawing/2014/main" id="{65551E6B-E8D6-4AAA-EB08-081EF0611FDE}"/>
                </a:ext>
              </a:extLst>
            </p:cNvPr>
            <p:cNvSpPr/>
            <p:nvPr/>
          </p:nvSpPr>
          <p:spPr>
            <a:xfrm>
              <a:off x="9711896" y="88015"/>
              <a:ext cx="2286000" cy="285363"/>
            </a:xfrm>
            <a:prstGeom prst="roundRect">
              <a:avLst>
                <a:gd name="adj" fmla="val 42151"/>
              </a:avLst>
            </a:prstGeom>
            <a:solidFill>
              <a:srgbClr val="63E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a:solidFill>
                    <a:schemeClr val="tx1"/>
                  </a:solidFill>
                  <a:latin typeface="Arial Narrow" panose="020B0606020202030204" pitchFamily="34" charset="0"/>
                </a:rPr>
                <a:t>Clustering selon toutes les variables</a:t>
              </a:r>
              <a:endParaRPr lang="fr-FR" sz="1200" dirty="0">
                <a:solidFill>
                  <a:schemeClr val="tx1"/>
                </a:solidFill>
                <a:latin typeface="Arial Narrow" panose="020B0606020202030204" pitchFamily="34" charset="0"/>
              </a:endParaRPr>
            </a:p>
          </p:txBody>
        </p:sp>
        <p:sp>
          <p:nvSpPr>
            <p:cNvPr id="32" name="Rectangle : coins arrondis 24">
              <a:extLst>
                <a:ext uri="{FF2B5EF4-FFF2-40B4-BE49-F238E27FC236}">
                  <a16:creationId xmlns:a16="http://schemas.microsoft.com/office/drawing/2014/main" id="{FD783B0C-45E3-EB07-3BE4-D56E60D157B1}"/>
                </a:ext>
              </a:extLst>
            </p:cNvPr>
            <p:cNvSpPr/>
            <p:nvPr/>
          </p:nvSpPr>
          <p:spPr>
            <a:xfrm>
              <a:off x="7333193" y="79897"/>
              <a:ext cx="2286000" cy="295931"/>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Clustering selon chaque variable</a:t>
              </a:r>
            </a:p>
          </p:txBody>
        </p:sp>
      </p:grpSp>
      <p:sp>
        <p:nvSpPr>
          <p:cNvPr id="33" name="TextBox 32">
            <a:extLst>
              <a:ext uri="{FF2B5EF4-FFF2-40B4-BE49-F238E27FC236}">
                <a16:creationId xmlns:a16="http://schemas.microsoft.com/office/drawing/2014/main" id="{59394B40-6E36-8E5E-1264-EEF2DF83004A}"/>
              </a:ext>
            </a:extLst>
          </p:cNvPr>
          <p:cNvSpPr txBox="1"/>
          <p:nvPr/>
        </p:nvSpPr>
        <p:spPr>
          <a:xfrm>
            <a:off x="11654014" y="6362374"/>
            <a:ext cx="348172" cy="307777"/>
          </a:xfrm>
          <a:prstGeom prst="rect">
            <a:avLst/>
          </a:prstGeom>
          <a:noFill/>
        </p:spPr>
        <p:txBody>
          <a:bodyPr wrap="none" rtlCol="0">
            <a:spAutoFit/>
          </a:bodyPr>
          <a:lstStyle/>
          <a:p>
            <a:r>
              <a:rPr lang="fr-FR" sz="1400" dirty="0">
                <a:latin typeface="Arial Narrow" panose="020B0606020202030204" pitchFamily="34" charset="0"/>
              </a:rPr>
              <a:t>33</a:t>
            </a:r>
            <a:endParaRPr lang="en-US" sz="1400" dirty="0">
              <a:latin typeface="Arial Narrow" panose="020B0606020202030204" pitchFamily="34" charset="0"/>
            </a:endParaRPr>
          </a:p>
        </p:txBody>
      </p:sp>
    </p:spTree>
    <p:extLst>
      <p:ext uri="{BB962C8B-B14F-4D97-AF65-F5344CB8AC3E}">
        <p14:creationId xmlns:p14="http://schemas.microsoft.com/office/powerpoint/2010/main" val="39911739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608;p46">
            <a:extLst>
              <a:ext uri="{FF2B5EF4-FFF2-40B4-BE49-F238E27FC236}">
                <a16:creationId xmlns:a16="http://schemas.microsoft.com/office/drawing/2014/main" id="{949435C0-DBBD-4BC7-98B6-03BAAEE00F9F}"/>
              </a:ext>
            </a:extLst>
          </p:cNvPr>
          <p:cNvSpPr/>
          <p:nvPr/>
        </p:nvSpPr>
        <p:spPr>
          <a:xfrm>
            <a:off x="2249714" y="435643"/>
            <a:ext cx="7692571" cy="1936923"/>
          </a:xfrm>
          <a:prstGeom prst="roundRect">
            <a:avLst>
              <a:gd name="adj" fmla="val 16667"/>
            </a:avLst>
          </a:prstGeom>
          <a:solidFill>
            <a:schemeClr val="accent6">
              <a:lumMod val="20000"/>
              <a:lumOff val="80000"/>
            </a:schemeClr>
          </a:solidFill>
          <a:ln w="57150">
            <a:solidFill>
              <a:srgbClr val="63E951"/>
            </a:solidFill>
          </a:ln>
          <a:effectLst>
            <a:outerShdw blurRad="101600" sx="102000" sy="102000" algn="ctr" rotWithShape="0">
              <a:schemeClr val="accent6">
                <a:alpha val="40000"/>
              </a:scheme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dirty="0">
              <a:solidFill>
                <a:schemeClr val="lt1"/>
              </a:solidFill>
              <a:latin typeface="Arial"/>
              <a:ea typeface="Arial"/>
              <a:cs typeface="Arial"/>
              <a:sym typeface="Arial"/>
            </a:endParaRPr>
          </a:p>
        </p:txBody>
      </p:sp>
      <p:sp>
        <p:nvSpPr>
          <p:cNvPr id="9" name="Google Shape;609;p46">
            <a:extLst>
              <a:ext uri="{FF2B5EF4-FFF2-40B4-BE49-F238E27FC236}">
                <a16:creationId xmlns:a16="http://schemas.microsoft.com/office/drawing/2014/main" id="{730488FC-FE5F-4619-94FA-9EFCEBDEB954}"/>
              </a:ext>
            </a:extLst>
          </p:cNvPr>
          <p:cNvSpPr txBox="1"/>
          <p:nvPr/>
        </p:nvSpPr>
        <p:spPr>
          <a:xfrm>
            <a:off x="2116979" y="803955"/>
            <a:ext cx="7692570" cy="1200298"/>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fr-FR" sz="6600" b="1" dirty="0"/>
              <a:t>Conclusion</a:t>
            </a:r>
            <a:endParaRPr lang="fr-FR" sz="6600" b="1" dirty="0">
              <a:solidFill>
                <a:srgbClr val="0000FF"/>
              </a:solidFill>
              <a:latin typeface="Georgia"/>
              <a:ea typeface="Georgia"/>
              <a:cs typeface="Georgia"/>
              <a:sym typeface="Georgia"/>
            </a:endParaRPr>
          </a:p>
        </p:txBody>
      </p:sp>
      <p:sp>
        <p:nvSpPr>
          <p:cNvPr id="15" name="ZoneTexte 14">
            <a:extLst>
              <a:ext uri="{FF2B5EF4-FFF2-40B4-BE49-F238E27FC236}">
                <a16:creationId xmlns:a16="http://schemas.microsoft.com/office/drawing/2014/main" id="{77DF7AF7-C847-4019-8F03-A70CD7701087}"/>
              </a:ext>
            </a:extLst>
          </p:cNvPr>
          <p:cNvSpPr txBox="1"/>
          <p:nvPr/>
        </p:nvSpPr>
        <p:spPr>
          <a:xfrm>
            <a:off x="1751370" y="2923089"/>
            <a:ext cx="8911713" cy="2862322"/>
          </a:xfrm>
          <a:prstGeom prst="rect">
            <a:avLst/>
          </a:prstGeom>
          <a:noFill/>
        </p:spPr>
        <p:txBody>
          <a:bodyPr wrap="square">
            <a:spAutoFit/>
          </a:bodyPr>
          <a:lstStyle/>
          <a:p>
            <a:pPr marL="742950" lvl="1" indent="-285750">
              <a:buFont typeface="Arial" panose="020B0604020202020204" pitchFamily="34" charset="0"/>
              <a:buChar char="•"/>
            </a:pPr>
            <a:endParaRPr lang="fr-FR" dirty="0"/>
          </a:p>
          <a:p>
            <a:pPr marL="742950" lvl="1" indent="-285750">
              <a:buFont typeface="Arial" panose="020B0604020202020204" pitchFamily="34" charset="0"/>
              <a:buChar char="•"/>
            </a:pPr>
            <a:r>
              <a:rPr lang="fr-FR" b="1" dirty="0">
                <a:latin typeface="Arial Narrow" panose="020B0606020202030204" pitchFamily="34" charset="0"/>
              </a:rPr>
              <a:t>Choisir une approche pour étudier le clustering des saisons agricoles.</a:t>
            </a:r>
          </a:p>
          <a:p>
            <a:pPr marL="742950" lvl="1" indent="-285750">
              <a:buFont typeface="Arial" panose="020B0604020202020204" pitchFamily="34" charset="0"/>
              <a:buChar char="•"/>
            </a:pPr>
            <a:endParaRPr lang="fr-FR" b="1" dirty="0">
              <a:latin typeface="Arial Narrow" panose="020B0606020202030204" pitchFamily="34" charset="0"/>
            </a:endParaRPr>
          </a:p>
          <a:p>
            <a:pPr marL="742950" lvl="1" indent="-285750">
              <a:buFont typeface="Arial" panose="020B0604020202020204" pitchFamily="34" charset="0"/>
              <a:buChar char="•"/>
            </a:pPr>
            <a:r>
              <a:rPr lang="fr-FR" b="1" dirty="0">
                <a:latin typeface="Arial Narrow" panose="020B0606020202030204" pitchFamily="34" charset="0"/>
              </a:rPr>
              <a:t>Collecté les données météorologiques.</a:t>
            </a:r>
          </a:p>
          <a:p>
            <a:pPr lvl="1"/>
            <a:endParaRPr lang="fr-FR" b="1" dirty="0">
              <a:latin typeface="Arial Narrow" panose="020B0606020202030204" pitchFamily="34" charset="0"/>
            </a:endParaRPr>
          </a:p>
          <a:p>
            <a:pPr marL="742950" lvl="1" indent="-285750">
              <a:buFont typeface="Arial" panose="020B0604020202020204" pitchFamily="34" charset="0"/>
              <a:buChar char="•"/>
            </a:pPr>
            <a:r>
              <a:rPr lang="fr-FR" b="1" dirty="0">
                <a:latin typeface="Arial Narrow" panose="020B0606020202030204" pitchFamily="34" charset="0"/>
              </a:rPr>
              <a:t>Clustériser les saisons agricoles selon chaque variables pour le cas des deux cultures.</a:t>
            </a:r>
          </a:p>
          <a:p>
            <a:pPr marL="742950" lvl="1" indent="-285750">
              <a:buFont typeface="Arial" panose="020B0604020202020204" pitchFamily="34" charset="0"/>
              <a:buChar char="•"/>
            </a:pPr>
            <a:endParaRPr lang="fr-FR" b="1" dirty="0">
              <a:latin typeface="Arial Narrow" panose="020B0606020202030204" pitchFamily="34" charset="0"/>
            </a:endParaRPr>
          </a:p>
          <a:p>
            <a:pPr marL="742950" lvl="1" indent="-285750">
              <a:buFont typeface="Arial" panose="020B0604020202020204" pitchFamily="34" charset="0"/>
              <a:buChar char="•"/>
            </a:pPr>
            <a:r>
              <a:rPr lang="fr-FR" b="1" dirty="0">
                <a:latin typeface="Arial Narrow" panose="020B0606020202030204" pitchFamily="34" charset="0"/>
              </a:rPr>
              <a:t>Réaliser un clustering global des variables trouvées.</a:t>
            </a:r>
          </a:p>
          <a:p>
            <a:pPr marL="742950" lvl="1" indent="-285750">
              <a:buFont typeface="Arial" panose="020B0604020202020204" pitchFamily="34" charset="0"/>
              <a:buChar char="•"/>
            </a:pPr>
            <a:endParaRPr lang="fr-FR" b="1" dirty="0">
              <a:latin typeface="Arial Narrow" panose="020B0606020202030204" pitchFamily="34" charset="0"/>
            </a:endParaRPr>
          </a:p>
          <a:p>
            <a:pPr marL="742950" lvl="1" indent="-285750">
              <a:buFont typeface="Arial" panose="020B0604020202020204" pitchFamily="34" charset="0"/>
              <a:buChar char="•"/>
            </a:pPr>
            <a:r>
              <a:rPr lang="fr-FR" b="1" dirty="0">
                <a:latin typeface="Arial Narrow" panose="020B0606020202030204" pitchFamily="34" charset="0"/>
              </a:rPr>
              <a:t>Réaliser un profiling des caractéristiques des clusters trouvés.</a:t>
            </a:r>
          </a:p>
        </p:txBody>
      </p:sp>
    </p:spTree>
    <p:extLst>
      <p:ext uri="{BB962C8B-B14F-4D97-AF65-F5344CB8AC3E}">
        <p14:creationId xmlns:p14="http://schemas.microsoft.com/office/powerpoint/2010/main" val="27527810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605;p46">
            <a:extLst>
              <a:ext uri="{FF2B5EF4-FFF2-40B4-BE49-F238E27FC236}">
                <a16:creationId xmlns:a16="http://schemas.microsoft.com/office/drawing/2014/main" id="{F78D8C12-B294-4841-96B9-38BD7F35407A}"/>
              </a:ext>
            </a:extLst>
          </p:cNvPr>
          <p:cNvSpPr txBox="1"/>
          <p:nvPr/>
        </p:nvSpPr>
        <p:spPr>
          <a:xfrm>
            <a:off x="2880462" y="82188"/>
            <a:ext cx="6441738" cy="553968"/>
          </a:xfrm>
          <a:prstGeom prst="rect">
            <a:avLst/>
          </a:prstGeom>
          <a:noFill/>
          <a:ln>
            <a:noFill/>
          </a:ln>
        </p:spPr>
        <p:txBody>
          <a:bodyPr spcFirstLastPara="1" wrap="square" lIns="91425" tIns="91425" rIns="91425" bIns="91425" anchor="t" anchorCtr="0">
            <a:spAutoFit/>
          </a:bodyPr>
          <a:lstStyle/>
          <a:p>
            <a:pPr marL="0" lvl="0" indent="0" algn="ctr" rtl="0">
              <a:lnSpc>
                <a:spcPct val="120000"/>
              </a:lnSpc>
              <a:spcBef>
                <a:spcPts val="0"/>
              </a:spcBef>
              <a:spcAft>
                <a:spcPts val="0"/>
              </a:spcAft>
              <a:buNone/>
            </a:pPr>
            <a:r>
              <a:rPr lang="fr" sz="2000" b="1" dirty="0">
                <a:solidFill>
                  <a:srgbClr val="0F0F0F"/>
                </a:solidFill>
                <a:latin typeface="Arial Narrow" panose="020B0606020202030204" pitchFamily="34" charset="0"/>
                <a:ea typeface="Georgia"/>
                <a:cs typeface="Georgia"/>
                <a:sym typeface="Georgia"/>
              </a:rPr>
              <a:t>Institut National de Statistique et d’Economie Appliquée</a:t>
            </a:r>
            <a:endParaRPr sz="2000" b="1" dirty="0">
              <a:solidFill>
                <a:srgbClr val="0F0F0F"/>
              </a:solidFill>
              <a:latin typeface="Arial Narrow" panose="020B0606020202030204" pitchFamily="34" charset="0"/>
              <a:ea typeface="Georgia"/>
              <a:cs typeface="Georgia"/>
              <a:sym typeface="Georgia"/>
            </a:endParaRPr>
          </a:p>
        </p:txBody>
      </p:sp>
      <p:sp>
        <p:nvSpPr>
          <p:cNvPr id="13" name="Google Shape;606;p46">
            <a:extLst>
              <a:ext uri="{FF2B5EF4-FFF2-40B4-BE49-F238E27FC236}">
                <a16:creationId xmlns:a16="http://schemas.microsoft.com/office/drawing/2014/main" id="{703A691F-5FD2-490C-BE56-0AAECF7E3222}"/>
              </a:ext>
            </a:extLst>
          </p:cNvPr>
          <p:cNvSpPr txBox="1"/>
          <p:nvPr/>
        </p:nvSpPr>
        <p:spPr>
          <a:xfrm>
            <a:off x="3381475" y="621460"/>
            <a:ext cx="5429050" cy="2077462"/>
          </a:xfrm>
          <a:prstGeom prst="rect">
            <a:avLst/>
          </a:prstGeom>
          <a:noFill/>
          <a:ln>
            <a:noFill/>
          </a:ln>
        </p:spPr>
        <p:txBody>
          <a:bodyPr spcFirstLastPara="1" wrap="square" lIns="91425" tIns="91425" rIns="91425" bIns="91425" anchor="t" anchorCtr="0">
            <a:spAutoFit/>
          </a:bodyPr>
          <a:lstStyle/>
          <a:p>
            <a:pPr marL="0" marR="0" lvl="0" indent="0" algn="ctr" rtl="0">
              <a:lnSpc>
                <a:spcPct val="150000"/>
              </a:lnSpc>
              <a:spcBef>
                <a:spcPts val="0"/>
              </a:spcBef>
              <a:spcAft>
                <a:spcPts val="0"/>
              </a:spcAft>
              <a:buNone/>
            </a:pPr>
            <a:r>
              <a:rPr lang="fr" b="1" dirty="0">
                <a:latin typeface="Arial Narrow" panose="020B0606020202030204" pitchFamily="34" charset="0"/>
                <a:ea typeface="Georgia"/>
                <a:cs typeface="Georgia"/>
                <a:sym typeface="Georgia"/>
              </a:rPr>
              <a:t>Soutenance de stage </a:t>
            </a:r>
            <a:r>
              <a:rPr lang="fr-FR" b="1" dirty="0">
                <a:latin typeface="Arial Narrow" panose="020B0606020202030204" pitchFamily="34" charset="0"/>
                <a:ea typeface="Georgia"/>
                <a:cs typeface="Georgia"/>
                <a:sym typeface="Georgia"/>
              </a:rPr>
              <a:t>de</a:t>
            </a:r>
            <a:r>
              <a:rPr lang="fr" b="1" dirty="0">
                <a:latin typeface="Arial Narrow" panose="020B0606020202030204" pitchFamily="34" charset="0"/>
                <a:ea typeface="Georgia"/>
                <a:cs typeface="Georgia"/>
                <a:sym typeface="Georgia"/>
              </a:rPr>
              <a:t> fin d’étude </a:t>
            </a:r>
            <a:r>
              <a:rPr lang="fr-FR" b="1" dirty="0">
                <a:latin typeface="Arial Narrow" panose="020B0606020202030204" pitchFamily="34" charset="0"/>
                <a:ea typeface="Georgia"/>
                <a:cs typeface="Georgia"/>
                <a:sym typeface="Georgia"/>
              </a:rPr>
              <a:t>pour l’obtention du diplôme d’Ingénieur d’Etat en statistique et économie appliquée</a:t>
            </a:r>
            <a:br>
              <a:rPr lang="fr-FR" sz="2400" b="1" dirty="0">
                <a:latin typeface="Arial Narrow" panose="020B0606020202030204" pitchFamily="34" charset="0"/>
                <a:ea typeface="Georgia"/>
                <a:cs typeface="Georgia"/>
                <a:sym typeface="Georgia"/>
              </a:rPr>
            </a:br>
            <a:endParaRPr sz="2800" b="1" dirty="0">
              <a:latin typeface="Arial Narrow" panose="020B0606020202030204" pitchFamily="34" charset="0"/>
              <a:ea typeface="Georgia"/>
              <a:cs typeface="Georgia"/>
              <a:sym typeface="Georgia"/>
            </a:endParaRPr>
          </a:p>
        </p:txBody>
      </p:sp>
      <p:sp>
        <p:nvSpPr>
          <p:cNvPr id="14" name="Google Shape;610;p46">
            <a:extLst>
              <a:ext uri="{FF2B5EF4-FFF2-40B4-BE49-F238E27FC236}">
                <a16:creationId xmlns:a16="http://schemas.microsoft.com/office/drawing/2014/main" id="{8B828F23-6914-4EB3-901D-20657AC66B35}"/>
              </a:ext>
            </a:extLst>
          </p:cNvPr>
          <p:cNvSpPr txBox="1"/>
          <p:nvPr/>
        </p:nvSpPr>
        <p:spPr>
          <a:xfrm>
            <a:off x="624399" y="4959437"/>
            <a:ext cx="11050149" cy="156963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fr" b="1" dirty="0">
                <a:solidFill>
                  <a:srgbClr val="04AC20"/>
                </a:solidFill>
                <a:latin typeface="Arial Narrow" panose="020B0606020202030204" pitchFamily="34" charset="0"/>
                <a:ea typeface="Georgia"/>
                <a:cs typeface="Georgia"/>
                <a:sym typeface="Georgia"/>
              </a:rPr>
              <a:t>Présenté par : 						Membres du jury :</a:t>
            </a:r>
            <a:endParaRPr dirty="0">
              <a:solidFill>
                <a:srgbClr val="04AC20"/>
              </a:solidFill>
              <a:latin typeface="Arial Narrow" panose="020B0606020202030204" pitchFamily="34" charset="0"/>
              <a:ea typeface="Georgia"/>
              <a:cs typeface="Georgia"/>
              <a:sym typeface="Georgia"/>
            </a:endParaRPr>
          </a:p>
          <a:p>
            <a:pPr marL="0" lvl="0" indent="0" algn="l" rtl="0">
              <a:spcBef>
                <a:spcPts val="0"/>
              </a:spcBef>
              <a:spcAft>
                <a:spcPts val="0"/>
              </a:spcAft>
              <a:buNone/>
            </a:pPr>
            <a:r>
              <a:rPr lang="fr" dirty="0">
                <a:latin typeface="Arial Narrow" panose="020B0606020202030204" pitchFamily="34" charset="0"/>
                <a:ea typeface="Georgia"/>
                <a:cs typeface="Georgia"/>
                <a:sym typeface="Georgia"/>
              </a:rPr>
              <a:t>	Mme CHATIBI Oumayma  					M. El HAJ TIRARI Mohammed(INSE								</a:t>
            </a:r>
            <a:r>
              <a:rPr lang="fr" dirty="0">
                <a:solidFill>
                  <a:schemeClr val="dk1"/>
                </a:solidFill>
                <a:latin typeface="Arial Narrow" panose="020B0606020202030204" pitchFamily="34" charset="0"/>
                <a:ea typeface="Georgia"/>
                <a:cs typeface="Georgia"/>
                <a:sym typeface="Georgia"/>
              </a:rPr>
              <a:t>M. EL ABDI FOUAD</a:t>
            </a:r>
          </a:p>
          <a:p>
            <a:pPr marL="0" lvl="0" indent="0" rtl="0">
              <a:spcBef>
                <a:spcPts val="0"/>
              </a:spcBef>
              <a:spcAft>
                <a:spcPts val="0"/>
              </a:spcAft>
              <a:buNone/>
            </a:pPr>
            <a:r>
              <a:rPr lang="fr" b="1" dirty="0">
                <a:solidFill>
                  <a:srgbClr val="04AC20"/>
                </a:solidFill>
                <a:latin typeface="Arial Narrow" panose="020B0606020202030204" pitchFamily="34" charset="0"/>
                <a:sym typeface="Georgia"/>
              </a:rPr>
              <a:t>Filière : 	</a:t>
            </a:r>
            <a:r>
              <a:rPr lang="fr" dirty="0">
                <a:latin typeface="Arial Narrow" panose="020B0606020202030204" pitchFamily="34" charset="0"/>
                <a:ea typeface="Georgia"/>
                <a:cs typeface="Georgia"/>
                <a:sym typeface="Georgia"/>
              </a:rPr>
              <a:t>Statistique et economie appliquée</a:t>
            </a:r>
            <a:r>
              <a:rPr lang="fr" dirty="0">
                <a:latin typeface="Arial Narrow" panose="020B0606020202030204" pitchFamily="34" charset="0"/>
              </a:rPr>
              <a:t>	</a:t>
            </a:r>
            <a:r>
              <a:rPr lang="fr" dirty="0">
                <a:solidFill>
                  <a:schemeClr val="dk1"/>
                </a:solidFill>
                <a:latin typeface="Arial Narrow" panose="020B0606020202030204" pitchFamily="34" charset="0"/>
                <a:ea typeface="Georgia"/>
                <a:cs typeface="Georgia"/>
                <a:sym typeface="Georgia"/>
              </a:rPr>
              <a:t>			M. LAHKIM Hamza	</a:t>
            </a:r>
            <a:endParaRPr dirty="0">
              <a:latin typeface="Arial Narrow" panose="020B0606020202030204" pitchFamily="34" charset="0"/>
              <a:ea typeface="Georgia"/>
              <a:cs typeface="Georgia"/>
              <a:sym typeface="Georgia"/>
            </a:endParaRPr>
          </a:p>
          <a:p>
            <a:pPr marL="0" lvl="0" indent="0" algn="l" rtl="0">
              <a:spcBef>
                <a:spcPts val="0"/>
              </a:spcBef>
              <a:spcAft>
                <a:spcPts val="0"/>
              </a:spcAft>
              <a:buNone/>
            </a:pPr>
            <a:r>
              <a:rPr lang="fr" dirty="0">
                <a:latin typeface="Arial Narrow" panose="020B0606020202030204" pitchFamily="34" charset="0"/>
              </a:rPr>
              <a:t>									</a:t>
            </a:r>
            <a:endParaRPr dirty="0">
              <a:latin typeface="Arial Narrow" panose="020B0606020202030204" pitchFamily="34" charset="0"/>
            </a:endParaRPr>
          </a:p>
        </p:txBody>
      </p:sp>
      <p:sp>
        <p:nvSpPr>
          <p:cNvPr id="15" name="Google Shape;611;p46">
            <a:extLst>
              <a:ext uri="{FF2B5EF4-FFF2-40B4-BE49-F238E27FC236}">
                <a16:creationId xmlns:a16="http://schemas.microsoft.com/office/drawing/2014/main" id="{96F37901-DA37-4639-BB9D-A5DC5E7A124E}"/>
              </a:ext>
            </a:extLst>
          </p:cNvPr>
          <p:cNvSpPr txBox="1"/>
          <p:nvPr/>
        </p:nvSpPr>
        <p:spPr>
          <a:xfrm>
            <a:off x="4788450" y="6504000"/>
            <a:ext cx="26151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100" dirty="0">
                <a:solidFill>
                  <a:schemeClr val="dk1"/>
                </a:solidFill>
                <a:highlight>
                  <a:srgbClr val="FFFFFF"/>
                </a:highlight>
                <a:latin typeface="Georgia"/>
                <a:ea typeface="Georgia"/>
                <a:cs typeface="Georgia"/>
                <a:sym typeface="Georgia"/>
              </a:rPr>
              <a:t>      </a:t>
            </a:r>
            <a:r>
              <a:rPr lang="fr" sz="1000" b="1" dirty="0">
                <a:solidFill>
                  <a:schemeClr val="dk1"/>
                </a:solidFill>
                <a:latin typeface="Georgia"/>
                <a:ea typeface="Georgia"/>
                <a:cs typeface="Georgia"/>
                <a:sym typeface="Georgia"/>
              </a:rPr>
              <a:t>    Année Universitaire  2021/2022</a:t>
            </a:r>
            <a:endParaRPr sz="300" dirty="0">
              <a:solidFill>
                <a:schemeClr val="dk1"/>
              </a:solidFill>
              <a:latin typeface="Georgia"/>
              <a:ea typeface="Georgia"/>
              <a:cs typeface="Georgia"/>
              <a:sym typeface="Georgia"/>
            </a:endParaRPr>
          </a:p>
        </p:txBody>
      </p:sp>
      <p:pic>
        <p:nvPicPr>
          <p:cNvPr id="16" name="Google Shape;612;p46">
            <a:extLst>
              <a:ext uri="{FF2B5EF4-FFF2-40B4-BE49-F238E27FC236}">
                <a16:creationId xmlns:a16="http://schemas.microsoft.com/office/drawing/2014/main" id="{7108CE02-0F1D-4856-B55E-53941E9CD8B7}"/>
              </a:ext>
            </a:extLst>
          </p:cNvPr>
          <p:cNvPicPr preferRelativeResize="0"/>
          <p:nvPr/>
        </p:nvPicPr>
        <p:blipFill>
          <a:blip r:embed="rId2">
            <a:alphaModFix/>
          </a:blip>
          <a:stretch>
            <a:fillRect/>
          </a:stretch>
        </p:blipFill>
        <p:spPr>
          <a:xfrm>
            <a:off x="10500852" y="243917"/>
            <a:ext cx="1299000" cy="1299000"/>
          </a:xfrm>
          <a:prstGeom prst="rect">
            <a:avLst/>
          </a:prstGeom>
          <a:noFill/>
          <a:ln>
            <a:noFill/>
          </a:ln>
        </p:spPr>
      </p:pic>
      <p:sp>
        <p:nvSpPr>
          <p:cNvPr id="17" name="Google Shape;608;p46">
            <a:extLst>
              <a:ext uri="{FF2B5EF4-FFF2-40B4-BE49-F238E27FC236}">
                <a16:creationId xmlns:a16="http://schemas.microsoft.com/office/drawing/2014/main" id="{45DB011D-D0CA-40EA-8C86-D83D78E1DA01}"/>
              </a:ext>
            </a:extLst>
          </p:cNvPr>
          <p:cNvSpPr/>
          <p:nvPr/>
        </p:nvSpPr>
        <p:spPr>
          <a:xfrm>
            <a:off x="2206171" y="2393771"/>
            <a:ext cx="7736114" cy="1936923"/>
          </a:xfrm>
          <a:prstGeom prst="roundRect">
            <a:avLst>
              <a:gd name="adj" fmla="val 16667"/>
            </a:avLst>
          </a:prstGeom>
          <a:solidFill>
            <a:schemeClr val="accent6">
              <a:lumMod val="20000"/>
              <a:lumOff val="80000"/>
            </a:schemeClr>
          </a:solidFill>
          <a:ln w="57150">
            <a:solidFill>
              <a:srgbClr val="63E951"/>
            </a:solidFill>
          </a:ln>
          <a:effectLst>
            <a:outerShdw blurRad="101600" sx="102000" sy="102000" algn="ctr" rotWithShape="0">
              <a:schemeClr val="accent6">
                <a:alpha val="40000"/>
              </a:scheme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dirty="0">
              <a:solidFill>
                <a:schemeClr val="lt1"/>
              </a:solidFill>
              <a:latin typeface="Arial"/>
              <a:ea typeface="Arial"/>
              <a:cs typeface="Arial"/>
              <a:sym typeface="Arial"/>
            </a:endParaRPr>
          </a:p>
        </p:txBody>
      </p:sp>
      <p:sp>
        <p:nvSpPr>
          <p:cNvPr id="18" name="Google Shape;609;p46">
            <a:extLst>
              <a:ext uri="{FF2B5EF4-FFF2-40B4-BE49-F238E27FC236}">
                <a16:creationId xmlns:a16="http://schemas.microsoft.com/office/drawing/2014/main" id="{DCFB5685-4D1C-4D76-A231-F3234BAF3ADE}"/>
              </a:ext>
            </a:extLst>
          </p:cNvPr>
          <p:cNvSpPr txBox="1"/>
          <p:nvPr/>
        </p:nvSpPr>
        <p:spPr>
          <a:xfrm>
            <a:off x="2249715" y="2740879"/>
            <a:ext cx="7692570" cy="116952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fr-FR" sz="3200" b="1" dirty="0">
                <a:latin typeface="Arial Narrow" panose="020B0606020202030204" pitchFamily="34" charset="0"/>
              </a:rPr>
              <a:t>Clustering des saisons agricoles en se basant sur les données météorologiques </a:t>
            </a:r>
            <a:endParaRPr lang="fr-FR" sz="3200" b="1" dirty="0">
              <a:solidFill>
                <a:srgbClr val="0000FF"/>
              </a:solidFill>
              <a:latin typeface="Arial Narrow" panose="020B0606020202030204" pitchFamily="34" charset="0"/>
              <a:ea typeface="Georgia"/>
              <a:cs typeface="Georgia"/>
              <a:sym typeface="Georgia"/>
            </a:endParaRPr>
          </a:p>
        </p:txBody>
      </p:sp>
      <p:pic>
        <p:nvPicPr>
          <p:cNvPr id="19" name="Picture 2" descr="Aucune description de photo disponible.">
            <a:extLst>
              <a:ext uri="{FF2B5EF4-FFF2-40B4-BE49-F238E27FC236}">
                <a16:creationId xmlns:a16="http://schemas.microsoft.com/office/drawing/2014/main" id="{E65E5F8D-0110-4FEA-8F6B-8D9B28D9EEA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140" b="22470"/>
          <a:stretch/>
        </p:blipFill>
        <p:spPr bwMode="auto">
          <a:xfrm>
            <a:off x="1471035" y="381409"/>
            <a:ext cx="1178683" cy="60820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1AD5365B-DEFE-4612-9E35-FCC0AF1C93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45292"/>
            <a:ext cx="1363579" cy="987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4621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524F7B17-B420-4A49-8EB2-8F426F03A046}"/>
              </a:ext>
            </a:extLst>
          </p:cNvPr>
          <p:cNvSpPr txBox="1"/>
          <p:nvPr/>
        </p:nvSpPr>
        <p:spPr>
          <a:xfrm>
            <a:off x="969945" y="1059094"/>
            <a:ext cx="10252110" cy="830997"/>
          </a:xfrm>
          <a:prstGeom prst="rect">
            <a:avLst/>
          </a:prstGeom>
          <a:noFill/>
          <a:ln w="9525">
            <a:noFill/>
          </a:ln>
        </p:spPr>
        <p:txBody>
          <a:bodyPr wrap="square">
            <a:spAutoFit/>
          </a:bodyPr>
          <a:lstStyle/>
          <a:p>
            <a:pPr algn="ctr"/>
            <a:r>
              <a:rPr lang="fr-FR" sz="2400" b="1" dirty="0">
                <a:latin typeface="Arial Narrow" panose="020B0606020202030204" pitchFamily="34" charset="0"/>
              </a:rPr>
              <a:t>Comment grouper, classifier et détecter les </a:t>
            </a:r>
            <a:r>
              <a:rPr lang="fr-FR" sz="2400" b="1" dirty="0">
                <a:solidFill>
                  <a:srgbClr val="04AC20"/>
                </a:solidFill>
                <a:latin typeface="Arial Narrow" panose="020B0606020202030204" pitchFamily="34" charset="0"/>
              </a:rPr>
              <a:t>ressemblances</a:t>
            </a:r>
            <a:r>
              <a:rPr lang="fr-FR" sz="2400" b="1" dirty="0">
                <a:latin typeface="Arial Narrow" panose="020B0606020202030204" pitchFamily="34" charset="0"/>
              </a:rPr>
              <a:t> entre les saisons agricoles?</a:t>
            </a:r>
          </a:p>
        </p:txBody>
      </p:sp>
      <p:pic>
        <p:nvPicPr>
          <p:cNvPr id="32" name="Graphique 31">
            <a:extLst>
              <a:ext uri="{FF2B5EF4-FFF2-40B4-BE49-F238E27FC236}">
                <a16:creationId xmlns:a16="http://schemas.microsoft.com/office/drawing/2014/main" id="{B1A17D2E-EBE8-4E1A-BDF5-DCD0BE4050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4225" y="956997"/>
            <a:ext cx="976541" cy="976541"/>
          </a:xfrm>
          <a:prstGeom prst="rect">
            <a:avLst/>
          </a:prstGeom>
          <a:effectLst>
            <a:reflection blurRad="12700" stA="15000" endPos="20000" dir="5400000" sy="-100000" algn="bl" rotWithShape="0"/>
          </a:effectLst>
        </p:spPr>
      </p:pic>
      <p:grpSp>
        <p:nvGrpSpPr>
          <p:cNvPr id="3" name="Group 2">
            <a:extLst>
              <a:ext uri="{FF2B5EF4-FFF2-40B4-BE49-F238E27FC236}">
                <a16:creationId xmlns:a16="http://schemas.microsoft.com/office/drawing/2014/main" id="{52961E2E-EE65-4B7F-A26D-DDB1A9B9098E}"/>
              </a:ext>
            </a:extLst>
          </p:cNvPr>
          <p:cNvGrpSpPr/>
          <p:nvPr/>
        </p:nvGrpSpPr>
        <p:grpSpPr>
          <a:xfrm>
            <a:off x="347610" y="2322965"/>
            <a:ext cx="11496779" cy="3595689"/>
            <a:chOff x="257536" y="2391368"/>
            <a:chExt cx="11496779" cy="3595689"/>
          </a:xfrm>
        </p:grpSpPr>
        <p:grpSp>
          <p:nvGrpSpPr>
            <p:cNvPr id="13" name="Group 18">
              <a:extLst>
                <a:ext uri="{FF2B5EF4-FFF2-40B4-BE49-F238E27FC236}">
                  <a16:creationId xmlns:a16="http://schemas.microsoft.com/office/drawing/2014/main" id="{6CEE33AF-23C2-46A9-8FCD-3D0AA4205C55}"/>
                </a:ext>
              </a:extLst>
            </p:cNvPr>
            <p:cNvGrpSpPr/>
            <p:nvPr/>
          </p:nvGrpSpPr>
          <p:grpSpPr>
            <a:xfrm rot="5400000" flipH="1">
              <a:off x="5262411" y="2800805"/>
              <a:ext cx="1092365" cy="3216452"/>
              <a:chOff x="1652062" y="2411979"/>
              <a:chExt cx="975155" cy="2871327"/>
            </a:xfrm>
            <a:solidFill>
              <a:srgbClr val="CEDD46"/>
            </a:solidFill>
          </p:grpSpPr>
          <p:sp>
            <p:nvSpPr>
              <p:cNvPr id="14" name="Up Arrow 53">
                <a:extLst>
                  <a:ext uri="{FF2B5EF4-FFF2-40B4-BE49-F238E27FC236}">
                    <a16:creationId xmlns:a16="http://schemas.microsoft.com/office/drawing/2014/main" id="{F588BC49-FFF2-4806-ABA2-F8B493863E59}"/>
                  </a:ext>
                </a:extLst>
              </p:cNvPr>
              <p:cNvSpPr/>
              <p:nvPr/>
            </p:nvSpPr>
            <p:spPr>
              <a:xfrm rot="19800000">
                <a:off x="2243949" y="2411979"/>
                <a:ext cx="362010" cy="391040"/>
              </a:xfrm>
              <a:prstGeom prst="up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ko-KR" altLang="en-US" sz="1200" b="1" kern="0" dirty="0">
                  <a:solidFill>
                    <a:prstClr val="white"/>
                  </a:solidFill>
                  <a:latin typeface="Arial Narrow" panose="020B0606020202030204" pitchFamily="34" charset="0"/>
                </a:endParaRPr>
              </a:p>
            </p:txBody>
          </p:sp>
          <p:sp>
            <p:nvSpPr>
              <p:cNvPr id="15" name="Up Arrow 54">
                <a:extLst>
                  <a:ext uri="{FF2B5EF4-FFF2-40B4-BE49-F238E27FC236}">
                    <a16:creationId xmlns:a16="http://schemas.microsoft.com/office/drawing/2014/main" id="{DFF7AE64-23DE-4E55-A86F-276B57C69593}"/>
                  </a:ext>
                </a:extLst>
              </p:cNvPr>
              <p:cNvSpPr/>
              <p:nvPr/>
            </p:nvSpPr>
            <p:spPr>
              <a:xfrm rot="17317584">
                <a:off x="1666577" y="3258838"/>
                <a:ext cx="362010" cy="391040"/>
              </a:xfrm>
              <a:prstGeom prst="up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ko-KR" altLang="en-US" sz="1200" b="1" kern="0" dirty="0">
                  <a:solidFill>
                    <a:prstClr val="white"/>
                  </a:solidFill>
                  <a:latin typeface="Arial Narrow" panose="020B0606020202030204" pitchFamily="34" charset="0"/>
                </a:endParaRPr>
              </a:p>
            </p:txBody>
          </p:sp>
          <p:sp>
            <p:nvSpPr>
              <p:cNvPr id="16" name="Up Arrow 55">
                <a:extLst>
                  <a:ext uri="{FF2B5EF4-FFF2-40B4-BE49-F238E27FC236}">
                    <a16:creationId xmlns:a16="http://schemas.microsoft.com/office/drawing/2014/main" id="{E3C6F7F9-9944-4FD8-A516-4EBAE730AA07}"/>
                  </a:ext>
                </a:extLst>
              </p:cNvPr>
              <p:cNvSpPr/>
              <p:nvPr/>
            </p:nvSpPr>
            <p:spPr>
              <a:xfrm rot="1800000" flipV="1">
                <a:off x="2265207" y="4892266"/>
                <a:ext cx="362010" cy="391040"/>
              </a:xfrm>
              <a:prstGeom prst="up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ko-KR" altLang="en-US" sz="1200" b="1" kern="0" dirty="0">
                  <a:solidFill>
                    <a:prstClr val="white"/>
                  </a:solidFill>
                  <a:latin typeface="Arial Narrow" panose="020B0606020202030204" pitchFamily="34" charset="0"/>
                </a:endParaRPr>
              </a:p>
            </p:txBody>
          </p:sp>
          <p:sp>
            <p:nvSpPr>
              <p:cNvPr id="17" name="Up Arrow 56">
                <a:extLst>
                  <a:ext uri="{FF2B5EF4-FFF2-40B4-BE49-F238E27FC236}">
                    <a16:creationId xmlns:a16="http://schemas.microsoft.com/office/drawing/2014/main" id="{2327F513-C194-47C2-957E-E409207D60C0}"/>
                  </a:ext>
                </a:extLst>
              </p:cNvPr>
              <p:cNvSpPr/>
              <p:nvPr/>
            </p:nvSpPr>
            <p:spPr>
              <a:xfrm rot="3550051" flipV="1">
                <a:off x="1741898" y="4277105"/>
                <a:ext cx="362010" cy="391040"/>
              </a:xfrm>
              <a:prstGeom prst="up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ko-KR" altLang="en-US" sz="1200" b="1" kern="0" dirty="0">
                  <a:solidFill>
                    <a:prstClr val="white"/>
                  </a:solidFill>
                  <a:latin typeface="Arial Narrow" panose="020B0606020202030204" pitchFamily="34" charset="0"/>
                </a:endParaRPr>
              </a:p>
            </p:txBody>
          </p:sp>
        </p:grpSp>
        <p:sp>
          <p:nvSpPr>
            <p:cNvPr id="19" name="TextBox 30">
              <a:extLst>
                <a:ext uri="{FF2B5EF4-FFF2-40B4-BE49-F238E27FC236}">
                  <a16:creationId xmlns:a16="http://schemas.microsoft.com/office/drawing/2014/main" id="{BFC870A6-7DEF-4650-9D2C-4ABD036EA153}"/>
                </a:ext>
              </a:extLst>
            </p:cNvPr>
            <p:cNvSpPr txBox="1"/>
            <p:nvPr/>
          </p:nvSpPr>
          <p:spPr>
            <a:xfrm>
              <a:off x="257536" y="3952071"/>
              <a:ext cx="3833236" cy="923330"/>
            </a:xfrm>
            <a:prstGeom prst="rect">
              <a:avLst/>
            </a:prstGeom>
            <a:noFill/>
          </p:spPr>
          <p:txBody>
            <a:bodyPr wrap="square" rtlCol="0">
              <a:spAutoFit/>
            </a:bodyPr>
            <a:lstStyle/>
            <a:p>
              <a:pPr algn="ctr"/>
              <a:r>
                <a:rPr lang="fr-FR" b="1" dirty="0">
                  <a:latin typeface="Arial Narrow" panose="020B0606020202030204" pitchFamily="34" charset="0"/>
                </a:rPr>
                <a:t>Détermination d’un aperçu sur les </a:t>
              </a:r>
              <a:r>
                <a:rPr lang="fr-FR" b="1" dirty="0">
                  <a:solidFill>
                    <a:srgbClr val="00B050"/>
                  </a:solidFill>
                  <a:latin typeface="Arial Narrow" panose="020B0606020202030204" pitchFamily="34" charset="0"/>
                </a:rPr>
                <a:t>facteurs météorologiques </a:t>
              </a:r>
              <a:r>
                <a:rPr lang="fr-FR" b="1" dirty="0">
                  <a:latin typeface="Arial Narrow" panose="020B0606020202030204" pitchFamily="34" charset="0"/>
                </a:rPr>
                <a:t>avec influence sur la production Agricole.</a:t>
              </a:r>
              <a:endParaRPr lang="en-US" altLang="ko-KR" sz="1400" b="1" dirty="0">
                <a:solidFill>
                  <a:prstClr val="black">
                    <a:lumMod val="75000"/>
                    <a:lumOff val="25000"/>
                  </a:prstClr>
                </a:solidFill>
                <a:latin typeface="Arial Narrow" panose="020B0606020202030204" pitchFamily="34" charset="0"/>
                <a:cs typeface="Arial" pitchFamily="34" charset="0"/>
              </a:endParaRPr>
            </a:p>
          </p:txBody>
        </p:sp>
        <p:sp>
          <p:nvSpPr>
            <p:cNvPr id="20" name="TextBox 33">
              <a:extLst>
                <a:ext uri="{FF2B5EF4-FFF2-40B4-BE49-F238E27FC236}">
                  <a16:creationId xmlns:a16="http://schemas.microsoft.com/office/drawing/2014/main" id="{F28B0787-9BF2-4CAC-90ED-4AD60D10ADFE}"/>
                </a:ext>
              </a:extLst>
            </p:cNvPr>
            <p:cNvSpPr txBox="1"/>
            <p:nvPr/>
          </p:nvSpPr>
          <p:spPr>
            <a:xfrm>
              <a:off x="7432063" y="3952071"/>
              <a:ext cx="4322252" cy="923330"/>
            </a:xfrm>
            <a:prstGeom prst="rect">
              <a:avLst/>
            </a:prstGeom>
            <a:noFill/>
          </p:spPr>
          <p:txBody>
            <a:bodyPr wrap="square" rtlCol="0">
              <a:spAutoFit/>
            </a:bodyPr>
            <a:lstStyle/>
            <a:p>
              <a:pPr algn="ctr"/>
              <a:r>
                <a:rPr lang="fr-FR" b="1" dirty="0">
                  <a:solidFill>
                    <a:srgbClr val="00B050"/>
                  </a:solidFill>
                  <a:latin typeface="Arial Narrow" panose="020B0606020202030204" pitchFamily="34" charset="0"/>
                </a:rPr>
                <a:t>L’exploitation de toutes les variables </a:t>
              </a:r>
              <a:r>
                <a:rPr lang="fr-FR" b="1" dirty="0">
                  <a:latin typeface="Arial Narrow" panose="020B0606020202030204" pitchFamily="34" charset="0"/>
                </a:rPr>
                <a:t>météorologiques dans la réalisation du clustering des saisons agricoles.</a:t>
              </a:r>
              <a:endParaRPr lang="en-US" altLang="ko-KR" sz="1400" b="1" dirty="0">
                <a:solidFill>
                  <a:prstClr val="black">
                    <a:lumMod val="75000"/>
                    <a:lumOff val="25000"/>
                  </a:prstClr>
                </a:solidFill>
                <a:latin typeface="Arial Narrow" panose="020B0606020202030204" pitchFamily="34" charset="0"/>
                <a:cs typeface="Arial" pitchFamily="34" charset="0"/>
              </a:endParaRPr>
            </a:p>
          </p:txBody>
        </p:sp>
        <p:sp>
          <p:nvSpPr>
            <p:cNvPr id="21" name="TextBox 36">
              <a:extLst>
                <a:ext uri="{FF2B5EF4-FFF2-40B4-BE49-F238E27FC236}">
                  <a16:creationId xmlns:a16="http://schemas.microsoft.com/office/drawing/2014/main" id="{94570748-5C21-4E79-A071-EC73555330DD}"/>
                </a:ext>
              </a:extLst>
            </p:cNvPr>
            <p:cNvSpPr txBox="1"/>
            <p:nvPr/>
          </p:nvSpPr>
          <p:spPr>
            <a:xfrm>
              <a:off x="685664" y="5063727"/>
              <a:ext cx="4846320" cy="923330"/>
            </a:xfrm>
            <a:prstGeom prst="rect">
              <a:avLst/>
            </a:prstGeom>
            <a:noFill/>
          </p:spPr>
          <p:txBody>
            <a:bodyPr wrap="square" rtlCol="0">
              <a:spAutoFit/>
            </a:bodyPr>
            <a:lstStyle/>
            <a:p>
              <a:pPr algn="ctr"/>
              <a:r>
                <a:rPr lang="fr-FR" b="1" dirty="0">
                  <a:solidFill>
                    <a:srgbClr val="00B050"/>
                  </a:solidFill>
                  <a:latin typeface="Arial Narrow" panose="020B0606020202030204" pitchFamily="34" charset="0"/>
                </a:rPr>
                <a:t>Collecte des données </a:t>
              </a:r>
              <a:r>
                <a:rPr lang="fr-FR" b="1" dirty="0">
                  <a:latin typeface="Arial Narrow" panose="020B0606020202030204" pitchFamily="34" charset="0"/>
                </a:rPr>
                <a:t>météorologiques dans les régions sélectionnées, l’organisation et la description.</a:t>
              </a:r>
              <a:endParaRPr lang="en-US" altLang="ko-KR" sz="1400" b="1" dirty="0">
                <a:solidFill>
                  <a:prstClr val="black">
                    <a:lumMod val="75000"/>
                    <a:lumOff val="25000"/>
                  </a:prstClr>
                </a:solidFill>
                <a:latin typeface="Arial Narrow" panose="020B0606020202030204" pitchFamily="34" charset="0"/>
                <a:cs typeface="Arial" pitchFamily="34" charset="0"/>
              </a:endParaRPr>
            </a:p>
          </p:txBody>
        </p:sp>
        <p:sp>
          <p:nvSpPr>
            <p:cNvPr id="22" name="TextBox 39">
              <a:extLst>
                <a:ext uri="{FF2B5EF4-FFF2-40B4-BE49-F238E27FC236}">
                  <a16:creationId xmlns:a16="http://schemas.microsoft.com/office/drawing/2014/main" id="{CE570D6E-38DA-4D78-AA52-E9ECB0410E70}"/>
                </a:ext>
              </a:extLst>
            </p:cNvPr>
            <p:cNvSpPr txBox="1"/>
            <p:nvPr/>
          </p:nvSpPr>
          <p:spPr>
            <a:xfrm>
              <a:off x="5883580" y="5063727"/>
              <a:ext cx="4266503" cy="646331"/>
            </a:xfrm>
            <a:prstGeom prst="rect">
              <a:avLst/>
            </a:prstGeom>
            <a:noFill/>
          </p:spPr>
          <p:txBody>
            <a:bodyPr wrap="square" rtlCol="0">
              <a:spAutoFit/>
            </a:bodyPr>
            <a:lstStyle/>
            <a:p>
              <a:pPr algn="ctr"/>
              <a:r>
                <a:rPr lang="fr-FR" b="1" dirty="0">
                  <a:solidFill>
                    <a:srgbClr val="00B050"/>
                  </a:solidFill>
                  <a:latin typeface="Arial Narrow" panose="020B0606020202030204" pitchFamily="34" charset="0"/>
                </a:rPr>
                <a:t>Clustering</a:t>
              </a:r>
              <a:r>
                <a:rPr lang="fr-FR" b="1" dirty="0">
                  <a:latin typeface="Arial Narrow" panose="020B0606020202030204" pitchFamily="34" charset="0"/>
                </a:rPr>
                <a:t> des saisons agricoles selon chaque variable météorologique.</a:t>
              </a:r>
              <a:endParaRPr lang="en-US" altLang="ko-KR" sz="1400" b="1" dirty="0">
                <a:solidFill>
                  <a:prstClr val="black">
                    <a:lumMod val="75000"/>
                    <a:lumOff val="25000"/>
                  </a:prstClr>
                </a:solidFill>
                <a:latin typeface="Arial Narrow" panose="020B0606020202030204" pitchFamily="34" charset="0"/>
                <a:cs typeface="Arial" pitchFamily="34" charset="0"/>
              </a:endParaRPr>
            </a:p>
          </p:txBody>
        </p:sp>
        <p:grpSp>
          <p:nvGrpSpPr>
            <p:cNvPr id="2" name="Group 1">
              <a:extLst>
                <a:ext uri="{FF2B5EF4-FFF2-40B4-BE49-F238E27FC236}">
                  <a16:creationId xmlns:a16="http://schemas.microsoft.com/office/drawing/2014/main" id="{BB77DF23-710F-DC40-8765-45B8598C6EA5}"/>
                </a:ext>
              </a:extLst>
            </p:cNvPr>
            <p:cNvGrpSpPr/>
            <p:nvPr/>
          </p:nvGrpSpPr>
          <p:grpSpPr>
            <a:xfrm>
              <a:off x="4652809" y="2391368"/>
              <a:ext cx="2228140" cy="1999106"/>
              <a:chOff x="4652809" y="2391368"/>
              <a:chExt cx="2228140" cy="1999106"/>
            </a:xfrm>
          </p:grpSpPr>
          <p:grpSp>
            <p:nvGrpSpPr>
              <p:cNvPr id="44" name="그룹 6">
                <a:extLst>
                  <a:ext uri="{FF2B5EF4-FFF2-40B4-BE49-F238E27FC236}">
                    <a16:creationId xmlns:a16="http://schemas.microsoft.com/office/drawing/2014/main" id="{555759B1-5904-44FB-A58E-6B21B999CD83}"/>
                  </a:ext>
                </a:extLst>
              </p:cNvPr>
              <p:cNvGrpSpPr/>
              <p:nvPr/>
            </p:nvGrpSpPr>
            <p:grpSpPr>
              <a:xfrm>
                <a:off x="4652809" y="2391368"/>
                <a:ext cx="2228140" cy="1999106"/>
                <a:chOff x="3432955" y="3105197"/>
                <a:chExt cx="1985378" cy="1885664"/>
              </a:xfrm>
              <a:solidFill>
                <a:srgbClr val="9DC838"/>
              </a:solidFill>
            </p:grpSpPr>
            <p:sp>
              <p:nvSpPr>
                <p:cNvPr id="45" name="Freeform 88">
                  <a:extLst>
                    <a:ext uri="{FF2B5EF4-FFF2-40B4-BE49-F238E27FC236}">
                      <a16:creationId xmlns:a16="http://schemas.microsoft.com/office/drawing/2014/main" id="{34F11661-7FAA-45C9-95B3-24812275E1CF}"/>
                    </a:ext>
                  </a:extLst>
                </p:cNvPr>
                <p:cNvSpPr/>
                <p:nvPr/>
              </p:nvSpPr>
              <p:spPr>
                <a:xfrm rot="15392080">
                  <a:off x="3380850" y="3157302"/>
                  <a:ext cx="1862705" cy="1758496"/>
                </a:xfrm>
                <a:custGeom>
                  <a:avLst/>
                  <a:gdLst>
                    <a:gd name="connsiteX0" fmla="*/ 1884852 w 3784599"/>
                    <a:gd name="connsiteY0" fmla="*/ 1 h 3572874"/>
                    <a:gd name="connsiteX1" fmla="*/ 40812 w 3784599"/>
                    <a:gd name="connsiteY1" fmla="*/ 3169921 h 3572874"/>
                    <a:gd name="connsiteX2" fmla="*/ 3744132 w 3784599"/>
                    <a:gd name="connsiteY2" fmla="*/ 3185161 h 3572874"/>
                    <a:gd name="connsiteX3" fmla="*/ 1884852 w 3784599"/>
                    <a:gd name="connsiteY3" fmla="*/ 1 h 3572874"/>
                  </a:gdLst>
                  <a:ahLst/>
                  <a:cxnLst>
                    <a:cxn ang="0">
                      <a:pos x="connsiteX0" y="connsiteY0"/>
                    </a:cxn>
                    <a:cxn ang="0">
                      <a:pos x="connsiteX1" y="connsiteY1"/>
                    </a:cxn>
                    <a:cxn ang="0">
                      <a:pos x="connsiteX2" y="connsiteY2"/>
                    </a:cxn>
                    <a:cxn ang="0">
                      <a:pos x="connsiteX3" y="connsiteY3"/>
                    </a:cxn>
                  </a:cxnLst>
                  <a:rect l="l" t="t" r="r" b="b"/>
                  <a:pathLst>
                    <a:path w="3784599" h="3572874">
                      <a:moveTo>
                        <a:pt x="1884852" y="1"/>
                      </a:moveTo>
                      <a:cubicBezTo>
                        <a:pt x="1267632" y="-2539"/>
                        <a:pt x="-269068" y="2639061"/>
                        <a:pt x="40812" y="3169921"/>
                      </a:cubicBezTo>
                      <a:cubicBezTo>
                        <a:pt x="350692" y="3700781"/>
                        <a:pt x="3434252" y="3708401"/>
                        <a:pt x="3744132" y="3185161"/>
                      </a:cubicBezTo>
                      <a:cubicBezTo>
                        <a:pt x="4054012" y="2661921"/>
                        <a:pt x="2502072" y="2541"/>
                        <a:pt x="1884852" y="1"/>
                      </a:cubicBezTo>
                      <a:close/>
                    </a:path>
                  </a:pathLst>
                </a:cu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200" b="1" i="0" u="none" strike="noStrike" kern="0" cap="none" spc="0" normalizeH="0" baseline="0" noProof="0" dirty="0">
                    <a:ln>
                      <a:noFill/>
                    </a:ln>
                    <a:solidFill>
                      <a:prstClr val="white"/>
                    </a:solidFill>
                    <a:effectLst/>
                    <a:uLnTx/>
                    <a:uFillTx/>
                    <a:latin typeface="Arial Narrow" panose="020B0606020202030204" pitchFamily="34" charset="0"/>
                  </a:endParaRPr>
                </a:p>
              </p:txBody>
            </p:sp>
            <p:sp>
              <p:nvSpPr>
                <p:cNvPr id="46" name="Freeform 89">
                  <a:extLst>
                    <a:ext uri="{FF2B5EF4-FFF2-40B4-BE49-F238E27FC236}">
                      <a16:creationId xmlns:a16="http://schemas.microsoft.com/office/drawing/2014/main" id="{4F2CD345-9A04-431B-B988-AF15FE479BE9}"/>
                    </a:ext>
                  </a:extLst>
                </p:cNvPr>
                <p:cNvSpPr/>
                <p:nvPr/>
              </p:nvSpPr>
              <p:spPr>
                <a:xfrm rot="12600000">
                  <a:off x="3468239" y="3194833"/>
                  <a:ext cx="1862704" cy="1758498"/>
                </a:xfrm>
                <a:custGeom>
                  <a:avLst/>
                  <a:gdLst>
                    <a:gd name="connsiteX0" fmla="*/ 1884852 w 3784599"/>
                    <a:gd name="connsiteY0" fmla="*/ 1 h 3572874"/>
                    <a:gd name="connsiteX1" fmla="*/ 40812 w 3784599"/>
                    <a:gd name="connsiteY1" fmla="*/ 3169921 h 3572874"/>
                    <a:gd name="connsiteX2" fmla="*/ 3744132 w 3784599"/>
                    <a:gd name="connsiteY2" fmla="*/ 3185161 h 3572874"/>
                    <a:gd name="connsiteX3" fmla="*/ 1884852 w 3784599"/>
                    <a:gd name="connsiteY3" fmla="*/ 1 h 3572874"/>
                  </a:gdLst>
                  <a:ahLst/>
                  <a:cxnLst>
                    <a:cxn ang="0">
                      <a:pos x="connsiteX0" y="connsiteY0"/>
                    </a:cxn>
                    <a:cxn ang="0">
                      <a:pos x="connsiteX1" y="connsiteY1"/>
                    </a:cxn>
                    <a:cxn ang="0">
                      <a:pos x="connsiteX2" y="connsiteY2"/>
                    </a:cxn>
                    <a:cxn ang="0">
                      <a:pos x="connsiteX3" y="connsiteY3"/>
                    </a:cxn>
                  </a:cxnLst>
                  <a:rect l="l" t="t" r="r" b="b"/>
                  <a:pathLst>
                    <a:path w="3784599" h="3572874">
                      <a:moveTo>
                        <a:pt x="1884852" y="1"/>
                      </a:moveTo>
                      <a:cubicBezTo>
                        <a:pt x="1267632" y="-2539"/>
                        <a:pt x="-269068" y="2639061"/>
                        <a:pt x="40812" y="3169921"/>
                      </a:cubicBezTo>
                      <a:cubicBezTo>
                        <a:pt x="350692" y="3700781"/>
                        <a:pt x="3434252" y="3708401"/>
                        <a:pt x="3744132" y="3185161"/>
                      </a:cubicBezTo>
                      <a:cubicBezTo>
                        <a:pt x="4054012" y="2661921"/>
                        <a:pt x="2502072" y="2541"/>
                        <a:pt x="1884852" y="1"/>
                      </a:cubicBezTo>
                      <a:close/>
                    </a:path>
                  </a:pathLst>
                </a:cu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200" b="1" i="0" u="none" strike="noStrike" kern="0" cap="none" spc="0" normalizeH="0" baseline="0" noProof="0" dirty="0">
                    <a:ln>
                      <a:noFill/>
                    </a:ln>
                    <a:solidFill>
                      <a:prstClr val="white"/>
                    </a:solidFill>
                    <a:effectLst/>
                    <a:uLnTx/>
                    <a:uFillTx/>
                    <a:latin typeface="Arial Narrow" panose="020B0606020202030204" pitchFamily="34" charset="0"/>
                  </a:endParaRPr>
                </a:p>
              </p:txBody>
            </p:sp>
            <p:sp>
              <p:nvSpPr>
                <p:cNvPr id="47" name="Freeform 90">
                  <a:extLst>
                    <a:ext uri="{FF2B5EF4-FFF2-40B4-BE49-F238E27FC236}">
                      <a16:creationId xmlns:a16="http://schemas.microsoft.com/office/drawing/2014/main" id="{B32889E3-CD04-474D-AEAE-CD226E0BC298}"/>
                    </a:ext>
                  </a:extLst>
                </p:cNvPr>
                <p:cNvSpPr/>
                <p:nvPr/>
              </p:nvSpPr>
              <p:spPr>
                <a:xfrm rot="9900000">
                  <a:off x="3555629" y="3232363"/>
                  <a:ext cx="1862704" cy="1758498"/>
                </a:xfrm>
                <a:custGeom>
                  <a:avLst/>
                  <a:gdLst>
                    <a:gd name="connsiteX0" fmla="*/ 1884852 w 3784599"/>
                    <a:gd name="connsiteY0" fmla="*/ 1 h 3572874"/>
                    <a:gd name="connsiteX1" fmla="*/ 40812 w 3784599"/>
                    <a:gd name="connsiteY1" fmla="*/ 3169921 h 3572874"/>
                    <a:gd name="connsiteX2" fmla="*/ 3744132 w 3784599"/>
                    <a:gd name="connsiteY2" fmla="*/ 3185161 h 3572874"/>
                    <a:gd name="connsiteX3" fmla="*/ 1884852 w 3784599"/>
                    <a:gd name="connsiteY3" fmla="*/ 1 h 3572874"/>
                  </a:gdLst>
                  <a:ahLst/>
                  <a:cxnLst>
                    <a:cxn ang="0">
                      <a:pos x="connsiteX0" y="connsiteY0"/>
                    </a:cxn>
                    <a:cxn ang="0">
                      <a:pos x="connsiteX1" y="connsiteY1"/>
                    </a:cxn>
                    <a:cxn ang="0">
                      <a:pos x="connsiteX2" y="connsiteY2"/>
                    </a:cxn>
                    <a:cxn ang="0">
                      <a:pos x="connsiteX3" y="connsiteY3"/>
                    </a:cxn>
                  </a:cxnLst>
                  <a:rect l="l" t="t" r="r" b="b"/>
                  <a:pathLst>
                    <a:path w="3784599" h="3572874">
                      <a:moveTo>
                        <a:pt x="1884852" y="1"/>
                      </a:moveTo>
                      <a:cubicBezTo>
                        <a:pt x="1267632" y="-2539"/>
                        <a:pt x="-269068" y="2639061"/>
                        <a:pt x="40812" y="3169921"/>
                      </a:cubicBezTo>
                      <a:cubicBezTo>
                        <a:pt x="350692" y="3700781"/>
                        <a:pt x="3434252" y="3708401"/>
                        <a:pt x="3744132" y="3185161"/>
                      </a:cubicBezTo>
                      <a:cubicBezTo>
                        <a:pt x="4054012" y="2661921"/>
                        <a:pt x="2502072" y="2541"/>
                        <a:pt x="1884852" y="1"/>
                      </a:cubicBezTo>
                      <a:close/>
                    </a:path>
                  </a:pathLst>
                </a:cu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200" b="1" i="0" u="none" strike="noStrike" kern="0" cap="none" spc="0" normalizeH="0" baseline="0" noProof="0" dirty="0">
                    <a:ln>
                      <a:noFill/>
                    </a:ln>
                    <a:solidFill>
                      <a:prstClr val="white"/>
                    </a:solidFill>
                    <a:effectLst/>
                    <a:uLnTx/>
                    <a:uFillTx/>
                    <a:latin typeface="Arial Narrow" panose="020B0606020202030204" pitchFamily="34" charset="0"/>
                  </a:endParaRPr>
                </a:p>
              </p:txBody>
            </p:sp>
          </p:grpSp>
          <p:sp>
            <p:nvSpPr>
              <p:cNvPr id="18" name="TextBox 28">
                <a:extLst>
                  <a:ext uri="{FF2B5EF4-FFF2-40B4-BE49-F238E27FC236}">
                    <a16:creationId xmlns:a16="http://schemas.microsoft.com/office/drawing/2014/main" id="{6F916828-273F-4618-A502-A9517DBE7D7B}"/>
                  </a:ext>
                </a:extLst>
              </p:cNvPr>
              <p:cNvSpPr txBox="1"/>
              <p:nvPr/>
            </p:nvSpPr>
            <p:spPr>
              <a:xfrm>
                <a:off x="4866361" y="3071935"/>
                <a:ext cx="1801036" cy="584775"/>
              </a:xfrm>
              <a:prstGeom prst="rect">
                <a:avLst/>
              </a:prstGeom>
              <a:noFill/>
            </p:spPr>
            <p:txBody>
              <a:bodyPr wrap="square" rtlCol="0">
                <a:spAutoFit/>
              </a:bodyPr>
              <a:lstStyle>
                <a:defPPr>
                  <a:defRPr lang="de-DE"/>
                </a:defPPr>
                <a:lvl1pPr algn="ctr" fontAlgn="auto">
                  <a:spcBef>
                    <a:spcPts val="0"/>
                  </a:spcBef>
                  <a:spcAft>
                    <a:spcPts val="0"/>
                  </a:spcAft>
                  <a:defRPr sz="1200" b="0">
                    <a:solidFill>
                      <a:prstClr val="white"/>
                    </a:solidFill>
                    <a:latin typeface="Arial"/>
                    <a:cs typeface="Arial" pitchFamily="34" charset="0"/>
                  </a:defRPr>
                </a:lvl1pPr>
              </a:lstStyle>
              <a:p>
                <a:r>
                  <a:rPr lang="fr-FR" altLang="ko-KR" sz="3200" b="1" dirty="0">
                    <a:solidFill>
                      <a:schemeClr val="tx1"/>
                    </a:solidFill>
                    <a:latin typeface="Arial Narrow" panose="020B0606020202030204" pitchFamily="34" charset="0"/>
                    <a:ea typeface="+mj-ea"/>
                    <a:cs typeface="+mj-cs"/>
                  </a:rPr>
                  <a:t>Objectifs</a:t>
                </a:r>
                <a:endParaRPr lang="ko-KR" altLang="en-US" sz="3600" b="1" dirty="0">
                  <a:solidFill>
                    <a:schemeClr val="tx1"/>
                  </a:solidFill>
                  <a:latin typeface="Arial Narrow" panose="020B0606020202030204" pitchFamily="34" charset="0"/>
                  <a:ea typeface="+mj-ea"/>
                  <a:cs typeface="+mj-cs"/>
                </a:endParaRPr>
              </a:p>
            </p:txBody>
          </p:sp>
        </p:grpSp>
      </p:grpSp>
      <p:grpSp>
        <p:nvGrpSpPr>
          <p:cNvPr id="23" name="Group 22">
            <a:extLst>
              <a:ext uri="{FF2B5EF4-FFF2-40B4-BE49-F238E27FC236}">
                <a16:creationId xmlns:a16="http://schemas.microsoft.com/office/drawing/2014/main" id="{258C846B-7032-894A-A93D-6BFBD5EB6CAB}"/>
              </a:ext>
            </a:extLst>
          </p:cNvPr>
          <p:cNvGrpSpPr/>
          <p:nvPr/>
        </p:nvGrpSpPr>
        <p:grpSpPr>
          <a:xfrm>
            <a:off x="374872" y="95988"/>
            <a:ext cx="11442257" cy="347690"/>
            <a:chOff x="257536" y="95988"/>
            <a:chExt cx="11442257" cy="347690"/>
          </a:xfrm>
        </p:grpSpPr>
        <p:sp>
          <p:nvSpPr>
            <p:cNvPr id="24" name="Rectangle : coins arrondis 29">
              <a:extLst>
                <a:ext uri="{FF2B5EF4-FFF2-40B4-BE49-F238E27FC236}">
                  <a16:creationId xmlns:a16="http://schemas.microsoft.com/office/drawing/2014/main" id="{BEC373A8-6EE5-1942-D767-CAEDCE9BD93D}"/>
                </a:ext>
              </a:extLst>
            </p:cNvPr>
            <p:cNvSpPr/>
            <p:nvPr/>
          </p:nvSpPr>
          <p:spPr>
            <a:xfrm>
              <a:off x="257536" y="102509"/>
              <a:ext cx="3749040" cy="32643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latin typeface="Arial Narrow" panose="020B0606020202030204" pitchFamily="34" charset="0"/>
                </a:rPr>
                <a:t>Contexte</a:t>
              </a:r>
            </a:p>
          </p:txBody>
        </p:sp>
        <p:sp>
          <p:nvSpPr>
            <p:cNvPr id="25" name="Rectangle : coins arrondis 30">
              <a:extLst>
                <a:ext uri="{FF2B5EF4-FFF2-40B4-BE49-F238E27FC236}">
                  <a16:creationId xmlns:a16="http://schemas.microsoft.com/office/drawing/2014/main" id="{6E35B19C-BD95-8475-B5C7-2DAFD0153D80}"/>
                </a:ext>
              </a:extLst>
            </p:cNvPr>
            <p:cNvSpPr/>
            <p:nvPr/>
          </p:nvSpPr>
          <p:spPr>
            <a:xfrm>
              <a:off x="4066118" y="95988"/>
              <a:ext cx="3825092" cy="326433"/>
            </a:xfrm>
            <a:prstGeom prst="roundRect">
              <a:avLst>
                <a:gd name="adj" fmla="val 42151"/>
              </a:avLst>
            </a:prstGeom>
            <a:solidFill>
              <a:srgbClr val="63E951"/>
            </a:solid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latin typeface="Arial Narrow" panose="020B0606020202030204" pitchFamily="34" charset="0"/>
                </a:rPr>
                <a:t>Problématique et objectifs</a:t>
              </a:r>
            </a:p>
          </p:txBody>
        </p:sp>
        <p:sp>
          <p:nvSpPr>
            <p:cNvPr id="26" name="Rectangle : coins arrondis 31">
              <a:extLst>
                <a:ext uri="{FF2B5EF4-FFF2-40B4-BE49-F238E27FC236}">
                  <a16:creationId xmlns:a16="http://schemas.microsoft.com/office/drawing/2014/main" id="{2DBF7BAC-7E71-BCA7-3213-B4B209C22139}"/>
                </a:ext>
              </a:extLst>
            </p:cNvPr>
            <p:cNvSpPr/>
            <p:nvPr/>
          </p:nvSpPr>
          <p:spPr>
            <a:xfrm>
              <a:off x="7950753" y="117245"/>
              <a:ext cx="3749040" cy="32643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latin typeface="Arial Narrow" panose="020B0606020202030204" pitchFamily="34" charset="0"/>
                </a:rPr>
                <a:t>Démarche à suivre</a:t>
              </a:r>
            </a:p>
          </p:txBody>
        </p:sp>
      </p:grpSp>
      <p:sp>
        <p:nvSpPr>
          <p:cNvPr id="27" name="TextBox 26">
            <a:extLst>
              <a:ext uri="{FF2B5EF4-FFF2-40B4-BE49-F238E27FC236}">
                <a16:creationId xmlns:a16="http://schemas.microsoft.com/office/drawing/2014/main" id="{640071AB-01D9-3E0B-CFF8-E24ECD1857F3}"/>
              </a:ext>
            </a:extLst>
          </p:cNvPr>
          <p:cNvSpPr txBox="1"/>
          <p:nvPr/>
        </p:nvSpPr>
        <p:spPr>
          <a:xfrm>
            <a:off x="11654014" y="6362374"/>
            <a:ext cx="266420" cy="307777"/>
          </a:xfrm>
          <a:prstGeom prst="rect">
            <a:avLst/>
          </a:prstGeom>
          <a:noFill/>
        </p:spPr>
        <p:txBody>
          <a:bodyPr wrap="none" rtlCol="0">
            <a:spAutoFit/>
          </a:bodyPr>
          <a:lstStyle/>
          <a:p>
            <a:r>
              <a:rPr lang="fr-FR" sz="1400" dirty="0">
                <a:latin typeface="Arial Narrow" panose="020B0606020202030204" pitchFamily="34" charset="0"/>
              </a:rPr>
              <a:t>2</a:t>
            </a:r>
            <a:endParaRPr lang="en-US" sz="1400" dirty="0">
              <a:latin typeface="Arial Narrow" panose="020B0606020202030204" pitchFamily="34" charset="0"/>
            </a:endParaRPr>
          </a:p>
        </p:txBody>
      </p:sp>
    </p:spTree>
    <p:extLst>
      <p:ext uri="{BB962C8B-B14F-4D97-AF65-F5344CB8AC3E}">
        <p14:creationId xmlns:p14="http://schemas.microsoft.com/office/powerpoint/2010/main" val="666757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9C57D1CD-13F3-41BE-9699-D1C538E3F12D}"/>
              </a:ext>
            </a:extLst>
          </p:cNvPr>
          <p:cNvSpPr>
            <a:spLocks noGrp="1"/>
          </p:cNvSpPr>
          <p:nvPr>
            <p:ph type="title"/>
          </p:nvPr>
        </p:nvSpPr>
        <p:spPr>
          <a:xfrm>
            <a:off x="327269" y="794246"/>
            <a:ext cx="10566446" cy="747897"/>
          </a:xfrm>
        </p:spPr>
        <p:txBody>
          <a:bodyPr>
            <a:noAutofit/>
          </a:bodyPr>
          <a:lstStyle/>
          <a:p>
            <a:r>
              <a:rPr lang="fr-FR" sz="2400" b="1" dirty="0">
                <a:latin typeface="Arial Narrow" panose="020B0606020202030204" pitchFamily="34" charset="0"/>
              </a:rPr>
              <a:t>La démarche à suivre pour le traitement du projet est définie comme suit :</a:t>
            </a:r>
          </a:p>
        </p:txBody>
      </p:sp>
      <p:sp>
        <p:nvSpPr>
          <p:cNvPr id="30" name="Chevron 2">
            <a:extLst>
              <a:ext uri="{FF2B5EF4-FFF2-40B4-BE49-F238E27FC236}">
                <a16:creationId xmlns:a16="http://schemas.microsoft.com/office/drawing/2014/main" id="{DB5006AE-3733-4D6B-850E-1C5E81067991}"/>
              </a:ext>
            </a:extLst>
          </p:cNvPr>
          <p:cNvSpPr/>
          <p:nvPr/>
        </p:nvSpPr>
        <p:spPr>
          <a:xfrm>
            <a:off x="2732354" y="3427293"/>
            <a:ext cx="720080" cy="102753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latin typeface="Arial Narrow" panose="020B0606020202030204" pitchFamily="34" charset="0"/>
            </a:endParaRPr>
          </a:p>
        </p:txBody>
      </p:sp>
      <p:sp>
        <p:nvSpPr>
          <p:cNvPr id="31" name="Chevron 16">
            <a:extLst>
              <a:ext uri="{FF2B5EF4-FFF2-40B4-BE49-F238E27FC236}">
                <a16:creationId xmlns:a16="http://schemas.microsoft.com/office/drawing/2014/main" id="{E0074C28-3713-4370-B166-91634EBC28BB}"/>
              </a:ext>
            </a:extLst>
          </p:cNvPr>
          <p:cNvSpPr/>
          <p:nvPr/>
        </p:nvSpPr>
        <p:spPr>
          <a:xfrm>
            <a:off x="4239813" y="3427293"/>
            <a:ext cx="720080" cy="1027536"/>
          </a:xfrm>
          <a:prstGeom prst="chevron">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latin typeface="Arial Narrow" panose="020B0606020202030204" pitchFamily="34" charset="0"/>
            </a:endParaRPr>
          </a:p>
        </p:txBody>
      </p:sp>
      <p:sp>
        <p:nvSpPr>
          <p:cNvPr id="32" name="Chevron 17">
            <a:extLst>
              <a:ext uri="{FF2B5EF4-FFF2-40B4-BE49-F238E27FC236}">
                <a16:creationId xmlns:a16="http://schemas.microsoft.com/office/drawing/2014/main" id="{D499C133-B1CC-4110-8333-F9857C3E8283}"/>
              </a:ext>
            </a:extLst>
          </p:cNvPr>
          <p:cNvSpPr/>
          <p:nvPr/>
        </p:nvSpPr>
        <p:spPr>
          <a:xfrm>
            <a:off x="7303063" y="3427293"/>
            <a:ext cx="720080" cy="1027536"/>
          </a:xfrm>
          <a:prstGeom prst="chevro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latin typeface="Arial Narrow" panose="020B0606020202030204" pitchFamily="34" charset="0"/>
            </a:endParaRPr>
          </a:p>
        </p:txBody>
      </p:sp>
      <p:sp>
        <p:nvSpPr>
          <p:cNvPr id="33" name="Chevron 18">
            <a:extLst>
              <a:ext uri="{FF2B5EF4-FFF2-40B4-BE49-F238E27FC236}">
                <a16:creationId xmlns:a16="http://schemas.microsoft.com/office/drawing/2014/main" id="{A9037BFD-16BF-4C76-98D7-EA1940C0874C}"/>
              </a:ext>
            </a:extLst>
          </p:cNvPr>
          <p:cNvSpPr/>
          <p:nvPr/>
        </p:nvSpPr>
        <p:spPr>
          <a:xfrm>
            <a:off x="5747272" y="3427293"/>
            <a:ext cx="720080" cy="1027536"/>
          </a:xfrm>
          <a:prstGeom prst="chevron">
            <a:avLst/>
          </a:prstGeom>
          <a:solidFill>
            <a:srgbClr val="33DA1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latin typeface="Arial Narrow" panose="020B0606020202030204" pitchFamily="34" charset="0"/>
            </a:endParaRPr>
          </a:p>
        </p:txBody>
      </p:sp>
      <p:sp>
        <p:nvSpPr>
          <p:cNvPr id="35" name="TextBox 8">
            <a:extLst>
              <a:ext uri="{FF2B5EF4-FFF2-40B4-BE49-F238E27FC236}">
                <a16:creationId xmlns:a16="http://schemas.microsoft.com/office/drawing/2014/main" id="{FB863839-4952-4790-B42C-131B33361E39}"/>
              </a:ext>
            </a:extLst>
          </p:cNvPr>
          <p:cNvSpPr txBox="1"/>
          <p:nvPr/>
        </p:nvSpPr>
        <p:spPr>
          <a:xfrm>
            <a:off x="1341378" y="2190590"/>
            <a:ext cx="2283007" cy="923330"/>
          </a:xfrm>
          <a:prstGeom prst="rect">
            <a:avLst/>
          </a:prstGeom>
          <a:noFill/>
        </p:spPr>
        <p:txBody>
          <a:bodyPr wrap="square" rtlCol="0">
            <a:spAutoFit/>
          </a:bodyPr>
          <a:lstStyle/>
          <a:p>
            <a:pPr lvl="0"/>
            <a:r>
              <a:rPr lang="fr-FR" b="1" dirty="0">
                <a:latin typeface="Arial Narrow" panose="020B0606020202030204" pitchFamily="34" charset="0"/>
              </a:rPr>
              <a:t>Fixer la culture agricole et déterminer sa saison.</a:t>
            </a:r>
            <a:endParaRPr lang="fr-FR" dirty="0">
              <a:latin typeface="Arial Narrow" panose="020B0606020202030204" pitchFamily="34" charset="0"/>
            </a:endParaRPr>
          </a:p>
        </p:txBody>
      </p:sp>
      <p:sp>
        <p:nvSpPr>
          <p:cNvPr id="38" name="TextBox 11">
            <a:extLst>
              <a:ext uri="{FF2B5EF4-FFF2-40B4-BE49-F238E27FC236}">
                <a16:creationId xmlns:a16="http://schemas.microsoft.com/office/drawing/2014/main" id="{CE2AB8C5-BF0E-40EF-AC39-1016D8EF5375}"/>
              </a:ext>
            </a:extLst>
          </p:cNvPr>
          <p:cNvSpPr txBox="1"/>
          <p:nvPr/>
        </p:nvSpPr>
        <p:spPr>
          <a:xfrm>
            <a:off x="4168207" y="2190590"/>
            <a:ext cx="2359762" cy="923330"/>
          </a:xfrm>
          <a:prstGeom prst="rect">
            <a:avLst/>
          </a:prstGeom>
          <a:noFill/>
        </p:spPr>
        <p:txBody>
          <a:bodyPr wrap="square" rtlCol="0">
            <a:spAutoFit/>
          </a:bodyPr>
          <a:lstStyle/>
          <a:p>
            <a:pPr lvl="0"/>
            <a:r>
              <a:rPr lang="fr-FR" b="1" dirty="0">
                <a:latin typeface="Arial Narrow" panose="020B0606020202030204" pitchFamily="34" charset="0"/>
              </a:rPr>
              <a:t>Choisir les facteurs météorologiques qui influencent les cultures. </a:t>
            </a:r>
          </a:p>
        </p:txBody>
      </p:sp>
      <p:sp>
        <p:nvSpPr>
          <p:cNvPr id="41" name="TextBox 14">
            <a:extLst>
              <a:ext uri="{FF2B5EF4-FFF2-40B4-BE49-F238E27FC236}">
                <a16:creationId xmlns:a16="http://schemas.microsoft.com/office/drawing/2014/main" id="{768A2884-A51D-4891-9305-443A43240D0F}"/>
              </a:ext>
            </a:extLst>
          </p:cNvPr>
          <p:cNvSpPr txBox="1"/>
          <p:nvPr/>
        </p:nvSpPr>
        <p:spPr>
          <a:xfrm>
            <a:off x="2483877" y="4885724"/>
            <a:ext cx="2283008" cy="923330"/>
          </a:xfrm>
          <a:prstGeom prst="rect">
            <a:avLst/>
          </a:prstGeom>
          <a:noFill/>
        </p:spPr>
        <p:txBody>
          <a:bodyPr wrap="square" rtlCol="0">
            <a:spAutoFit/>
          </a:bodyPr>
          <a:lstStyle/>
          <a:p>
            <a:pPr lvl="0"/>
            <a:r>
              <a:rPr lang="fr-FR" b="1" dirty="0">
                <a:latin typeface="Arial Narrow" panose="020B0606020202030204" pitchFamily="34" charset="0"/>
              </a:rPr>
              <a:t>Choisir la région de production de la culture.</a:t>
            </a:r>
            <a:endParaRPr lang="fr-FR" dirty="0">
              <a:latin typeface="Arial Narrow" panose="020B0606020202030204" pitchFamily="34" charset="0"/>
            </a:endParaRPr>
          </a:p>
        </p:txBody>
      </p:sp>
      <p:sp>
        <p:nvSpPr>
          <p:cNvPr id="44" name="TextBox 17">
            <a:extLst>
              <a:ext uri="{FF2B5EF4-FFF2-40B4-BE49-F238E27FC236}">
                <a16:creationId xmlns:a16="http://schemas.microsoft.com/office/drawing/2014/main" id="{234AF690-1128-45B5-8EAE-F3F441EFACB3}"/>
              </a:ext>
            </a:extLst>
          </p:cNvPr>
          <p:cNvSpPr txBox="1"/>
          <p:nvPr/>
        </p:nvSpPr>
        <p:spPr>
          <a:xfrm>
            <a:off x="5996145" y="4885724"/>
            <a:ext cx="2026997" cy="646331"/>
          </a:xfrm>
          <a:prstGeom prst="rect">
            <a:avLst/>
          </a:prstGeom>
          <a:noFill/>
        </p:spPr>
        <p:txBody>
          <a:bodyPr wrap="square" rtlCol="0">
            <a:spAutoFit/>
          </a:bodyPr>
          <a:lstStyle/>
          <a:p>
            <a:pPr lvl="0"/>
            <a:r>
              <a:rPr lang="fr-FR" b="1" dirty="0">
                <a:latin typeface="Arial Narrow" panose="020B0606020202030204" pitchFamily="34" charset="0"/>
              </a:rPr>
              <a:t>Collecter et préparer les données.</a:t>
            </a:r>
            <a:endParaRPr lang="fr-FR" dirty="0">
              <a:latin typeface="Arial Narrow" panose="020B0606020202030204" pitchFamily="34" charset="0"/>
            </a:endParaRPr>
          </a:p>
        </p:txBody>
      </p:sp>
      <p:sp>
        <p:nvSpPr>
          <p:cNvPr id="46" name="Chevron 17">
            <a:extLst>
              <a:ext uri="{FF2B5EF4-FFF2-40B4-BE49-F238E27FC236}">
                <a16:creationId xmlns:a16="http://schemas.microsoft.com/office/drawing/2014/main" id="{A8DEC523-A0B7-48A1-ABEF-33AEEA658C37}"/>
              </a:ext>
            </a:extLst>
          </p:cNvPr>
          <p:cNvSpPr/>
          <p:nvPr/>
        </p:nvSpPr>
        <p:spPr>
          <a:xfrm>
            <a:off x="8858854" y="3427293"/>
            <a:ext cx="720080" cy="1027536"/>
          </a:xfrm>
          <a:prstGeom prst="chevron">
            <a:avLst/>
          </a:prstGeom>
          <a:solidFill>
            <a:srgbClr val="88DC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latin typeface="Arial Narrow" panose="020B0606020202030204" pitchFamily="34" charset="0"/>
            </a:endParaRPr>
          </a:p>
        </p:txBody>
      </p:sp>
      <p:sp>
        <p:nvSpPr>
          <p:cNvPr id="48" name="TextBox 21">
            <a:extLst>
              <a:ext uri="{FF2B5EF4-FFF2-40B4-BE49-F238E27FC236}">
                <a16:creationId xmlns:a16="http://schemas.microsoft.com/office/drawing/2014/main" id="{27366D84-B36B-4F94-BAA8-83801AB5FA07}"/>
              </a:ext>
            </a:extLst>
          </p:cNvPr>
          <p:cNvSpPr txBox="1"/>
          <p:nvPr/>
        </p:nvSpPr>
        <p:spPr>
          <a:xfrm>
            <a:off x="7257705" y="2190590"/>
            <a:ext cx="3322193" cy="646331"/>
          </a:xfrm>
          <a:prstGeom prst="rect">
            <a:avLst/>
          </a:prstGeom>
          <a:noFill/>
        </p:spPr>
        <p:txBody>
          <a:bodyPr wrap="square" rtlCol="0">
            <a:spAutoFit/>
          </a:bodyPr>
          <a:lstStyle/>
          <a:p>
            <a:pPr lvl="0"/>
            <a:r>
              <a:rPr lang="fr-FR" b="1" dirty="0">
                <a:latin typeface="Arial Narrow" panose="020B0606020202030204" pitchFamily="34" charset="0"/>
              </a:rPr>
              <a:t>Clustériser les saisons selon chaque variable météorologique.</a:t>
            </a:r>
          </a:p>
        </p:txBody>
      </p:sp>
      <p:sp>
        <p:nvSpPr>
          <p:cNvPr id="50" name="ZoneTexte 49">
            <a:extLst>
              <a:ext uri="{FF2B5EF4-FFF2-40B4-BE49-F238E27FC236}">
                <a16:creationId xmlns:a16="http://schemas.microsoft.com/office/drawing/2014/main" id="{CF27C2ED-0824-4BD9-934A-E1A226392217}"/>
              </a:ext>
            </a:extLst>
          </p:cNvPr>
          <p:cNvSpPr txBox="1"/>
          <p:nvPr/>
        </p:nvSpPr>
        <p:spPr>
          <a:xfrm>
            <a:off x="9052198" y="4885724"/>
            <a:ext cx="2346462" cy="923330"/>
          </a:xfrm>
          <a:prstGeom prst="rect">
            <a:avLst/>
          </a:prstGeom>
          <a:noFill/>
        </p:spPr>
        <p:txBody>
          <a:bodyPr wrap="square">
            <a:spAutoFit/>
          </a:bodyPr>
          <a:lstStyle/>
          <a:p>
            <a:pPr lvl="0"/>
            <a:r>
              <a:rPr lang="fr-FR" b="1" dirty="0">
                <a:latin typeface="Arial Narrow" panose="020B0606020202030204" pitchFamily="34" charset="0"/>
              </a:rPr>
              <a:t>Clustériser les saisons agricoles en exploitant toutes les variables.</a:t>
            </a:r>
          </a:p>
        </p:txBody>
      </p:sp>
      <p:sp>
        <p:nvSpPr>
          <p:cNvPr id="51" name="TextBox 31">
            <a:extLst>
              <a:ext uri="{FF2B5EF4-FFF2-40B4-BE49-F238E27FC236}">
                <a16:creationId xmlns:a16="http://schemas.microsoft.com/office/drawing/2014/main" id="{7DE22619-4F55-4DB0-BD21-67928477B863}"/>
              </a:ext>
            </a:extLst>
          </p:cNvPr>
          <p:cNvSpPr txBox="1"/>
          <p:nvPr/>
        </p:nvSpPr>
        <p:spPr>
          <a:xfrm>
            <a:off x="793340" y="1898202"/>
            <a:ext cx="744506" cy="584775"/>
          </a:xfrm>
          <a:prstGeom prst="rect">
            <a:avLst/>
          </a:prstGeom>
          <a:noFill/>
        </p:spPr>
        <p:txBody>
          <a:bodyPr wrap="square" rtlCol="0" anchor="ctr">
            <a:spAutoFit/>
          </a:bodyPr>
          <a:lstStyle/>
          <a:p>
            <a:pPr algn="ctr"/>
            <a:r>
              <a:rPr lang="en-US" altLang="ko-KR" sz="3200" b="1" dirty="0">
                <a:solidFill>
                  <a:srgbClr val="04AC20"/>
                </a:solidFill>
                <a:cs typeface="Arial" pitchFamily="34" charset="0"/>
              </a:rPr>
              <a:t>01</a:t>
            </a:r>
            <a:endParaRPr lang="ko-KR" altLang="en-US" sz="3200" b="1" dirty="0">
              <a:solidFill>
                <a:srgbClr val="04AC20"/>
              </a:solidFill>
              <a:cs typeface="Arial" pitchFamily="34" charset="0"/>
            </a:endParaRPr>
          </a:p>
        </p:txBody>
      </p:sp>
      <p:sp>
        <p:nvSpPr>
          <p:cNvPr id="52" name="TextBox 31">
            <a:extLst>
              <a:ext uri="{FF2B5EF4-FFF2-40B4-BE49-F238E27FC236}">
                <a16:creationId xmlns:a16="http://schemas.microsoft.com/office/drawing/2014/main" id="{271E993C-C552-444E-8C2B-0CE4B8460B0B}"/>
              </a:ext>
            </a:extLst>
          </p:cNvPr>
          <p:cNvSpPr txBox="1"/>
          <p:nvPr/>
        </p:nvSpPr>
        <p:spPr>
          <a:xfrm>
            <a:off x="1957892" y="4533271"/>
            <a:ext cx="744506" cy="584775"/>
          </a:xfrm>
          <a:prstGeom prst="rect">
            <a:avLst/>
          </a:prstGeom>
          <a:noFill/>
        </p:spPr>
        <p:txBody>
          <a:bodyPr wrap="square" rtlCol="0" anchor="ctr">
            <a:spAutoFit/>
          </a:bodyPr>
          <a:lstStyle/>
          <a:p>
            <a:pPr algn="ctr"/>
            <a:r>
              <a:rPr lang="en-US" altLang="ko-KR" sz="3200" b="1" dirty="0">
                <a:solidFill>
                  <a:srgbClr val="04AC20"/>
                </a:solidFill>
                <a:cs typeface="Arial" pitchFamily="34" charset="0"/>
              </a:rPr>
              <a:t>02</a:t>
            </a:r>
            <a:endParaRPr lang="ko-KR" altLang="en-US" sz="3200" b="1" dirty="0">
              <a:solidFill>
                <a:srgbClr val="04AC20"/>
              </a:solidFill>
              <a:cs typeface="Arial" pitchFamily="34" charset="0"/>
            </a:endParaRPr>
          </a:p>
        </p:txBody>
      </p:sp>
      <p:sp>
        <p:nvSpPr>
          <p:cNvPr id="53" name="TextBox 31">
            <a:extLst>
              <a:ext uri="{FF2B5EF4-FFF2-40B4-BE49-F238E27FC236}">
                <a16:creationId xmlns:a16="http://schemas.microsoft.com/office/drawing/2014/main" id="{E3A8580F-D908-4E39-B44F-38A70953F754}"/>
              </a:ext>
            </a:extLst>
          </p:cNvPr>
          <p:cNvSpPr txBox="1"/>
          <p:nvPr/>
        </p:nvSpPr>
        <p:spPr>
          <a:xfrm>
            <a:off x="3609615" y="1898202"/>
            <a:ext cx="744506" cy="584775"/>
          </a:xfrm>
          <a:prstGeom prst="rect">
            <a:avLst/>
          </a:prstGeom>
          <a:noFill/>
        </p:spPr>
        <p:txBody>
          <a:bodyPr wrap="square" rtlCol="0" anchor="ctr">
            <a:spAutoFit/>
          </a:bodyPr>
          <a:lstStyle/>
          <a:p>
            <a:pPr algn="ctr"/>
            <a:r>
              <a:rPr lang="en-US" altLang="ko-KR" sz="3200" b="1" dirty="0">
                <a:solidFill>
                  <a:srgbClr val="04AC20"/>
                </a:solidFill>
                <a:cs typeface="Arial" pitchFamily="34" charset="0"/>
              </a:rPr>
              <a:t>03</a:t>
            </a:r>
            <a:endParaRPr lang="ko-KR" altLang="en-US" sz="3200" b="1" dirty="0">
              <a:solidFill>
                <a:srgbClr val="04AC20"/>
              </a:solidFill>
              <a:cs typeface="Arial" pitchFamily="34" charset="0"/>
            </a:endParaRPr>
          </a:p>
        </p:txBody>
      </p:sp>
      <p:sp>
        <p:nvSpPr>
          <p:cNvPr id="54" name="TextBox 31">
            <a:extLst>
              <a:ext uri="{FF2B5EF4-FFF2-40B4-BE49-F238E27FC236}">
                <a16:creationId xmlns:a16="http://schemas.microsoft.com/office/drawing/2014/main" id="{A74A3AD3-2E12-4CB0-A1F5-3646F61D27FC}"/>
              </a:ext>
            </a:extLst>
          </p:cNvPr>
          <p:cNvSpPr txBox="1"/>
          <p:nvPr/>
        </p:nvSpPr>
        <p:spPr>
          <a:xfrm>
            <a:off x="5454019" y="4569981"/>
            <a:ext cx="744506" cy="584775"/>
          </a:xfrm>
          <a:prstGeom prst="rect">
            <a:avLst/>
          </a:prstGeom>
          <a:noFill/>
        </p:spPr>
        <p:txBody>
          <a:bodyPr wrap="square" rtlCol="0" anchor="ctr">
            <a:spAutoFit/>
          </a:bodyPr>
          <a:lstStyle/>
          <a:p>
            <a:pPr algn="ctr"/>
            <a:r>
              <a:rPr lang="en-US" altLang="ko-KR" sz="3200" b="1" dirty="0">
                <a:solidFill>
                  <a:srgbClr val="04AC20"/>
                </a:solidFill>
                <a:cs typeface="Arial" pitchFamily="34" charset="0"/>
              </a:rPr>
              <a:t>04</a:t>
            </a:r>
            <a:endParaRPr lang="ko-KR" altLang="en-US" sz="3200" b="1" dirty="0">
              <a:solidFill>
                <a:srgbClr val="04AC20"/>
              </a:solidFill>
              <a:cs typeface="Arial" pitchFamily="34" charset="0"/>
            </a:endParaRPr>
          </a:p>
        </p:txBody>
      </p:sp>
      <p:sp>
        <p:nvSpPr>
          <p:cNvPr id="55" name="TextBox 31">
            <a:extLst>
              <a:ext uri="{FF2B5EF4-FFF2-40B4-BE49-F238E27FC236}">
                <a16:creationId xmlns:a16="http://schemas.microsoft.com/office/drawing/2014/main" id="{0AE3CF7F-E975-49EC-BEEB-D645B0A4620D}"/>
              </a:ext>
            </a:extLst>
          </p:cNvPr>
          <p:cNvSpPr txBox="1"/>
          <p:nvPr/>
        </p:nvSpPr>
        <p:spPr>
          <a:xfrm>
            <a:off x="6738012" y="1898202"/>
            <a:ext cx="744506" cy="584775"/>
          </a:xfrm>
          <a:prstGeom prst="rect">
            <a:avLst/>
          </a:prstGeom>
          <a:noFill/>
        </p:spPr>
        <p:txBody>
          <a:bodyPr wrap="square" rtlCol="0" anchor="ctr">
            <a:spAutoFit/>
          </a:bodyPr>
          <a:lstStyle/>
          <a:p>
            <a:pPr algn="ctr"/>
            <a:r>
              <a:rPr lang="en-US" altLang="ko-KR" sz="3200" b="1" dirty="0">
                <a:solidFill>
                  <a:srgbClr val="04AC20"/>
                </a:solidFill>
                <a:cs typeface="Arial" pitchFamily="34" charset="0"/>
              </a:rPr>
              <a:t>05</a:t>
            </a:r>
            <a:endParaRPr lang="ko-KR" altLang="en-US" sz="3200" b="1" dirty="0">
              <a:solidFill>
                <a:srgbClr val="04AC20"/>
              </a:solidFill>
              <a:cs typeface="Arial" pitchFamily="34" charset="0"/>
            </a:endParaRPr>
          </a:p>
        </p:txBody>
      </p:sp>
      <p:sp>
        <p:nvSpPr>
          <p:cNvPr id="56" name="TextBox 31">
            <a:extLst>
              <a:ext uri="{FF2B5EF4-FFF2-40B4-BE49-F238E27FC236}">
                <a16:creationId xmlns:a16="http://schemas.microsoft.com/office/drawing/2014/main" id="{5B0295CA-F54A-4D8C-B512-21D07070795F}"/>
              </a:ext>
            </a:extLst>
          </p:cNvPr>
          <p:cNvSpPr txBox="1"/>
          <p:nvPr/>
        </p:nvSpPr>
        <p:spPr>
          <a:xfrm>
            <a:off x="8474388" y="4601944"/>
            <a:ext cx="744506" cy="584775"/>
          </a:xfrm>
          <a:prstGeom prst="rect">
            <a:avLst/>
          </a:prstGeom>
          <a:noFill/>
        </p:spPr>
        <p:txBody>
          <a:bodyPr wrap="square" rtlCol="0" anchor="ctr">
            <a:spAutoFit/>
          </a:bodyPr>
          <a:lstStyle/>
          <a:p>
            <a:pPr algn="ctr"/>
            <a:r>
              <a:rPr lang="en-US" altLang="ko-KR" sz="3200" b="1" dirty="0">
                <a:solidFill>
                  <a:srgbClr val="04AC20"/>
                </a:solidFill>
                <a:cs typeface="Arial" pitchFamily="34" charset="0"/>
              </a:rPr>
              <a:t>06</a:t>
            </a:r>
            <a:endParaRPr lang="ko-KR" altLang="en-US" sz="3200" b="1" dirty="0">
              <a:solidFill>
                <a:srgbClr val="04AC20"/>
              </a:solidFill>
              <a:cs typeface="Arial" pitchFamily="34" charset="0"/>
            </a:endParaRPr>
          </a:p>
        </p:txBody>
      </p:sp>
      <p:grpSp>
        <p:nvGrpSpPr>
          <p:cNvPr id="26" name="Group 25">
            <a:extLst>
              <a:ext uri="{FF2B5EF4-FFF2-40B4-BE49-F238E27FC236}">
                <a16:creationId xmlns:a16="http://schemas.microsoft.com/office/drawing/2014/main" id="{3765644E-61AE-9EBB-A587-5BB2A6031463}"/>
              </a:ext>
            </a:extLst>
          </p:cNvPr>
          <p:cNvGrpSpPr/>
          <p:nvPr/>
        </p:nvGrpSpPr>
        <p:grpSpPr>
          <a:xfrm>
            <a:off x="374872" y="111754"/>
            <a:ext cx="11442257" cy="347690"/>
            <a:chOff x="257536" y="95988"/>
            <a:chExt cx="11442257" cy="347690"/>
          </a:xfrm>
        </p:grpSpPr>
        <p:sp>
          <p:nvSpPr>
            <p:cNvPr id="27" name="Rectangle : coins arrondis 29">
              <a:extLst>
                <a:ext uri="{FF2B5EF4-FFF2-40B4-BE49-F238E27FC236}">
                  <a16:creationId xmlns:a16="http://schemas.microsoft.com/office/drawing/2014/main" id="{F14B3D8E-EEF4-3843-29B5-82B331938790}"/>
                </a:ext>
              </a:extLst>
            </p:cNvPr>
            <p:cNvSpPr/>
            <p:nvPr/>
          </p:nvSpPr>
          <p:spPr>
            <a:xfrm>
              <a:off x="257536" y="102509"/>
              <a:ext cx="3749040" cy="32643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latin typeface="Arial Narrow" panose="020B0606020202030204" pitchFamily="34" charset="0"/>
                </a:rPr>
                <a:t>Contexte</a:t>
              </a:r>
            </a:p>
          </p:txBody>
        </p:sp>
        <p:sp>
          <p:nvSpPr>
            <p:cNvPr id="28" name="Rectangle : coins arrondis 30">
              <a:extLst>
                <a:ext uri="{FF2B5EF4-FFF2-40B4-BE49-F238E27FC236}">
                  <a16:creationId xmlns:a16="http://schemas.microsoft.com/office/drawing/2014/main" id="{709A0A7D-1545-0630-71D8-8B217DC351BA}"/>
                </a:ext>
              </a:extLst>
            </p:cNvPr>
            <p:cNvSpPr/>
            <p:nvPr/>
          </p:nvSpPr>
          <p:spPr>
            <a:xfrm>
              <a:off x="4066118" y="95988"/>
              <a:ext cx="3825092" cy="32643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latin typeface="Arial Narrow" panose="020B0606020202030204" pitchFamily="34" charset="0"/>
                </a:rPr>
                <a:t>Problématique </a:t>
              </a:r>
              <a:r>
                <a:rPr lang="fr-FR" sz="1400">
                  <a:solidFill>
                    <a:schemeClr val="tx1"/>
                  </a:solidFill>
                  <a:latin typeface="Arial Narrow" panose="020B0606020202030204" pitchFamily="34" charset="0"/>
                </a:rPr>
                <a:t>et objectifs</a:t>
              </a:r>
              <a:endParaRPr lang="fr-FR" sz="1400" dirty="0">
                <a:solidFill>
                  <a:schemeClr val="tx1"/>
                </a:solidFill>
                <a:latin typeface="Arial Narrow" panose="020B0606020202030204" pitchFamily="34" charset="0"/>
              </a:endParaRPr>
            </a:p>
          </p:txBody>
        </p:sp>
        <p:sp>
          <p:nvSpPr>
            <p:cNvPr id="29" name="Rectangle : coins arrondis 31">
              <a:extLst>
                <a:ext uri="{FF2B5EF4-FFF2-40B4-BE49-F238E27FC236}">
                  <a16:creationId xmlns:a16="http://schemas.microsoft.com/office/drawing/2014/main" id="{1C477E12-8CF6-A8A5-C5EF-F810F220AA2E}"/>
                </a:ext>
              </a:extLst>
            </p:cNvPr>
            <p:cNvSpPr/>
            <p:nvPr/>
          </p:nvSpPr>
          <p:spPr>
            <a:xfrm>
              <a:off x="7950753" y="117245"/>
              <a:ext cx="3749040" cy="326433"/>
            </a:xfrm>
            <a:prstGeom prst="roundRect">
              <a:avLst>
                <a:gd name="adj" fmla="val 42151"/>
              </a:avLst>
            </a:prstGeom>
            <a:solidFill>
              <a:srgbClr val="63E951"/>
            </a:solid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latin typeface="Arial Narrow" panose="020B0606020202030204" pitchFamily="34" charset="0"/>
                </a:rPr>
                <a:t>Démarche à suivre</a:t>
              </a:r>
            </a:p>
          </p:txBody>
        </p:sp>
      </p:grpSp>
      <p:sp>
        <p:nvSpPr>
          <p:cNvPr id="24" name="TextBox 23">
            <a:extLst>
              <a:ext uri="{FF2B5EF4-FFF2-40B4-BE49-F238E27FC236}">
                <a16:creationId xmlns:a16="http://schemas.microsoft.com/office/drawing/2014/main" id="{EF772892-FA0D-676F-6632-F3FCF461C654}"/>
              </a:ext>
            </a:extLst>
          </p:cNvPr>
          <p:cNvSpPr txBox="1"/>
          <p:nvPr/>
        </p:nvSpPr>
        <p:spPr>
          <a:xfrm>
            <a:off x="11654014" y="6362374"/>
            <a:ext cx="266420" cy="307777"/>
          </a:xfrm>
          <a:prstGeom prst="rect">
            <a:avLst/>
          </a:prstGeom>
          <a:noFill/>
        </p:spPr>
        <p:txBody>
          <a:bodyPr wrap="none" rtlCol="0">
            <a:spAutoFit/>
          </a:bodyPr>
          <a:lstStyle/>
          <a:p>
            <a:r>
              <a:rPr lang="fr-FR" sz="1400" dirty="0">
                <a:latin typeface="Arial Narrow" panose="020B0606020202030204" pitchFamily="34" charset="0"/>
              </a:rPr>
              <a:t>3</a:t>
            </a:r>
            <a:endParaRPr lang="en-US" sz="1400" dirty="0">
              <a:latin typeface="Arial Narrow" panose="020B0606020202030204" pitchFamily="34" charset="0"/>
            </a:endParaRPr>
          </a:p>
        </p:txBody>
      </p:sp>
    </p:spTree>
    <p:extLst>
      <p:ext uri="{BB962C8B-B14F-4D97-AF65-F5344CB8AC3E}">
        <p14:creationId xmlns:p14="http://schemas.microsoft.com/office/powerpoint/2010/main" val="3029973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re 2">
            <a:extLst>
              <a:ext uri="{FF2B5EF4-FFF2-40B4-BE49-F238E27FC236}">
                <a16:creationId xmlns:a16="http://schemas.microsoft.com/office/drawing/2014/main" id="{79ECA209-94B1-A675-0846-10A90A15B66C}"/>
              </a:ext>
            </a:extLst>
          </p:cNvPr>
          <p:cNvSpPr>
            <a:spLocks noGrp="1"/>
          </p:cNvSpPr>
          <p:nvPr>
            <p:ph type="title"/>
          </p:nvPr>
        </p:nvSpPr>
        <p:spPr>
          <a:xfrm>
            <a:off x="327269" y="727081"/>
            <a:ext cx="10566446" cy="747897"/>
          </a:xfrm>
        </p:spPr>
        <p:txBody>
          <a:bodyPr>
            <a:noAutofit/>
          </a:bodyPr>
          <a:lstStyle/>
          <a:p>
            <a:r>
              <a:rPr lang="fr-FR" sz="2400" b="1" dirty="0">
                <a:latin typeface="Arial Narrow" panose="020B0606020202030204" pitchFamily="34" charset="0"/>
              </a:rPr>
              <a:t>Afin de clustériser les saisons agricoles nous avons fixé les cultures suivantes :</a:t>
            </a:r>
          </a:p>
        </p:txBody>
      </p:sp>
      <p:cxnSp>
        <p:nvCxnSpPr>
          <p:cNvPr id="40" name="Connecteur droit 39">
            <a:extLst>
              <a:ext uri="{FF2B5EF4-FFF2-40B4-BE49-F238E27FC236}">
                <a16:creationId xmlns:a16="http://schemas.microsoft.com/office/drawing/2014/main" id="{06E8829C-8EC8-4E21-B6E2-0FC13F74CF80}"/>
              </a:ext>
            </a:extLst>
          </p:cNvPr>
          <p:cNvCxnSpPr>
            <a:cxnSpLocks/>
          </p:cNvCxnSpPr>
          <p:nvPr/>
        </p:nvCxnSpPr>
        <p:spPr>
          <a:xfrm>
            <a:off x="6096000" y="1994202"/>
            <a:ext cx="0" cy="4136717"/>
          </a:xfrm>
          <a:prstGeom prst="line">
            <a:avLst/>
          </a:prstGeom>
          <a:ln w="38100">
            <a:solidFill>
              <a:srgbClr val="04AC20"/>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3AA16945-B00E-817A-FDFD-7B5DA58245EB}"/>
              </a:ext>
            </a:extLst>
          </p:cNvPr>
          <p:cNvGrpSpPr/>
          <p:nvPr/>
        </p:nvGrpSpPr>
        <p:grpSpPr>
          <a:xfrm>
            <a:off x="452095" y="2055743"/>
            <a:ext cx="10889621" cy="4028570"/>
            <a:chOff x="319660" y="1879957"/>
            <a:chExt cx="10889621" cy="4028570"/>
          </a:xfrm>
        </p:grpSpPr>
        <p:sp>
          <p:nvSpPr>
            <p:cNvPr id="4" name="ZoneTexte 3">
              <a:extLst>
                <a:ext uri="{FF2B5EF4-FFF2-40B4-BE49-F238E27FC236}">
                  <a16:creationId xmlns:a16="http://schemas.microsoft.com/office/drawing/2014/main" id="{00ED2037-B521-487D-AE94-AA2A8093FFDD}"/>
                </a:ext>
              </a:extLst>
            </p:cNvPr>
            <p:cNvSpPr txBox="1"/>
            <p:nvPr/>
          </p:nvSpPr>
          <p:spPr>
            <a:xfrm>
              <a:off x="717845" y="1938903"/>
              <a:ext cx="4215449" cy="2123658"/>
            </a:xfrm>
            <a:prstGeom prst="rect">
              <a:avLst/>
            </a:prstGeom>
            <a:noFill/>
          </p:spPr>
          <p:txBody>
            <a:bodyPr wrap="square" rtlCol="0">
              <a:spAutoFit/>
            </a:bodyPr>
            <a:lstStyle/>
            <a:p>
              <a:pPr algn="ctr">
                <a:buClr>
                  <a:srgbClr val="008000"/>
                </a:buClr>
              </a:pPr>
              <a:r>
                <a:rPr lang="fr-FR" sz="2000" b="1" u="sng" dirty="0">
                  <a:solidFill>
                    <a:srgbClr val="00B050"/>
                  </a:solidFill>
                  <a:latin typeface="Arial Narrow" panose="020B0606020202030204" pitchFamily="34" charset="0"/>
                </a:rPr>
                <a:t>Agrumes</a:t>
              </a:r>
              <a:r>
                <a:rPr lang="fr-FR" sz="2000" u="sng" dirty="0">
                  <a:solidFill>
                    <a:srgbClr val="00B050"/>
                  </a:solidFill>
                  <a:latin typeface="Arial Narrow" panose="020B0606020202030204" pitchFamily="34" charset="0"/>
                </a:rPr>
                <a:t> </a:t>
              </a:r>
            </a:p>
            <a:p>
              <a:pPr marL="342900" indent="-342900">
                <a:buClr>
                  <a:srgbClr val="008000"/>
                </a:buClr>
                <a:buFont typeface="Wingdings" panose="05000000000000000000" pitchFamily="2" charset="2"/>
                <a:buChar char="ü"/>
              </a:pPr>
              <a:endParaRPr lang="fr-FR" sz="2000" dirty="0">
                <a:latin typeface="Arial Narrow" panose="020B0606020202030204" pitchFamily="34" charset="0"/>
              </a:endParaRPr>
            </a:p>
            <a:p>
              <a:pPr marL="342900" indent="-342900">
                <a:buClr>
                  <a:srgbClr val="008000"/>
                </a:buClr>
                <a:buFont typeface="Wingdings" panose="05000000000000000000" pitchFamily="2" charset="2"/>
                <a:buChar char="ü"/>
              </a:pPr>
              <a:r>
                <a:rPr lang="fr-FR" sz="2000" b="1" dirty="0">
                  <a:latin typeface="Arial Narrow" panose="020B0606020202030204" pitchFamily="34" charset="0"/>
                </a:rPr>
                <a:t>Sa saison agricole :Toute l’année.</a:t>
              </a:r>
            </a:p>
            <a:p>
              <a:pPr marL="342900" indent="-342900">
                <a:buClr>
                  <a:srgbClr val="008000"/>
                </a:buClr>
                <a:buFont typeface="Wingdings" panose="05000000000000000000" pitchFamily="2" charset="2"/>
                <a:buChar char="ü"/>
              </a:pPr>
              <a:endParaRPr lang="fr-FR" sz="2000" b="1" dirty="0">
                <a:latin typeface="Arial Narrow" panose="020B0606020202030204" pitchFamily="34" charset="0"/>
              </a:endParaRPr>
            </a:p>
            <a:p>
              <a:pPr marL="342900" indent="-342900">
                <a:buClr>
                  <a:srgbClr val="008000"/>
                </a:buClr>
                <a:buFont typeface="Wingdings" panose="05000000000000000000" pitchFamily="2" charset="2"/>
                <a:buChar char="ü"/>
              </a:pPr>
              <a:r>
                <a:rPr lang="fr-FR" sz="2000" b="1" dirty="0">
                  <a:latin typeface="Arial Narrow" panose="020B0606020202030204" pitchFamily="34" charset="0"/>
                </a:rPr>
                <a:t>Région de production : Berkane</a:t>
              </a:r>
            </a:p>
            <a:p>
              <a:pPr marL="342900" indent="-342900">
                <a:buClr>
                  <a:srgbClr val="008000"/>
                </a:buClr>
                <a:buFont typeface="Wingdings" panose="05000000000000000000" pitchFamily="2" charset="2"/>
                <a:buChar char="§"/>
              </a:pPr>
              <a:endParaRPr lang="fr-FR" sz="1600" dirty="0">
                <a:latin typeface="Arial Narrow" panose="020B0606020202030204" pitchFamily="34" charset="0"/>
              </a:endParaRPr>
            </a:p>
            <a:p>
              <a:pPr>
                <a:buClr>
                  <a:srgbClr val="008000"/>
                </a:buClr>
              </a:pPr>
              <a:endParaRPr lang="fr-FR" sz="1600" dirty="0"/>
            </a:p>
          </p:txBody>
        </p:sp>
        <p:sp>
          <p:nvSpPr>
            <p:cNvPr id="21" name="ZoneTexte 20">
              <a:extLst>
                <a:ext uri="{FF2B5EF4-FFF2-40B4-BE49-F238E27FC236}">
                  <a16:creationId xmlns:a16="http://schemas.microsoft.com/office/drawing/2014/main" id="{2F00B85C-BA6F-4C7F-9FF5-368C4A6BE72D}"/>
                </a:ext>
              </a:extLst>
            </p:cNvPr>
            <p:cNvSpPr txBox="1"/>
            <p:nvPr/>
          </p:nvSpPr>
          <p:spPr>
            <a:xfrm>
              <a:off x="6858414" y="1938903"/>
              <a:ext cx="4350867" cy="1631216"/>
            </a:xfrm>
            <a:prstGeom prst="rect">
              <a:avLst/>
            </a:prstGeom>
            <a:noFill/>
          </p:spPr>
          <p:txBody>
            <a:bodyPr wrap="square">
              <a:spAutoFit/>
            </a:bodyPr>
            <a:lstStyle/>
            <a:p>
              <a:pPr algn="ctr">
                <a:buClr>
                  <a:srgbClr val="008000"/>
                </a:buClr>
              </a:pPr>
              <a:r>
                <a:rPr lang="fr-FR" sz="2000" b="1" u="sng" dirty="0">
                  <a:solidFill>
                    <a:srgbClr val="00B050"/>
                  </a:solidFill>
                  <a:latin typeface="Arial Narrow" panose="020B0606020202030204" pitchFamily="34" charset="0"/>
                </a:rPr>
                <a:t>Blé</a:t>
              </a:r>
            </a:p>
            <a:p>
              <a:pPr marL="342900" indent="-342900">
                <a:buClr>
                  <a:srgbClr val="008000"/>
                </a:buClr>
                <a:buFont typeface="Wingdings" panose="05000000000000000000" pitchFamily="2" charset="2"/>
                <a:buChar char="ü"/>
              </a:pPr>
              <a:endParaRPr lang="fr-FR" sz="2000" b="1" dirty="0">
                <a:latin typeface="Arial Narrow" panose="020B0606020202030204" pitchFamily="34" charset="0"/>
              </a:endParaRPr>
            </a:p>
            <a:p>
              <a:pPr marL="342900" indent="-342900">
                <a:buClr>
                  <a:srgbClr val="008000"/>
                </a:buClr>
                <a:buFont typeface="Wingdings" panose="05000000000000000000" pitchFamily="2" charset="2"/>
                <a:buChar char="ü"/>
              </a:pPr>
              <a:r>
                <a:rPr lang="fr-FR" sz="2000" b="1" dirty="0">
                  <a:latin typeface="Arial Narrow" panose="020B0606020202030204" pitchFamily="34" charset="0"/>
                </a:rPr>
                <a:t>Sa saison agricole : Octobre à fin juin.</a:t>
              </a:r>
            </a:p>
            <a:p>
              <a:pPr marL="342900" indent="-342900">
                <a:buClr>
                  <a:srgbClr val="008000"/>
                </a:buClr>
                <a:buFont typeface="Wingdings" panose="05000000000000000000" pitchFamily="2" charset="2"/>
                <a:buChar char="ü"/>
              </a:pPr>
              <a:endParaRPr lang="fr-FR" sz="2000" b="1" dirty="0">
                <a:latin typeface="Arial Narrow" panose="020B0606020202030204" pitchFamily="34" charset="0"/>
              </a:endParaRPr>
            </a:p>
            <a:p>
              <a:pPr marL="342900" indent="-342900">
                <a:buClr>
                  <a:srgbClr val="008000"/>
                </a:buClr>
                <a:buFont typeface="Wingdings" panose="05000000000000000000" pitchFamily="2" charset="2"/>
                <a:buChar char="ü"/>
              </a:pPr>
              <a:r>
                <a:rPr lang="fr-FR" sz="2000" b="1" dirty="0">
                  <a:latin typeface="Arial Narrow" panose="020B0606020202030204" pitchFamily="34" charset="0"/>
                </a:rPr>
                <a:t>Région de production : Casablanca</a:t>
              </a:r>
            </a:p>
          </p:txBody>
        </p:sp>
        <p:grpSp>
          <p:nvGrpSpPr>
            <p:cNvPr id="3" name="Group 2">
              <a:extLst>
                <a:ext uri="{FF2B5EF4-FFF2-40B4-BE49-F238E27FC236}">
                  <a16:creationId xmlns:a16="http://schemas.microsoft.com/office/drawing/2014/main" id="{C044EAFD-89EF-8E4E-4D04-34DBEF730D1A}"/>
                </a:ext>
              </a:extLst>
            </p:cNvPr>
            <p:cNvGrpSpPr/>
            <p:nvPr/>
          </p:nvGrpSpPr>
          <p:grpSpPr>
            <a:xfrm>
              <a:off x="7764797" y="3892217"/>
              <a:ext cx="2538105" cy="2016310"/>
              <a:chOff x="8024173" y="3892217"/>
              <a:chExt cx="2538105" cy="2016310"/>
            </a:xfrm>
          </p:grpSpPr>
          <p:pic>
            <p:nvPicPr>
              <p:cNvPr id="36" name="Image 35">
                <a:extLst>
                  <a:ext uri="{FF2B5EF4-FFF2-40B4-BE49-F238E27FC236}">
                    <a16:creationId xmlns:a16="http://schemas.microsoft.com/office/drawing/2014/main" id="{8C02213C-928C-4D83-868D-6CD54E951A4D}"/>
                  </a:ext>
                </a:extLst>
              </p:cNvPr>
              <p:cNvPicPr>
                <a:picLocks noChangeAspect="1"/>
              </p:cNvPicPr>
              <p:nvPr/>
            </p:nvPicPr>
            <p:blipFill>
              <a:blip r:embed="rId2"/>
              <a:stretch>
                <a:fillRect/>
              </a:stretch>
            </p:blipFill>
            <p:spPr>
              <a:xfrm>
                <a:off x="8024173" y="3892217"/>
                <a:ext cx="2538105" cy="2016310"/>
              </a:xfrm>
              <a:prstGeom prst="rect">
                <a:avLst/>
              </a:prstGeom>
            </p:spPr>
          </p:pic>
          <p:pic>
            <p:nvPicPr>
              <p:cNvPr id="37" name="Graphique 36">
                <a:extLst>
                  <a:ext uri="{FF2B5EF4-FFF2-40B4-BE49-F238E27FC236}">
                    <a16:creationId xmlns:a16="http://schemas.microsoft.com/office/drawing/2014/main" id="{DB6DE55F-7216-4DB8-B3A9-4D13AD4D3C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88534" y="4027690"/>
                <a:ext cx="443474" cy="542671"/>
              </a:xfrm>
              <a:prstGeom prst="rect">
                <a:avLst/>
              </a:prstGeom>
            </p:spPr>
          </p:pic>
        </p:grpSp>
        <p:pic>
          <p:nvPicPr>
            <p:cNvPr id="43" name="Graphique 42">
              <a:extLst>
                <a:ext uri="{FF2B5EF4-FFF2-40B4-BE49-F238E27FC236}">
                  <a16:creationId xmlns:a16="http://schemas.microsoft.com/office/drawing/2014/main" id="{F93FBEC5-CC0C-46D4-BEF5-548485B521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0021" y="1892836"/>
              <a:ext cx="445273" cy="473102"/>
            </a:xfrm>
            <a:prstGeom prst="rect">
              <a:avLst/>
            </a:prstGeom>
          </p:spPr>
        </p:pic>
        <p:pic>
          <p:nvPicPr>
            <p:cNvPr id="44" name="Graphique 43">
              <a:extLst>
                <a:ext uri="{FF2B5EF4-FFF2-40B4-BE49-F238E27FC236}">
                  <a16:creationId xmlns:a16="http://schemas.microsoft.com/office/drawing/2014/main" id="{74597A9C-E132-4FE2-BA3E-2F1252DBA4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9660" y="1879957"/>
              <a:ext cx="445272" cy="473102"/>
            </a:xfrm>
            <a:prstGeom prst="rect">
              <a:avLst/>
            </a:prstGeom>
          </p:spPr>
        </p:pic>
        <p:grpSp>
          <p:nvGrpSpPr>
            <p:cNvPr id="2" name="Group 1">
              <a:extLst>
                <a:ext uri="{FF2B5EF4-FFF2-40B4-BE49-F238E27FC236}">
                  <a16:creationId xmlns:a16="http://schemas.microsoft.com/office/drawing/2014/main" id="{782991C7-32FF-62B8-310A-6D4C12F7BC37}"/>
                </a:ext>
              </a:extLst>
            </p:cNvPr>
            <p:cNvGrpSpPr/>
            <p:nvPr/>
          </p:nvGrpSpPr>
          <p:grpSpPr>
            <a:xfrm>
              <a:off x="1424482" y="3793976"/>
              <a:ext cx="2542032" cy="2114551"/>
              <a:chOff x="1629722" y="3793976"/>
              <a:chExt cx="2542032" cy="2114551"/>
            </a:xfrm>
          </p:grpSpPr>
          <p:pic>
            <p:nvPicPr>
              <p:cNvPr id="46" name="Image 45">
                <a:extLst>
                  <a:ext uri="{FF2B5EF4-FFF2-40B4-BE49-F238E27FC236}">
                    <a16:creationId xmlns:a16="http://schemas.microsoft.com/office/drawing/2014/main" id="{5C0CA3A7-E6D1-4FE3-9D38-3F2C592A5B8B}"/>
                  </a:ext>
                </a:extLst>
              </p:cNvPr>
              <p:cNvPicPr>
                <a:picLocks noChangeAspect="1"/>
              </p:cNvPicPr>
              <p:nvPr/>
            </p:nvPicPr>
            <p:blipFill>
              <a:blip r:embed="rId9"/>
              <a:stretch>
                <a:fillRect/>
              </a:stretch>
            </p:blipFill>
            <p:spPr>
              <a:xfrm>
                <a:off x="1629722" y="3793976"/>
                <a:ext cx="2542032" cy="2114551"/>
              </a:xfrm>
              <a:prstGeom prst="rect">
                <a:avLst/>
              </a:prstGeom>
            </p:spPr>
          </p:pic>
          <p:pic>
            <p:nvPicPr>
              <p:cNvPr id="47" name="Graphique 46">
                <a:extLst>
                  <a:ext uri="{FF2B5EF4-FFF2-40B4-BE49-F238E27FC236}">
                    <a16:creationId xmlns:a16="http://schemas.microsoft.com/office/drawing/2014/main" id="{78A12DA7-427E-4FCE-9E3E-AAA3ED705F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61732" y="4113196"/>
                <a:ext cx="443474" cy="472931"/>
              </a:xfrm>
              <a:prstGeom prst="rect">
                <a:avLst/>
              </a:prstGeom>
            </p:spPr>
          </p:pic>
        </p:grpSp>
      </p:grpSp>
      <p:grpSp>
        <p:nvGrpSpPr>
          <p:cNvPr id="7" name="Group 6">
            <a:extLst>
              <a:ext uri="{FF2B5EF4-FFF2-40B4-BE49-F238E27FC236}">
                <a16:creationId xmlns:a16="http://schemas.microsoft.com/office/drawing/2014/main" id="{5BB26EA3-195E-51CB-58B9-88C76C0C3ED8}"/>
              </a:ext>
            </a:extLst>
          </p:cNvPr>
          <p:cNvGrpSpPr/>
          <p:nvPr/>
        </p:nvGrpSpPr>
        <p:grpSpPr>
          <a:xfrm>
            <a:off x="197078" y="127194"/>
            <a:ext cx="11800818" cy="295932"/>
            <a:chOff x="197078" y="79896"/>
            <a:chExt cx="11800818" cy="295932"/>
          </a:xfrm>
        </p:grpSpPr>
        <p:sp>
          <p:nvSpPr>
            <p:cNvPr id="19" name="Rectangle : coins arrondis 18">
              <a:extLst>
                <a:ext uri="{FF2B5EF4-FFF2-40B4-BE49-F238E27FC236}">
                  <a16:creationId xmlns:a16="http://schemas.microsoft.com/office/drawing/2014/main" id="{6E5F4A88-F392-4A32-A62D-063FBB88EBC1}"/>
                </a:ext>
              </a:extLst>
            </p:cNvPr>
            <p:cNvSpPr/>
            <p:nvPr/>
          </p:nvSpPr>
          <p:spPr>
            <a:xfrm>
              <a:off x="197078" y="79896"/>
              <a:ext cx="2286000" cy="294853"/>
            </a:xfrm>
            <a:prstGeom prst="roundRect">
              <a:avLst>
                <a:gd name="adj" fmla="val 42151"/>
              </a:avLst>
            </a:prstGeom>
            <a:solidFill>
              <a:srgbClr val="63E951"/>
            </a:solid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Culture et région agricole</a:t>
              </a:r>
            </a:p>
          </p:txBody>
        </p:sp>
        <p:sp>
          <p:nvSpPr>
            <p:cNvPr id="22" name="Rectangle : coins arrondis 21">
              <a:extLst>
                <a:ext uri="{FF2B5EF4-FFF2-40B4-BE49-F238E27FC236}">
                  <a16:creationId xmlns:a16="http://schemas.microsoft.com/office/drawing/2014/main" id="{53C9F885-8AC2-4597-BCB9-D141CC444573}"/>
                </a:ext>
              </a:extLst>
            </p:cNvPr>
            <p:cNvSpPr/>
            <p:nvPr/>
          </p:nvSpPr>
          <p:spPr>
            <a:xfrm>
              <a:off x="2575783" y="79896"/>
              <a:ext cx="2286000" cy="295932"/>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Facteurs météorologiques</a:t>
              </a:r>
            </a:p>
          </p:txBody>
        </p:sp>
        <p:sp>
          <p:nvSpPr>
            <p:cNvPr id="23" name="Rectangle : coins arrondis 22">
              <a:extLst>
                <a:ext uri="{FF2B5EF4-FFF2-40B4-BE49-F238E27FC236}">
                  <a16:creationId xmlns:a16="http://schemas.microsoft.com/office/drawing/2014/main" id="{5EAF26DD-9070-481D-9650-5302AB410509}"/>
                </a:ext>
              </a:extLst>
            </p:cNvPr>
            <p:cNvSpPr/>
            <p:nvPr/>
          </p:nvSpPr>
          <p:spPr>
            <a:xfrm>
              <a:off x="4954488" y="88016"/>
              <a:ext cx="2286000" cy="28536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Collecte et préparation de données</a:t>
              </a:r>
            </a:p>
          </p:txBody>
        </p:sp>
        <p:sp>
          <p:nvSpPr>
            <p:cNvPr id="24" name="Rectangle : coins arrondis 23">
              <a:extLst>
                <a:ext uri="{FF2B5EF4-FFF2-40B4-BE49-F238E27FC236}">
                  <a16:creationId xmlns:a16="http://schemas.microsoft.com/office/drawing/2014/main" id="{F02F013F-0386-4768-9B03-51528F326B26}"/>
                </a:ext>
              </a:extLst>
            </p:cNvPr>
            <p:cNvSpPr/>
            <p:nvPr/>
          </p:nvSpPr>
          <p:spPr>
            <a:xfrm>
              <a:off x="9711896" y="88015"/>
              <a:ext cx="2286000" cy="28536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Clustering selon toutes les variables</a:t>
              </a:r>
            </a:p>
          </p:txBody>
        </p:sp>
        <p:sp>
          <p:nvSpPr>
            <p:cNvPr id="25" name="Rectangle : coins arrondis 24">
              <a:extLst>
                <a:ext uri="{FF2B5EF4-FFF2-40B4-BE49-F238E27FC236}">
                  <a16:creationId xmlns:a16="http://schemas.microsoft.com/office/drawing/2014/main" id="{012A84AA-C8F2-4C1B-94CF-174355003FCE}"/>
                </a:ext>
              </a:extLst>
            </p:cNvPr>
            <p:cNvSpPr/>
            <p:nvPr/>
          </p:nvSpPr>
          <p:spPr>
            <a:xfrm>
              <a:off x="7333193" y="79897"/>
              <a:ext cx="2286000" cy="295931"/>
            </a:xfrm>
            <a:prstGeom prst="roundRect">
              <a:avLst>
                <a:gd name="adj" fmla="val 42151"/>
              </a:avLst>
            </a:prstGeom>
            <a:solidFill>
              <a:schemeClr val="bg1"/>
            </a:solid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Clustering selon chaque variable</a:t>
              </a:r>
            </a:p>
          </p:txBody>
        </p:sp>
      </p:grpSp>
      <p:sp>
        <p:nvSpPr>
          <p:cNvPr id="26" name="TextBox 25">
            <a:extLst>
              <a:ext uri="{FF2B5EF4-FFF2-40B4-BE49-F238E27FC236}">
                <a16:creationId xmlns:a16="http://schemas.microsoft.com/office/drawing/2014/main" id="{01C1C95D-33C7-46A3-A63C-FCB41E6731B9}"/>
              </a:ext>
            </a:extLst>
          </p:cNvPr>
          <p:cNvSpPr txBox="1"/>
          <p:nvPr/>
        </p:nvSpPr>
        <p:spPr>
          <a:xfrm>
            <a:off x="11654014" y="6362374"/>
            <a:ext cx="266420" cy="307777"/>
          </a:xfrm>
          <a:prstGeom prst="rect">
            <a:avLst/>
          </a:prstGeom>
          <a:noFill/>
        </p:spPr>
        <p:txBody>
          <a:bodyPr wrap="none" rtlCol="0">
            <a:spAutoFit/>
          </a:bodyPr>
          <a:lstStyle/>
          <a:p>
            <a:r>
              <a:rPr lang="fr-FR" sz="1400" dirty="0">
                <a:latin typeface="Arial Narrow" panose="020B0606020202030204" pitchFamily="34" charset="0"/>
              </a:rPr>
              <a:t>4</a:t>
            </a:r>
            <a:endParaRPr lang="en-US" sz="1400" dirty="0">
              <a:latin typeface="Arial Narrow" panose="020B0606020202030204" pitchFamily="34" charset="0"/>
            </a:endParaRPr>
          </a:p>
        </p:txBody>
      </p:sp>
      <p:pic>
        <p:nvPicPr>
          <p:cNvPr id="27" name="Graphique 26">
            <a:extLst>
              <a:ext uri="{FF2B5EF4-FFF2-40B4-BE49-F238E27FC236}">
                <a16:creationId xmlns:a16="http://schemas.microsoft.com/office/drawing/2014/main" id="{9FE5BFAF-2283-4EA5-90CF-51145147F84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02182" y="1994202"/>
            <a:ext cx="563810" cy="547522"/>
          </a:xfrm>
          <a:prstGeom prst="rect">
            <a:avLst/>
          </a:prstGeom>
        </p:spPr>
      </p:pic>
    </p:spTree>
    <p:extLst>
      <p:ext uri="{BB962C8B-B14F-4D97-AF65-F5344CB8AC3E}">
        <p14:creationId xmlns:p14="http://schemas.microsoft.com/office/powerpoint/2010/main" val="663293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그룹 76">
            <a:extLst>
              <a:ext uri="{FF2B5EF4-FFF2-40B4-BE49-F238E27FC236}">
                <a16:creationId xmlns:a16="http://schemas.microsoft.com/office/drawing/2014/main" id="{4D24D313-B9C5-408A-BFF1-943BFB91EADB}"/>
              </a:ext>
            </a:extLst>
          </p:cNvPr>
          <p:cNvGrpSpPr/>
          <p:nvPr/>
        </p:nvGrpSpPr>
        <p:grpSpPr>
          <a:xfrm flipH="1">
            <a:off x="6157763" y="2752557"/>
            <a:ext cx="1081215" cy="1919810"/>
            <a:chOff x="4797850" y="1861088"/>
            <a:chExt cx="1184313" cy="2180818"/>
          </a:xfrm>
        </p:grpSpPr>
        <p:cxnSp>
          <p:nvCxnSpPr>
            <p:cNvPr id="67" name="Elbow Connector 50">
              <a:extLst>
                <a:ext uri="{FF2B5EF4-FFF2-40B4-BE49-F238E27FC236}">
                  <a16:creationId xmlns:a16="http://schemas.microsoft.com/office/drawing/2014/main" id="{90C7AFAC-5EEB-4220-B0DB-88B24D7BCA32}"/>
                </a:ext>
              </a:extLst>
            </p:cNvPr>
            <p:cNvCxnSpPr>
              <a:cxnSpLocks/>
            </p:cNvCxnSpPr>
            <p:nvPr/>
          </p:nvCxnSpPr>
          <p:spPr>
            <a:xfrm rot="16200000" flipV="1">
              <a:off x="4299598" y="2359340"/>
              <a:ext cx="2180818" cy="1184313"/>
            </a:xfrm>
            <a:prstGeom prst="bentConnector3">
              <a:avLst>
                <a:gd name="adj1" fmla="val 99677"/>
              </a:avLst>
            </a:prstGeom>
            <a:noFill/>
            <a:ln w="25400" cap="flat" cmpd="sng" algn="ctr">
              <a:solidFill>
                <a:sysClr val="windowText" lastClr="000000">
                  <a:lumMod val="75000"/>
                  <a:lumOff val="25000"/>
                </a:sysClr>
              </a:solidFill>
              <a:prstDash val="solid"/>
              <a:miter lim="800000"/>
              <a:headEnd type="oval"/>
              <a:tailEnd type="oval"/>
            </a:ln>
            <a:effectLst/>
          </p:spPr>
        </p:cxnSp>
        <p:cxnSp>
          <p:nvCxnSpPr>
            <p:cNvPr id="68" name="Elbow Connector 51">
              <a:extLst>
                <a:ext uri="{FF2B5EF4-FFF2-40B4-BE49-F238E27FC236}">
                  <a16:creationId xmlns:a16="http://schemas.microsoft.com/office/drawing/2014/main" id="{6B893EA9-8DBA-4F2D-B987-001EE464C697}"/>
                </a:ext>
              </a:extLst>
            </p:cNvPr>
            <p:cNvCxnSpPr>
              <a:cxnSpLocks/>
            </p:cNvCxnSpPr>
            <p:nvPr/>
          </p:nvCxnSpPr>
          <p:spPr>
            <a:xfrm rot="16200000" flipV="1">
              <a:off x="4654684" y="3010552"/>
              <a:ext cx="1188719" cy="839994"/>
            </a:xfrm>
            <a:prstGeom prst="bentConnector3">
              <a:avLst>
                <a:gd name="adj1" fmla="val 99331"/>
              </a:avLst>
            </a:prstGeom>
            <a:noFill/>
            <a:ln w="25400" cap="flat" cmpd="sng" algn="ctr">
              <a:solidFill>
                <a:sysClr val="windowText" lastClr="000000">
                  <a:lumMod val="75000"/>
                  <a:lumOff val="25000"/>
                </a:sysClr>
              </a:solidFill>
              <a:prstDash val="solid"/>
              <a:miter lim="800000"/>
              <a:headEnd type="oval"/>
              <a:tailEnd type="oval"/>
            </a:ln>
            <a:effectLst/>
          </p:spPr>
        </p:cxnSp>
      </p:grpSp>
      <p:grpSp>
        <p:nvGrpSpPr>
          <p:cNvPr id="69" name="그룹 27">
            <a:extLst>
              <a:ext uri="{FF2B5EF4-FFF2-40B4-BE49-F238E27FC236}">
                <a16:creationId xmlns:a16="http://schemas.microsoft.com/office/drawing/2014/main" id="{0B037C19-594F-44BF-9B33-F7053B1090DF}"/>
              </a:ext>
            </a:extLst>
          </p:cNvPr>
          <p:cNvGrpSpPr/>
          <p:nvPr/>
        </p:nvGrpSpPr>
        <p:grpSpPr>
          <a:xfrm>
            <a:off x="4768226" y="2250858"/>
            <a:ext cx="1033234" cy="2421509"/>
            <a:chOff x="4829047" y="1806373"/>
            <a:chExt cx="1131757" cy="2707164"/>
          </a:xfrm>
        </p:grpSpPr>
        <p:cxnSp>
          <p:nvCxnSpPr>
            <p:cNvPr id="71" name="Elbow Connector 50">
              <a:extLst>
                <a:ext uri="{FF2B5EF4-FFF2-40B4-BE49-F238E27FC236}">
                  <a16:creationId xmlns:a16="http://schemas.microsoft.com/office/drawing/2014/main" id="{5D28ED09-FECC-4D83-A359-6C12C67E97B8}"/>
                </a:ext>
              </a:extLst>
            </p:cNvPr>
            <p:cNvCxnSpPr>
              <a:cxnSpLocks/>
            </p:cNvCxnSpPr>
            <p:nvPr/>
          </p:nvCxnSpPr>
          <p:spPr>
            <a:xfrm rot="16200000" flipV="1">
              <a:off x="4068193" y="2620926"/>
              <a:ext cx="2707163" cy="1078058"/>
            </a:xfrm>
            <a:prstGeom prst="bentConnector3">
              <a:avLst>
                <a:gd name="adj1" fmla="val 99962"/>
              </a:avLst>
            </a:prstGeom>
            <a:noFill/>
            <a:ln w="25400" cap="flat" cmpd="sng" algn="ctr">
              <a:solidFill>
                <a:sysClr val="windowText" lastClr="000000">
                  <a:lumMod val="75000"/>
                  <a:lumOff val="25000"/>
                </a:sysClr>
              </a:solidFill>
              <a:prstDash val="solid"/>
              <a:miter lim="800000"/>
              <a:headEnd type="oval"/>
              <a:tailEnd type="oval"/>
            </a:ln>
            <a:effectLst/>
          </p:spPr>
        </p:cxnSp>
        <p:cxnSp>
          <p:nvCxnSpPr>
            <p:cNvPr id="72" name="Elbow Connector 51">
              <a:extLst>
                <a:ext uri="{FF2B5EF4-FFF2-40B4-BE49-F238E27FC236}">
                  <a16:creationId xmlns:a16="http://schemas.microsoft.com/office/drawing/2014/main" id="{33074229-5B25-437B-A30F-1C09E4B9541B}"/>
                </a:ext>
              </a:extLst>
            </p:cNvPr>
            <p:cNvCxnSpPr>
              <a:cxnSpLocks/>
            </p:cNvCxnSpPr>
            <p:nvPr/>
          </p:nvCxnSpPr>
          <p:spPr>
            <a:xfrm rot="16200000" flipV="1">
              <a:off x="4404557" y="3260679"/>
              <a:ext cx="1677348" cy="828368"/>
            </a:xfrm>
            <a:prstGeom prst="bentConnector3">
              <a:avLst>
                <a:gd name="adj1" fmla="val 99972"/>
              </a:avLst>
            </a:prstGeom>
            <a:noFill/>
            <a:ln w="25400" cap="flat" cmpd="sng" algn="ctr">
              <a:solidFill>
                <a:sysClr val="windowText" lastClr="000000">
                  <a:lumMod val="75000"/>
                  <a:lumOff val="25000"/>
                </a:sysClr>
              </a:solidFill>
              <a:prstDash val="solid"/>
              <a:miter lim="800000"/>
              <a:headEnd type="oval"/>
              <a:tailEnd type="oval"/>
            </a:ln>
            <a:effectLst/>
          </p:spPr>
        </p:cxnSp>
      </p:grpSp>
      <p:sp>
        <p:nvSpPr>
          <p:cNvPr id="73" name="Oval 11">
            <a:extLst>
              <a:ext uri="{FF2B5EF4-FFF2-40B4-BE49-F238E27FC236}">
                <a16:creationId xmlns:a16="http://schemas.microsoft.com/office/drawing/2014/main" id="{A9EC1E45-FB55-4DC3-B8BF-47813BCA3EBA}"/>
              </a:ext>
            </a:extLst>
          </p:cNvPr>
          <p:cNvSpPr/>
          <p:nvPr/>
        </p:nvSpPr>
        <p:spPr>
          <a:xfrm>
            <a:off x="7072818" y="3279814"/>
            <a:ext cx="658368" cy="658368"/>
          </a:xfrm>
          <a:prstGeom prst="ellipse">
            <a:avLst/>
          </a:prstGeom>
          <a:solidFill>
            <a:srgbClr val="63E951"/>
          </a:solidFill>
          <a:ln w="63500" cap="flat" cmpd="sng" algn="ctr">
            <a:noFill/>
            <a:prstDash val="solid"/>
            <a:miter lim="800000"/>
          </a:ln>
          <a:effectLst/>
        </p:spPr>
        <p:txBody>
          <a:bodyPr rtlCol="0" anchor="ctr"/>
          <a:lstStyle/>
          <a:p>
            <a:pPr algn="ctr">
              <a:defRPr/>
            </a:pPr>
            <a:endParaRPr lang="ko-KR" altLang="en-US" b="1" kern="0" dirty="0">
              <a:solidFill>
                <a:prstClr val="white"/>
              </a:solidFill>
              <a:latin typeface="Arial Narrow" panose="020B0606020202030204" pitchFamily="34" charset="0"/>
            </a:endParaRPr>
          </a:p>
        </p:txBody>
      </p:sp>
      <p:sp>
        <p:nvSpPr>
          <p:cNvPr id="75" name="Oval 13">
            <a:extLst>
              <a:ext uri="{FF2B5EF4-FFF2-40B4-BE49-F238E27FC236}">
                <a16:creationId xmlns:a16="http://schemas.microsoft.com/office/drawing/2014/main" id="{970B2A89-40DA-4059-BACA-06F0201BAC05}"/>
              </a:ext>
            </a:extLst>
          </p:cNvPr>
          <p:cNvSpPr/>
          <p:nvPr/>
        </p:nvSpPr>
        <p:spPr>
          <a:xfrm>
            <a:off x="7093027" y="2421730"/>
            <a:ext cx="658368" cy="658368"/>
          </a:xfrm>
          <a:prstGeom prst="ellipse">
            <a:avLst/>
          </a:prstGeom>
          <a:solidFill>
            <a:srgbClr val="04AC20"/>
          </a:solidFill>
          <a:ln w="63500" cap="flat" cmpd="sng" algn="ctr">
            <a:noFill/>
            <a:prstDash val="solid"/>
            <a:miter lim="800000"/>
          </a:ln>
          <a:effectLst/>
        </p:spPr>
        <p:txBody>
          <a:bodyPr rtlCol="0" anchor="ctr"/>
          <a:lstStyle/>
          <a:p>
            <a:pPr algn="ctr">
              <a:defRPr/>
            </a:pPr>
            <a:endParaRPr lang="ko-KR" altLang="en-US" b="1" kern="0" dirty="0">
              <a:solidFill>
                <a:prstClr val="white"/>
              </a:solidFill>
              <a:latin typeface="Arial Narrow" panose="020B0606020202030204" pitchFamily="34" charset="0"/>
            </a:endParaRPr>
          </a:p>
        </p:txBody>
      </p:sp>
      <p:sp>
        <p:nvSpPr>
          <p:cNvPr id="76" name="Oval 14">
            <a:extLst>
              <a:ext uri="{FF2B5EF4-FFF2-40B4-BE49-F238E27FC236}">
                <a16:creationId xmlns:a16="http://schemas.microsoft.com/office/drawing/2014/main" id="{7DA379AF-DA95-496E-A2A3-89831E46A3A6}"/>
              </a:ext>
            </a:extLst>
          </p:cNvPr>
          <p:cNvSpPr/>
          <p:nvPr/>
        </p:nvSpPr>
        <p:spPr>
          <a:xfrm>
            <a:off x="4356253" y="2833911"/>
            <a:ext cx="658368" cy="658368"/>
          </a:xfrm>
          <a:prstGeom prst="ellipse">
            <a:avLst/>
          </a:prstGeom>
          <a:solidFill>
            <a:srgbClr val="63E951"/>
          </a:solidFill>
          <a:ln w="63500" cap="flat" cmpd="sng" algn="ctr">
            <a:noFill/>
            <a:prstDash val="solid"/>
            <a:miter lim="800000"/>
          </a:ln>
          <a:effectLst/>
        </p:spPr>
        <p:txBody>
          <a:bodyPr rtlCol="0" anchor="ctr"/>
          <a:lstStyle/>
          <a:p>
            <a:pPr algn="ctr">
              <a:defRPr/>
            </a:pPr>
            <a:endParaRPr lang="ko-KR" altLang="en-US" b="1" kern="0">
              <a:solidFill>
                <a:prstClr val="white"/>
              </a:solidFill>
              <a:latin typeface="Arial Narrow" panose="020B0606020202030204" pitchFamily="34" charset="0"/>
            </a:endParaRPr>
          </a:p>
        </p:txBody>
      </p:sp>
      <p:sp>
        <p:nvSpPr>
          <p:cNvPr id="79" name="ZoneTexte 78">
            <a:extLst>
              <a:ext uri="{FF2B5EF4-FFF2-40B4-BE49-F238E27FC236}">
                <a16:creationId xmlns:a16="http://schemas.microsoft.com/office/drawing/2014/main" id="{75938F17-9479-4482-B19B-3804A7D6CDA1}"/>
              </a:ext>
            </a:extLst>
          </p:cNvPr>
          <p:cNvSpPr txBox="1"/>
          <p:nvPr/>
        </p:nvSpPr>
        <p:spPr>
          <a:xfrm>
            <a:off x="2142348" y="2025751"/>
            <a:ext cx="1859665" cy="369332"/>
          </a:xfrm>
          <a:prstGeom prst="rect">
            <a:avLst/>
          </a:prstGeom>
          <a:noFill/>
        </p:spPr>
        <p:txBody>
          <a:bodyPr wrap="square">
            <a:spAutoFit/>
          </a:bodyPr>
          <a:lstStyle/>
          <a:p>
            <a:r>
              <a:rPr lang="fr-FR" b="1" dirty="0">
                <a:solidFill>
                  <a:srgbClr val="000000"/>
                </a:solidFill>
                <a:latin typeface="Arial Narrow" panose="020B0606020202030204" pitchFamily="34" charset="0"/>
              </a:rPr>
              <a:t>Précipitation</a:t>
            </a:r>
          </a:p>
        </p:txBody>
      </p:sp>
      <p:sp>
        <p:nvSpPr>
          <p:cNvPr id="80" name="ZoneTexte 79">
            <a:extLst>
              <a:ext uri="{FF2B5EF4-FFF2-40B4-BE49-F238E27FC236}">
                <a16:creationId xmlns:a16="http://schemas.microsoft.com/office/drawing/2014/main" id="{4F6EB138-2C29-4204-ABA6-28EA361001CC}"/>
              </a:ext>
            </a:extLst>
          </p:cNvPr>
          <p:cNvSpPr txBox="1"/>
          <p:nvPr/>
        </p:nvSpPr>
        <p:spPr>
          <a:xfrm>
            <a:off x="2142348" y="2932263"/>
            <a:ext cx="2017218" cy="369332"/>
          </a:xfrm>
          <a:prstGeom prst="rect">
            <a:avLst/>
          </a:prstGeom>
          <a:noFill/>
        </p:spPr>
        <p:txBody>
          <a:bodyPr wrap="square">
            <a:spAutoFit/>
          </a:bodyPr>
          <a:lstStyle/>
          <a:p>
            <a:r>
              <a:rPr lang="fr-FR" b="1" dirty="0">
                <a:solidFill>
                  <a:srgbClr val="000000"/>
                </a:solidFill>
                <a:latin typeface="Arial Narrow" panose="020B0606020202030204" pitchFamily="34" charset="0"/>
              </a:rPr>
              <a:t>Température </a:t>
            </a:r>
          </a:p>
        </p:txBody>
      </p:sp>
      <p:sp>
        <p:nvSpPr>
          <p:cNvPr id="83" name="ZoneTexte 82">
            <a:extLst>
              <a:ext uri="{FF2B5EF4-FFF2-40B4-BE49-F238E27FC236}">
                <a16:creationId xmlns:a16="http://schemas.microsoft.com/office/drawing/2014/main" id="{08AB331C-BFB6-46A1-BDDE-6E12C111376C}"/>
              </a:ext>
            </a:extLst>
          </p:cNvPr>
          <p:cNvSpPr txBox="1"/>
          <p:nvPr/>
        </p:nvSpPr>
        <p:spPr>
          <a:xfrm>
            <a:off x="8045892" y="3424332"/>
            <a:ext cx="1933648" cy="369332"/>
          </a:xfrm>
          <a:prstGeom prst="rect">
            <a:avLst/>
          </a:prstGeom>
          <a:noFill/>
        </p:spPr>
        <p:txBody>
          <a:bodyPr wrap="square">
            <a:spAutoFit/>
          </a:bodyPr>
          <a:lstStyle/>
          <a:p>
            <a:r>
              <a:rPr lang="fr-FR" b="1" dirty="0">
                <a:solidFill>
                  <a:srgbClr val="000000"/>
                </a:solidFill>
                <a:latin typeface="Arial Narrow" panose="020B0606020202030204" pitchFamily="34" charset="0"/>
              </a:rPr>
              <a:t>La vitesse de vents </a:t>
            </a:r>
          </a:p>
        </p:txBody>
      </p:sp>
      <p:sp>
        <p:nvSpPr>
          <p:cNvPr id="85" name="Oval 10">
            <a:extLst>
              <a:ext uri="{FF2B5EF4-FFF2-40B4-BE49-F238E27FC236}">
                <a16:creationId xmlns:a16="http://schemas.microsoft.com/office/drawing/2014/main" id="{11CEA8E0-A9F0-4872-943F-18C8CEFB5E27}"/>
              </a:ext>
            </a:extLst>
          </p:cNvPr>
          <p:cNvSpPr/>
          <p:nvPr/>
        </p:nvSpPr>
        <p:spPr>
          <a:xfrm>
            <a:off x="4338299" y="1927399"/>
            <a:ext cx="658368" cy="658368"/>
          </a:xfrm>
          <a:prstGeom prst="ellipse">
            <a:avLst/>
          </a:prstGeom>
          <a:solidFill>
            <a:srgbClr val="04AC20"/>
          </a:solidFill>
          <a:ln w="63500" cap="flat" cmpd="sng" algn="ctr">
            <a:noFill/>
            <a:prstDash val="solid"/>
            <a:miter lim="800000"/>
          </a:ln>
          <a:effectLst/>
        </p:spPr>
        <p:txBody>
          <a:bodyPr rtlCol="0" anchor="ctr"/>
          <a:lstStyle/>
          <a:p>
            <a:pPr algn="ctr">
              <a:defRPr/>
            </a:pPr>
            <a:endParaRPr lang="ko-KR" altLang="en-US" b="1" kern="0" dirty="0">
              <a:solidFill>
                <a:prstClr val="white"/>
              </a:solidFill>
              <a:latin typeface="Arial Narrow" panose="020B0606020202030204" pitchFamily="34" charset="0"/>
            </a:endParaRPr>
          </a:p>
        </p:txBody>
      </p:sp>
      <p:sp>
        <p:nvSpPr>
          <p:cNvPr id="88" name="ZoneTexte 87">
            <a:extLst>
              <a:ext uri="{FF2B5EF4-FFF2-40B4-BE49-F238E27FC236}">
                <a16:creationId xmlns:a16="http://schemas.microsoft.com/office/drawing/2014/main" id="{31C6357F-30A8-4A1A-9C51-F72CF243248D}"/>
              </a:ext>
            </a:extLst>
          </p:cNvPr>
          <p:cNvSpPr txBox="1"/>
          <p:nvPr/>
        </p:nvSpPr>
        <p:spPr>
          <a:xfrm>
            <a:off x="8045892" y="2566248"/>
            <a:ext cx="1425475" cy="369332"/>
          </a:xfrm>
          <a:prstGeom prst="rect">
            <a:avLst/>
          </a:prstGeom>
          <a:noFill/>
          <a:ln w="9525">
            <a:noFill/>
          </a:ln>
        </p:spPr>
        <p:txBody>
          <a:bodyPr wrap="square">
            <a:spAutoFit/>
          </a:bodyPr>
          <a:lstStyle/>
          <a:p>
            <a:r>
              <a:rPr lang="fr-FR" b="1" dirty="0">
                <a:solidFill>
                  <a:srgbClr val="000000"/>
                </a:solidFill>
                <a:latin typeface="Arial Narrow" panose="020B0606020202030204" pitchFamily="34" charset="0"/>
              </a:rPr>
              <a:t>L’Humidité</a:t>
            </a:r>
          </a:p>
        </p:txBody>
      </p:sp>
      <p:sp>
        <p:nvSpPr>
          <p:cNvPr id="92" name="ZoneTexte 91">
            <a:extLst>
              <a:ext uri="{FF2B5EF4-FFF2-40B4-BE49-F238E27FC236}">
                <a16:creationId xmlns:a16="http://schemas.microsoft.com/office/drawing/2014/main" id="{680153CC-A411-4933-95BA-BC9C7B9BE98E}"/>
              </a:ext>
            </a:extLst>
          </p:cNvPr>
          <p:cNvSpPr txBox="1"/>
          <p:nvPr/>
        </p:nvSpPr>
        <p:spPr>
          <a:xfrm>
            <a:off x="2001044" y="5493210"/>
            <a:ext cx="8668198" cy="646331"/>
          </a:xfrm>
          <a:prstGeom prst="rect">
            <a:avLst/>
          </a:prstGeom>
          <a:noFill/>
          <a:ln w="9525">
            <a:noFill/>
          </a:ln>
        </p:spPr>
        <p:txBody>
          <a:bodyPr wrap="square">
            <a:spAutoFit/>
          </a:bodyPr>
          <a:lstStyle/>
          <a:p>
            <a:pPr algn="ctr"/>
            <a:r>
              <a:rPr lang="fr-FR" b="1" dirty="0">
                <a:solidFill>
                  <a:srgbClr val="000000"/>
                </a:solidFill>
                <a:latin typeface="Arial Narrow" panose="020B0606020202030204" pitchFamily="34" charset="0"/>
              </a:rPr>
              <a:t>Les variables choisis seront ceux avec une influence directe aux cultures étudiées: Température, Précipitation, Humidité, Vitesse de vents.</a:t>
            </a:r>
          </a:p>
        </p:txBody>
      </p:sp>
      <p:sp>
        <p:nvSpPr>
          <p:cNvPr id="28" name="ZoneTexte 27">
            <a:extLst>
              <a:ext uri="{FF2B5EF4-FFF2-40B4-BE49-F238E27FC236}">
                <a16:creationId xmlns:a16="http://schemas.microsoft.com/office/drawing/2014/main" id="{655CCCCE-CC70-4FF4-A098-774E564F8A0B}"/>
              </a:ext>
            </a:extLst>
          </p:cNvPr>
          <p:cNvSpPr txBox="1"/>
          <p:nvPr/>
        </p:nvSpPr>
        <p:spPr>
          <a:xfrm>
            <a:off x="4996667" y="6418576"/>
            <a:ext cx="7637529" cy="276999"/>
          </a:xfrm>
          <a:prstGeom prst="rect">
            <a:avLst/>
          </a:prstGeom>
          <a:noFill/>
          <a:ln w="9525">
            <a:noFill/>
          </a:ln>
        </p:spPr>
        <p:txBody>
          <a:bodyPr wrap="square">
            <a:spAutoFit/>
          </a:bodyPr>
          <a:lstStyle/>
          <a:p>
            <a:r>
              <a:rPr lang="fr-FR" sz="1200" b="1" i="1" dirty="0">
                <a:latin typeface="Arial Narrow" panose="020B0606020202030204" pitchFamily="34" charset="0"/>
              </a:rPr>
              <a:t>Source : </a:t>
            </a:r>
            <a:r>
              <a:rPr lang="fr-FR" sz="1200" i="1" dirty="0">
                <a:hlinkClick r:id="rId3">
                  <a:extLst>
                    <a:ext uri="{A12FA001-AC4F-418D-AE19-62706E023703}">
                      <ahyp:hlinkClr xmlns:ahyp="http://schemas.microsoft.com/office/drawing/2018/hyperlinkcolor" val="tx"/>
                    </a:ext>
                  </a:extLst>
                </a:hlinkClick>
              </a:rPr>
              <a:t>AGROMÉTÉOROLOGIE, Influence du climat sur la production agricole - </a:t>
            </a:r>
            <a:r>
              <a:rPr lang="fr-FR" sz="1200" i="1" dirty="0" err="1">
                <a:hlinkClick r:id="rId3">
                  <a:extLst>
                    <a:ext uri="{A12FA001-AC4F-418D-AE19-62706E023703}">
                      <ahyp:hlinkClr xmlns:ahyp="http://schemas.microsoft.com/office/drawing/2018/hyperlinkcolor" val="tx"/>
                    </a:ext>
                  </a:extLst>
                </a:hlinkClick>
              </a:rPr>
              <a:t>Encyclopædia</a:t>
            </a:r>
            <a:r>
              <a:rPr lang="fr-FR" sz="1200" i="1" dirty="0">
                <a:hlinkClick r:id="rId3">
                  <a:extLst>
                    <a:ext uri="{A12FA001-AC4F-418D-AE19-62706E023703}">
                      <ahyp:hlinkClr xmlns:ahyp="http://schemas.microsoft.com/office/drawing/2018/hyperlinkcolor" val="tx"/>
                    </a:ext>
                  </a:extLst>
                </a:hlinkClick>
              </a:rPr>
              <a:t> </a:t>
            </a:r>
            <a:r>
              <a:rPr lang="fr-FR" sz="1200" i="1" dirty="0" err="1">
                <a:hlinkClick r:id="rId3">
                  <a:extLst>
                    <a:ext uri="{A12FA001-AC4F-418D-AE19-62706E023703}">
                      <ahyp:hlinkClr xmlns:ahyp="http://schemas.microsoft.com/office/drawing/2018/hyperlinkcolor" val="tx"/>
                    </a:ext>
                  </a:extLst>
                </a:hlinkClick>
              </a:rPr>
              <a:t>Universalis</a:t>
            </a:r>
            <a:r>
              <a:rPr lang="fr-FR" sz="1200" b="1" i="1" dirty="0">
                <a:latin typeface="Arial Narrow" panose="020B0606020202030204" pitchFamily="34" charset="0"/>
              </a:rPr>
              <a:t>  </a:t>
            </a:r>
            <a:endParaRPr lang="fr-FR" b="1" i="1" dirty="0">
              <a:latin typeface="Arial Narrow" panose="020B0606020202030204" pitchFamily="34" charset="0"/>
            </a:endParaRPr>
          </a:p>
        </p:txBody>
      </p:sp>
      <p:pic>
        <p:nvPicPr>
          <p:cNvPr id="2" name="Graphique 1">
            <a:extLst>
              <a:ext uri="{FF2B5EF4-FFF2-40B4-BE49-F238E27FC236}">
                <a16:creationId xmlns:a16="http://schemas.microsoft.com/office/drawing/2014/main" id="{F9294A66-CF45-4C87-BE60-19F4473558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2351" y="2774629"/>
            <a:ext cx="776933" cy="776933"/>
          </a:xfrm>
          <a:prstGeom prst="rect">
            <a:avLst/>
          </a:prstGeom>
        </p:spPr>
      </p:pic>
      <p:pic>
        <p:nvPicPr>
          <p:cNvPr id="4" name="Graphique 3">
            <a:extLst>
              <a:ext uri="{FF2B5EF4-FFF2-40B4-BE49-F238E27FC236}">
                <a16:creationId xmlns:a16="http://schemas.microsoft.com/office/drawing/2014/main" id="{DC2890A4-9308-4F68-94F1-59DA1B46F2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23283" y="2362447"/>
            <a:ext cx="756257" cy="776934"/>
          </a:xfrm>
          <a:prstGeom prst="rect">
            <a:avLst/>
          </a:prstGeom>
        </p:spPr>
      </p:pic>
      <p:pic>
        <p:nvPicPr>
          <p:cNvPr id="6" name="Graphique 5">
            <a:extLst>
              <a:ext uri="{FF2B5EF4-FFF2-40B4-BE49-F238E27FC236}">
                <a16:creationId xmlns:a16="http://schemas.microsoft.com/office/drawing/2014/main" id="{B8DF755A-EBC5-49FE-891A-528B91FB5B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02351" y="1939270"/>
            <a:ext cx="776933" cy="634626"/>
          </a:xfrm>
          <a:prstGeom prst="rect">
            <a:avLst/>
          </a:prstGeom>
        </p:spPr>
      </p:pic>
      <p:pic>
        <p:nvPicPr>
          <p:cNvPr id="11" name="Graphique 10">
            <a:extLst>
              <a:ext uri="{FF2B5EF4-FFF2-40B4-BE49-F238E27FC236}">
                <a16:creationId xmlns:a16="http://schemas.microsoft.com/office/drawing/2014/main" id="{AAC6A5D5-8893-44F7-B44D-0F173BE0892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133392" y="3220531"/>
            <a:ext cx="756257" cy="776934"/>
          </a:xfrm>
          <a:prstGeom prst="rect">
            <a:avLst/>
          </a:prstGeom>
        </p:spPr>
      </p:pic>
      <p:grpSp>
        <p:nvGrpSpPr>
          <p:cNvPr id="31" name="Group 30">
            <a:extLst>
              <a:ext uri="{FF2B5EF4-FFF2-40B4-BE49-F238E27FC236}">
                <a16:creationId xmlns:a16="http://schemas.microsoft.com/office/drawing/2014/main" id="{9CE33C50-8FEB-EB94-2C7C-A5EC585B44CF}"/>
              </a:ext>
            </a:extLst>
          </p:cNvPr>
          <p:cNvGrpSpPr/>
          <p:nvPr/>
        </p:nvGrpSpPr>
        <p:grpSpPr>
          <a:xfrm>
            <a:off x="197078" y="127194"/>
            <a:ext cx="11800818" cy="295932"/>
            <a:chOff x="197078" y="79896"/>
            <a:chExt cx="11800818" cy="295932"/>
          </a:xfrm>
        </p:grpSpPr>
        <p:sp>
          <p:nvSpPr>
            <p:cNvPr id="32" name="Rectangle : coins arrondis 18">
              <a:extLst>
                <a:ext uri="{FF2B5EF4-FFF2-40B4-BE49-F238E27FC236}">
                  <a16:creationId xmlns:a16="http://schemas.microsoft.com/office/drawing/2014/main" id="{DECEB1B2-3B08-5F2A-2E55-92AB3462A813}"/>
                </a:ext>
              </a:extLst>
            </p:cNvPr>
            <p:cNvSpPr/>
            <p:nvPr/>
          </p:nvSpPr>
          <p:spPr>
            <a:xfrm>
              <a:off x="197078" y="79896"/>
              <a:ext cx="2286000" cy="29485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Culture et région agricole</a:t>
              </a:r>
            </a:p>
          </p:txBody>
        </p:sp>
        <p:sp>
          <p:nvSpPr>
            <p:cNvPr id="33" name="Rectangle : coins arrondis 21">
              <a:extLst>
                <a:ext uri="{FF2B5EF4-FFF2-40B4-BE49-F238E27FC236}">
                  <a16:creationId xmlns:a16="http://schemas.microsoft.com/office/drawing/2014/main" id="{F8AA1E24-BBC3-8214-69C6-CCE07F6FC02C}"/>
                </a:ext>
              </a:extLst>
            </p:cNvPr>
            <p:cNvSpPr/>
            <p:nvPr/>
          </p:nvSpPr>
          <p:spPr>
            <a:xfrm>
              <a:off x="2575783" y="79896"/>
              <a:ext cx="2286000" cy="295932"/>
            </a:xfrm>
            <a:prstGeom prst="roundRect">
              <a:avLst>
                <a:gd name="adj" fmla="val 42151"/>
              </a:avLst>
            </a:prstGeom>
            <a:solidFill>
              <a:srgbClr val="63E951"/>
            </a:solid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a:solidFill>
                    <a:schemeClr val="tx1"/>
                  </a:solidFill>
                  <a:latin typeface="Arial Narrow" panose="020B0606020202030204" pitchFamily="34" charset="0"/>
                </a:rPr>
                <a:t>Facteurs météorologiques</a:t>
              </a:r>
              <a:endParaRPr lang="fr-FR" sz="1200" dirty="0">
                <a:solidFill>
                  <a:schemeClr val="tx1"/>
                </a:solidFill>
                <a:latin typeface="Arial Narrow" panose="020B0606020202030204" pitchFamily="34" charset="0"/>
              </a:endParaRPr>
            </a:p>
          </p:txBody>
        </p:sp>
        <p:sp>
          <p:nvSpPr>
            <p:cNvPr id="34" name="Rectangle : coins arrondis 22">
              <a:extLst>
                <a:ext uri="{FF2B5EF4-FFF2-40B4-BE49-F238E27FC236}">
                  <a16:creationId xmlns:a16="http://schemas.microsoft.com/office/drawing/2014/main" id="{52BF74B7-11B4-F37F-AA90-47A43B3CFCD6}"/>
                </a:ext>
              </a:extLst>
            </p:cNvPr>
            <p:cNvSpPr/>
            <p:nvPr/>
          </p:nvSpPr>
          <p:spPr>
            <a:xfrm>
              <a:off x="4954488" y="88016"/>
              <a:ext cx="2286000" cy="28536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a:solidFill>
                    <a:schemeClr val="tx1"/>
                  </a:solidFill>
                  <a:latin typeface="Arial Narrow" panose="020B0606020202030204" pitchFamily="34" charset="0"/>
                </a:rPr>
                <a:t>Collecte et préparation de données</a:t>
              </a:r>
              <a:endParaRPr lang="fr-FR" sz="1200" dirty="0">
                <a:solidFill>
                  <a:schemeClr val="tx1"/>
                </a:solidFill>
                <a:latin typeface="Arial Narrow" panose="020B0606020202030204" pitchFamily="34" charset="0"/>
              </a:endParaRPr>
            </a:p>
          </p:txBody>
        </p:sp>
        <p:sp>
          <p:nvSpPr>
            <p:cNvPr id="35" name="Rectangle : coins arrondis 23">
              <a:extLst>
                <a:ext uri="{FF2B5EF4-FFF2-40B4-BE49-F238E27FC236}">
                  <a16:creationId xmlns:a16="http://schemas.microsoft.com/office/drawing/2014/main" id="{7A86D803-3E8E-165F-C46B-4FC524BEE44A}"/>
                </a:ext>
              </a:extLst>
            </p:cNvPr>
            <p:cNvSpPr/>
            <p:nvPr/>
          </p:nvSpPr>
          <p:spPr>
            <a:xfrm>
              <a:off x="9711896" y="88015"/>
              <a:ext cx="2286000" cy="28536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a:solidFill>
                    <a:schemeClr val="tx1"/>
                  </a:solidFill>
                  <a:latin typeface="Arial Narrow" panose="020B0606020202030204" pitchFamily="34" charset="0"/>
                </a:rPr>
                <a:t>Clustering selon toutes les variables</a:t>
              </a:r>
              <a:endParaRPr lang="fr-FR" sz="1200" dirty="0">
                <a:solidFill>
                  <a:schemeClr val="tx1"/>
                </a:solidFill>
                <a:latin typeface="Arial Narrow" panose="020B0606020202030204" pitchFamily="34" charset="0"/>
              </a:endParaRPr>
            </a:p>
          </p:txBody>
        </p:sp>
        <p:sp>
          <p:nvSpPr>
            <p:cNvPr id="39" name="Rectangle : coins arrondis 24">
              <a:extLst>
                <a:ext uri="{FF2B5EF4-FFF2-40B4-BE49-F238E27FC236}">
                  <a16:creationId xmlns:a16="http://schemas.microsoft.com/office/drawing/2014/main" id="{7E676898-E30F-5459-FF4E-8D921A35C1C3}"/>
                </a:ext>
              </a:extLst>
            </p:cNvPr>
            <p:cNvSpPr/>
            <p:nvPr/>
          </p:nvSpPr>
          <p:spPr>
            <a:xfrm>
              <a:off x="7333193" y="79897"/>
              <a:ext cx="2286000" cy="295931"/>
            </a:xfrm>
            <a:prstGeom prst="roundRect">
              <a:avLst>
                <a:gd name="adj" fmla="val 42151"/>
              </a:avLst>
            </a:prstGeom>
            <a:solidFill>
              <a:schemeClr val="bg1"/>
            </a:solid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a:solidFill>
                    <a:schemeClr val="tx1"/>
                  </a:solidFill>
                  <a:latin typeface="Arial Narrow" panose="020B0606020202030204" pitchFamily="34" charset="0"/>
                </a:rPr>
                <a:t>Clustering selon chaque variable</a:t>
              </a:r>
              <a:endParaRPr lang="fr-FR" sz="1200" dirty="0">
                <a:solidFill>
                  <a:schemeClr val="tx1"/>
                </a:solidFill>
                <a:latin typeface="Arial Narrow" panose="020B0606020202030204" pitchFamily="34" charset="0"/>
              </a:endParaRPr>
            </a:p>
          </p:txBody>
        </p:sp>
      </p:grpSp>
      <p:sp>
        <p:nvSpPr>
          <p:cNvPr id="40" name="Titre 2">
            <a:extLst>
              <a:ext uri="{FF2B5EF4-FFF2-40B4-BE49-F238E27FC236}">
                <a16:creationId xmlns:a16="http://schemas.microsoft.com/office/drawing/2014/main" id="{76899F80-BBBC-E8FD-1C21-7EFF2F804DAC}"/>
              </a:ext>
            </a:extLst>
          </p:cNvPr>
          <p:cNvSpPr txBox="1">
            <a:spLocks/>
          </p:cNvSpPr>
          <p:nvPr/>
        </p:nvSpPr>
        <p:spPr>
          <a:xfrm>
            <a:off x="323203" y="622983"/>
            <a:ext cx="10566446" cy="74789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sym typeface="+mn-lt"/>
              </a:defRPr>
            </a:lvl1pPr>
          </a:lstStyle>
          <a:p>
            <a:r>
              <a:rPr lang="fr-FR" sz="2400" b="1" dirty="0">
                <a:latin typeface="Arial Narrow" panose="020B0606020202030204" pitchFamily="34" charset="0"/>
              </a:rPr>
              <a:t>Les facteurs</a:t>
            </a:r>
            <a:r>
              <a:rPr lang="fr-FR" sz="2400" b="1" dirty="0">
                <a:solidFill>
                  <a:srgbClr val="00B050"/>
                </a:solidFill>
                <a:latin typeface="Arial Narrow" panose="020B0606020202030204" pitchFamily="34" charset="0"/>
              </a:rPr>
              <a:t> météorologiques </a:t>
            </a:r>
            <a:r>
              <a:rPr lang="fr-FR" sz="2400" b="1" dirty="0">
                <a:latin typeface="Arial Narrow" panose="020B0606020202030204" pitchFamily="34" charset="0"/>
              </a:rPr>
              <a:t>qui influencent la production agricole sont :</a:t>
            </a:r>
          </a:p>
        </p:txBody>
      </p:sp>
      <p:sp>
        <p:nvSpPr>
          <p:cNvPr id="30" name="TextBox 25">
            <a:extLst>
              <a:ext uri="{FF2B5EF4-FFF2-40B4-BE49-F238E27FC236}">
                <a16:creationId xmlns:a16="http://schemas.microsoft.com/office/drawing/2014/main" id="{3DF5F327-A038-0A29-4090-BF2EA119E98E}"/>
              </a:ext>
            </a:extLst>
          </p:cNvPr>
          <p:cNvSpPr txBox="1"/>
          <p:nvPr/>
        </p:nvSpPr>
        <p:spPr>
          <a:xfrm>
            <a:off x="11654014" y="6362374"/>
            <a:ext cx="266420" cy="307777"/>
          </a:xfrm>
          <a:prstGeom prst="rect">
            <a:avLst/>
          </a:prstGeom>
          <a:noFill/>
        </p:spPr>
        <p:txBody>
          <a:bodyPr wrap="none" rtlCol="0">
            <a:spAutoFit/>
          </a:bodyPr>
          <a:lstStyle/>
          <a:p>
            <a:r>
              <a:rPr lang="fr-FR" sz="1400" dirty="0">
                <a:latin typeface="Arial Narrow" panose="020B0606020202030204" pitchFamily="34" charset="0"/>
              </a:rPr>
              <a:t>5</a:t>
            </a:r>
            <a:endParaRPr lang="en-US" sz="1400" dirty="0">
              <a:latin typeface="Arial Narrow" panose="020B0606020202030204" pitchFamily="34" charset="0"/>
            </a:endParaRPr>
          </a:p>
        </p:txBody>
      </p:sp>
    </p:spTree>
    <p:extLst>
      <p:ext uri="{BB962C8B-B14F-4D97-AF65-F5344CB8AC3E}">
        <p14:creationId xmlns:p14="http://schemas.microsoft.com/office/powerpoint/2010/main" val="4264054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D183850-C08E-FBEC-E8A9-A5C31A2033B7}"/>
              </a:ext>
            </a:extLst>
          </p:cNvPr>
          <p:cNvGrpSpPr/>
          <p:nvPr/>
        </p:nvGrpSpPr>
        <p:grpSpPr>
          <a:xfrm>
            <a:off x="1016841" y="1336749"/>
            <a:ext cx="10158317" cy="4825383"/>
            <a:chOff x="655609" y="1386941"/>
            <a:chExt cx="10158317" cy="4825383"/>
          </a:xfrm>
        </p:grpSpPr>
        <p:grpSp>
          <p:nvGrpSpPr>
            <p:cNvPr id="7" name="Group 6">
              <a:extLst>
                <a:ext uri="{FF2B5EF4-FFF2-40B4-BE49-F238E27FC236}">
                  <a16:creationId xmlns:a16="http://schemas.microsoft.com/office/drawing/2014/main" id="{DDC8FAE9-183E-7527-F852-91B3B6444454}"/>
                </a:ext>
              </a:extLst>
            </p:cNvPr>
            <p:cNvGrpSpPr/>
            <p:nvPr/>
          </p:nvGrpSpPr>
          <p:grpSpPr>
            <a:xfrm>
              <a:off x="655609" y="4509715"/>
              <a:ext cx="3454048" cy="1702609"/>
              <a:chOff x="769340" y="4509715"/>
              <a:chExt cx="3454048" cy="1702609"/>
            </a:xfrm>
          </p:grpSpPr>
          <p:pic>
            <p:nvPicPr>
              <p:cNvPr id="30" name="Picture 2" descr="NASA Power REST API v1.0 | ProgrammableWeb">
                <a:extLst>
                  <a:ext uri="{FF2B5EF4-FFF2-40B4-BE49-F238E27FC236}">
                    <a16:creationId xmlns:a16="http://schemas.microsoft.com/office/drawing/2014/main" id="{25074E11-64FF-4F2D-854F-FE51D553D1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847" y="4974953"/>
                <a:ext cx="1373035" cy="1237371"/>
              </a:xfrm>
              <a:prstGeom prst="rect">
                <a:avLst/>
              </a:prstGeom>
              <a:noFill/>
              <a:extLst>
                <a:ext uri="{909E8E84-426E-40DD-AFC4-6F175D3DCCD1}">
                  <a14:hiddenFill xmlns:a14="http://schemas.microsoft.com/office/drawing/2010/main">
                    <a:solidFill>
                      <a:srgbClr val="FFFFFF"/>
                    </a:solidFill>
                  </a14:hiddenFill>
                </a:ext>
              </a:extLst>
            </p:spPr>
          </p:pic>
          <p:sp>
            <p:nvSpPr>
              <p:cNvPr id="31" name="ZoneTexte 30">
                <a:extLst>
                  <a:ext uri="{FF2B5EF4-FFF2-40B4-BE49-F238E27FC236}">
                    <a16:creationId xmlns:a16="http://schemas.microsoft.com/office/drawing/2014/main" id="{F5A9057C-1B9B-466D-A5D4-78A6BE195BBD}"/>
                  </a:ext>
                </a:extLst>
              </p:cNvPr>
              <p:cNvSpPr txBox="1"/>
              <p:nvPr/>
            </p:nvSpPr>
            <p:spPr>
              <a:xfrm>
                <a:off x="769340" y="4509715"/>
                <a:ext cx="3454048" cy="341632"/>
              </a:xfrm>
              <a:prstGeom prst="rect">
                <a:avLst/>
              </a:prstGeom>
              <a:noFill/>
              <a:ln w="9525">
                <a:noFill/>
              </a:ln>
            </p:spPr>
            <p:txBody>
              <a:bodyPr wrap="square">
                <a:spAutoFit/>
              </a:bodyPr>
              <a:lstStyle/>
              <a:p>
                <a:pPr fontAlgn="base">
                  <a:lnSpc>
                    <a:spcPct val="90000"/>
                  </a:lnSpc>
                  <a:spcBef>
                    <a:spcPts val="400"/>
                  </a:spcBef>
                  <a:spcAft>
                    <a:spcPct val="0"/>
                  </a:spcAft>
                </a:pPr>
                <a:r>
                  <a:rPr lang="fr-FR" b="1" dirty="0">
                    <a:latin typeface="Arial Narrow" panose="020B0606020202030204" pitchFamily="34" charset="0"/>
                    <a:cs typeface="Arial" pitchFamily="34" charset="0"/>
                  </a:rPr>
                  <a:t>Source de données: </a:t>
                </a:r>
                <a:r>
                  <a:rPr lang="fr-FR" b="1" dirty="0" err="1">
                    <a:latin typeface="Arial Narrow" panose="020B0606020202030204" pitchFamily="34" charset="0"/>
                    <a:cs typeface="Arial" pitchFamily="34" charset="0"/>
                  </a:rPr>
                  <a:t>NasaPower</a:t>
                </a:r>
                <a:endParaRPr lang="fr-FR" b="1" dirty="0">
                  <a:latin typeface="Arial Narrow" panose="020B0606020202030204" pitchFamily="34" charset="0"/>
                  <a:cs typeface="Arial" pitchFamily="34" charset="0"/>
                </a:endParaRPr>
              </a:p>
            </p:txBody>
          </p:sp>
        </p:grpSp>
        <p:grpSp>
          <p:nvGrpSpPr>
            <p:cNvPr id="5" name="Group 4">
              <a:extLst>
                <a:ext uri="{FF2B5EF4-FFF2-40B4-BE49-F238E27FC236}">
                  <a16:creationId xmlns:a16="http://schemas.microsoft.com/office/drawing/2014/main" id="{00CEC422-B314-E32A-4DF7-CE9C803A28D4}"/>
                </a:ext>
              </a:extLst>
            </p:cNvPr>
            <p:cNvGrpSpPr/>
            <p:nvPr/>
          </p:nvGrpSpPr>
          <p:grpSpPr>
            <a:xfrm>
              <a:off x="4460127" y="4509715"/>
              <a:ext cx="3306041" cy="1619265"/>
              <a:chOff x="4818624" y="4509715"/>
              <a:chExt cx="3306041" cy="1619265"/>
            </a:xfrm>
          </p:grpSpPr>
          <p:pic>
            <p:nvPicPr>
              <p:cNvPr id="32" name="Picture 8" descr="Calendrier - Icônes heure et date gratuites">
                <a:extLst>
                  <a:ext uri="{FF2B5EF4-FFF2-40B4-BE49-F238E27FC236}">
                    <a16:creationId xmlns:a16="http://schemas.microsoft.com/office/drawing/2014/main" id="{9058DD8E-25BD-4D28-BD57-97396F01827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00377" y="5058296"/>
                <a:ext cx="942535" cy="1070684"/>
              </a:xfrm>
              <a:prstGeom prst="rect">
                <a:avLst/>
              </a:prstGeom>
              <a:noFill/>
              <a:extLst>
                <a:ext uri="{909E8E84-426E-40DD-AFC4-6F175D3DCCD1}">
                  <a14:hiddenFill xmlns:a14="http://schemas.microsoft.com/office/drawing/2010/main">
                    <a:solidFill>
                      <a:srgbClr val="FFFFFF"/>
                    </a:solidFill>
                  </a14:hiddenFill>
                </a:ext>
              </a:extLst>
            </p:spPr>
          </p:pic>
          <p:sp>
            <p:nvSpPr>
              <p:cNvPr id="33" name="ZoneTexte 32">
                <a:extLst>
                  <a:ext uri="{FF2B5EF4-FFF2-40B4-BE49-F238E27FC236}">
                    <a16:creationId xmlns:a16="http://schemas.microsoft.com/office/drawing/2014/main" id="{CCA2E634-6CB0-4B28-9B52-2321CB44A125}"/>
                  </a:ext>
                </a:extLst>
              </p:cNvPr>
              <p:cNvSpPr txBox="1"/>
              <p:nvPr/>
            </p:nvSpPr>
            <p:spPr>
              <a:xfrm>
                <a:off x="4818624" y="4509715"/>
                <a:ext cx="3306041" cy="341632"/>
              </a:xfrm>
              <a:prstGeom prst="rect">
                <a:avLst/>
              </a:prstGeom>
              <a:noFill/>
              <a:ln w="9525">
                <a:noFill/>
              </a:ln>
            </p:spPr>
            <p:txBody>
              <a:bodyPr wrap="square">
                <a:spAutoFit/>
              </a:bodyPr>
              <a:lstStyle/>
              <a:p>
                <a:pPr fontAlgn="base">
                  <a:lnSpc>
                    <a:spcPct val="90000"/>
                  </a:lnSpc>
                  <a:spcBef>
                    <a:spcPts val="400"/>
                  </a:spcBef>
                  <a:spcAft>
                    <a:spcPct val="0"/>
                  </a:spcAft>
                </a:pPr>
                <a:r>
                  <a:rPr lang="fr-FR" b="1" dirty="0">
                    <a:solidFill>
                      <a:srgbClr val="000000"/>
                    </a:solidFill>
                    <a:latin typeface="Arial Narrow" charset="0"/>
                  </a:rPr>
                  <a:t>Période considérée: 1981-2021</a:t>
                </a:r>
              </a:p>
            </p:txBody>
          </p:sp>
        </p:grpSp>
        <p:grpSp>
          <p:nvGrpSpPr>
            <p:cNvPr id="9" name="Group 8">
              <a:extLst>
                <a:ext uri="{FF2B5EF4-FFF2-40B4-BE49-F238E27FC236}">
                  <a16:creationId xmlns:a16="http://schemas.microsoft.com/office/drawing/2014/main" id="{D2262AEC-F329-78DC-22CF-85D430B03F80}"/>
                </a:ext>
              </a:extLst>
            </p:cNvPr>
            <p:cNvGrpSpPr/>
            <p:nvPr/>
          </p:nvGrpSpPr>
          <p:grpSpPr>
            <a:xfrm>
              <a:off x="8133200" y="4509715"/>
              <a:ext cx="2680726" cy="1690894"/>
              <a:chOff x="8719902" y="4509715"/>
              <a:chExt cx="2680726" cy="1690894"/>
            </a:xfrm>
          </p:grpSpPr>
          <p:pic>
            <p:nvPicPr>
              <p:cNvPr id="34" name="Picture 12" descr="Icônes De Calendrier Avec Des Dates De 1 à 31, Illustration De Vecteur  Illustration de Vecteur - Illustration du pictogramme, numéro: 141836748">
                <a:extLst>
                  <a:ext uri="{FF2B5EF4-FFF2-40B4-BE49-F238E27FC236}">
                    <a16:creationId xmlns:a16="http://schemas.microsoft.com/office/drawing/2014/main" id="{F7D48D2C-1B94-4A7C-AFBB-0CD237777B9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73747" y="4986667"/>
                <a:ext cx="1373036" cy="1213942"/>
              </a:xfrm>
              <a:prstGeom prst="rect">
                <a:avLst/>
              </a:prstGeom>
              <a:noFill/>
              <a:extLst>
                <a:ext uri="{909E8E84-426E-40DD-AFC4-6F175D3DCCD1}">
                  <a14:hiddenFill xmlns:a14="http://schemas.microsoft.com/office/drawing/2010/main">
                    <a:solidFill>
                      <a:srgbClr val="FFFFFF"/>
                    </a:solidFill>
                  </a14:hiddenFill>
                </a:ext>
              </a:extLst>
            </p:spPr>
          </p:pic>
          <p:sp>
            <p:nvSpPr>
              <p:cNvPr id="35" name="ZoneTexte 34">
                <a:extLst>
                  <a:ext uri="{FF2B5EF4-FFF2-40B4-BE49-F238E27FC236}">
                    <a16:creationId xmlns:a16="http://schemas.microsoft.com/office/drawing/2014/main" id="{BDA20BCD-EE67-4720-B3E7-27753D1EC3EC}"/>
                  </a:ext>
                </a:extLst>
              </p:cNvPr>
              <p:cNvSpPr txBox="1"/>
              <p:nvPr/>
            </p:nvSpPr>
            <p:spPr>
              <a:xfrm>
                <a:off x="8719902" y="4509715"/>
                <a:ext cx="2680726" cy="369332"/>
              </a:xfrm>
              <a:prstGeom prst="rect">
                <a:avLst/>
              </a:prstGeom>
              <a:noFill/>
              <a:ln w="9525">
                <a:noFill/>
              </a:ln>
            </p:spPr>
            <p:txBody>
              <a:bodyPr wrap="square">
                <a:spAutoFit/>
              </a:bodyPr>
              <a:lstStyle/>
              <a:p>
                <a:pPr fontAlgn="base">
                  <a:spcBef>
                    <a:spcPct val="0"/>
                  </a:spcBef>
                  <a:spcAft>
                    <a:spcPct val="0"/>
                  </a:spcAft>
                </a:pPr>
                <a:r>
                  <a:rPr lang="fr-FR" b="1" dirty="0">
                    <a:solidFill>
                      <a:srgbClr val="000000"/>
                    </a:solidFill>
                    <a:latin typeface="Arial Narrow"/>
                    <a:cs typeface="Arial Narrow" pitchFamily="34" charset="0"/>
                  </a:rPr>
                  <a:t>Fréquence : Journalière</a:t>
                </a:r>
                <a:endParaRPr lang="fr-FR" b="1" dirty="0">
                  <a:solidFill>
                    <a:srgbClr val="000000"/>
                  </a:solidFill>
                  <a:latin typeface="Arial Narrow" charset="0"/>
                </a:endParaRPr>
              </a:p>
            </p:txBody>
          </p:sp>
        </p:grpSp>
        <p:grpSp>
          <p:nvGrpSpPr>
            <p:cNvPr id="61" name="그룹 4">
              <a:extLst>
                <a:ext uri="{FF2B5EF4-FFF2-40B4-BE49-F238E27FC236}">
                  <a16:creationId xmlns:a16="http://schemas.microsoft.com/office/drawing/2014/main" id="{A73539BF-3161-4725-9E2B-F39EEB44574E}"/>
                </a:ext>
              </a:extLst>
            </p:cNvPr>
            <p:cNvGrpSpPr/>
            <p:nvPr/>
          </p:nvGrpSpPr>
          <p:grpSpPr>
            <a:xfrm>
              <a:off x="3202095" y="1825463"/>
              <a:ext cx="1081567" cy="1562292"/>
              <a:chOff x="1085097" y="1956517"/>
              <a:chExt cx="648072" cy="1135794"/>
            </a:xfrm>
          </p:grpSpPr>
          <p:cxnSp>
            <p:nvCxnSpPr>
              <p:cNvPr id="62" name="Straight Connector 4">
                <a:extLst>
                  <a:ext uri="{FF2B5EF4-FFF2-40B4-BE49-F238E27FC236}">
                    <a16:creationId xmlns:a16="http://schemas.microsoft.com/office/drawing/2014/main" id="{D4013D95-3246-4079-B746-958152A39120}"/>
                  </a:ext>
                </a:extLst>
              </p:cNvPr>
              <p:cNvCxnSpPr/>
              <p:nvPr/>
            </p:nvCxnSpPr>
            <p:spPr>
              <a:xfrm flipV="1">
                <a:off x="1416201" y="2311456"/>
                <a:ext cx="0" cy="780855"/>
              </a:xfrm>
              <a:prstGeom prst="line">
                <a:avLst/>
              </a:prstGeom>
              <a:noFill/>
              <a:ln w="63500" cap="flat" cmpd="sng" algn="ctr">
                <a:solidFill>
                  <a:srgbClr val="FF9933"/>
                </a:solidFill>
                <a:prstDash val="solid"/>
                <a:miter lim="800000"/>
                <a:headEnd type="oval" w="sm" len="sm"/>
                <a:tailEnd type="oval"/>
              </a:ln>
              <a:effectLst/>
            </p:spPr>
          </p:cxnSp>
          <p:sp>
            <p:nvSpPr>
              <p:cNvPr id="56" name="Oval 5">
                <a:extLst>
                  <a:ext uri="{FF2B5EF4-FFF2-40B4-BE49-F238E27FC236}">
                    <a16:creationId xmlns:a16="http://schemas.microsoft.com/office/drawing/2014/main" id="{9F83F6CE-024B-4020-8181-C369F2009D87}"/>
                  </a:ext>
                </a:extLst>
              </p:cNvPr>
              <p:cNvSpPr/>
              <p:nvPr/>
            </p:nvSpPr>
            <p:spPr>
              <a:xfrm>
                <a:off x="1085097" y="1956517"/>
                <a:ext cx="648072" cy="707245"/>
              </a:xfrm>
              <a:prstGeom prst="ellipse">
                <a:avLst/>
              </a:prstGeom>
              <a:solidFill>
                <a:sysClr val="window" lastClr="FFFFFF"/>
              </a:solidFill>
              <a:ln w="63500" cap="flat" cmpd="sng" algn="ctr">
                <a:solidFill>
                  <a:srgbClr val="FF993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b="0" i="0" u="none" strike="noStrike" kern="0" cap="none" spc="0" normalizeH="0" baseline="0" noProof="0" dirty="0">
                  <a:ln>
                    <a:noFill/>
                  </a:ln>
                  <a:solidFill>
                    <a:prstClr val="white"/>
                  </a:solidFill>
                  <a:effectLst/>
                  <a:uLnTx/>
                  <a:uFillTx/>
                  <a:latin typeface="Arial"/>
                  <a:cs typeface="+mn-cs"/>
                </a:endParaRPr>
              </a:p>
            </p:txBody>
          </p:sp>
        </p:grpSp>
        <p:grpSp>
          <p:nvGrpSpPr>
            <p:cNvPr id="64" name="그룹 6">
              <a:extLst>
                <a:ext uri="{FF2B5EF4-FFF2-40B4-BE49-F238E27FC236}">
                  <a16:creationId xmlns:a16="http://schemas.microsoft.com/office/drawing/2014/main" id="{5E8A68A6-B7D6-4610-B1D0-D50233534960}"/>
                </a:ext>
              </a:extLst>
            </p:cNvPr>
            <p:cNvGrpSpPr/>
            <p:nvPr/>
          </p:nvGrpSpPr>
          <p:grpSpPr>
            <a:xfrm>
              <a:off x="7706927" y="1808477"/>
              <a:ext cx="1080118" cy="1632205"/>
              <a:chOff x="5615085" y="2033593"/>
              <a:chExt cx="648072" cy="1132482"/>
            </a:xfrm>
          </p:grpSpPr>
          <p:cxnSp>
            <p:nvCxnSpPr>
              <p:cNvPr id="65" name="Straight Connector 10">
                <a:extLst>
                  <a:ext uri="{FF2B5EF4-FFF2-40B4-BE49-F238E27FC236}">
                    <a16:creationId xmlns:a16="http://schemas.microsoft.com/office/drawing/2014/main" id="{337E78F0-1500-4B58-983D-C27DB11C5EAF}"/>
                  </a:ext>
                </a:extLst>
              </p:cNvPr>
              <p:cNvCxnSpPr/>
              <p:nvPr/>
            </p:nvCxnSpPr>
            <p:spPr>
              <a:xfrm flipV="1">
                <a:off x="5939122" y="2385220"/>
                <a:ext cx="0" cy="780855"/>
              </a:xfrm>
              <a:prstGeom prst="line">
                <a:avLst/>
              </a:prstGeom>
              <a:noFill/>
              <a:ln w="63500" cap="flat" cmpd="sng" algn="ctr">
                <a:solidFill>
                  <a:srgbClr val="04AC20"/>
                </a:solidFill>
                <a:prstDash val="solid"/>
                <a:miter lim="800000"/>
                <a:headEnd type="oval" w="sm" len="sm"/>
                <a:tailEnd type="oval"/>
              </a:ln>
              <a:effectLst/>
            </p:spPr>
          </p:cxnSp>
          <p:sp>
            <p:nvSpPr>
              <p:cNvPr id="66" name="Oval 11">
                <a:extLst>
                  <a:ext uri="{FF2B5EF4-FFF2-40B4-BE49-F238E27FC236}">
                    <a16:creationId xmlns:a16="http://schemas.microsoft.com/office/drawing/2014/main" id="{A2A0F838-BB96-4C7D-B678-C1A2DF587312}"/>
                  </a:ext>
                </a:extLst>
              </p:cNvPr>
              <p:cNvSpPr/>
              <p:nvPr/>
            </p:nvSpPr>
            <p:spPr>
              <a:xfrm>
                <a:off x="5615085" y="2033593"/>
                <a:ext cx="648072" cy="648072"/>
              </a:xfrm>
              <a:prstGeom prst="ellipse">
                <a:avLst/>
              </a:prstGeom>
              <a:solidFill>
                <a:sysClr val="window" lastClr="FFFFFF"/>
              </a:solidFill>
              <a:ln w="63500" cap="flat" cmpd="sng" algn="ctr">
                <a:solidFill>
                  <a:srgbClr val="04AC2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b="0" i="0" u="none" strike="noStrike" kern="0" cap="none" spc="0" normalizeH="0" baseline="0" noProof="0" dirty="0">
                  <a:ln>
                    <a:noFill/>
                  </a:ln>
                  <a:solidFill>
                    <a:srgbClr val="00B050"/>
                  </a:solidFill>
                  <a:effectLst/>
                  <a:uLnTx/>
                  <a:uFillTx/>
                  <a:latin typeface="Arial"/>
                  <a:cs typeface="+mn-cs"/>
                </a:endParaRPr>
              </a:p>
            </p:txBody>
          </p:sp>
        </p:grpSp>
        <p:cxnSp>
          <p:nvCxnSpPr>
            <p:cNvPr id="55" name="Straight Connector 2">
              <a:extLst>
                <a:ext uri="{FF2B5EF4-FFF2-40B4-BE49-F238E27FC236}">
                  <a16:creationId xmlns:a16="http://schemas.microsoft.com/office/drawing/2014/main" id="{CDF526F0-9667-4403-B47D-982F8109AF70}"/>
                </a:ext>
              </a:extLst>
            </p:cNvPr>
            <p:cNvCxnSpPr>
              <a:cxnSpLocks/>
              <a:stCxn id="56" idx="6"/>
              <a:endCxn id="66" idx="2"/>
            </p:cNvCxnSpPr>
            <p:nvPr/>
          </p:nvCxnSpPr>
          <p:spPr>
            <a:xfrm flipV="1">
              <a:off x="4283662" y="2275499"/>
              <a:ext cx="3423265" cy="36374"/>
            </a:xfrm>
            <a:prstGeom prst="line">
              <a:avLst/>
            </a:prstGeom>
            <a:ln w="762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4" name="TextBox 29">
              <a:extLst>
                <a:ext uri="{FF2B5EF4-FFF2-40B4-BE49-F238E27FC236}">
                  <a16:creationId xmlns:a16="http://schemas.microsoft.com/office/drawing/2014/main" id="{3080061D-7F9B-4A02-AA3B-3D681EE0E129}"/>
                </a:ext>
              </a:extLst>
            </p:cNvPr>
            <p:cNvSpPr txBox="1"/>
            <p:nvPr/>
          </p:nvSpPr>
          <p:spPr>
            <a:xfrm>
              <a:off x="1678043" y="3519137"/>
              <a:ext cx="4260601" cy="646331"/>
            </a:xfrm>
            <a:prstGeom prst="rect">
              <a:avLst/>
            </a:prstGeom>
            <a:noFill/>
          </p:spPr>
          <p:txBody>
            <a:bodyPr wrap="square" rtlCol="0">
              <a:spAutoFit/>
            </a:bodyPr>
            <a:lstStyle/>
            <a:p>
              <a:pPr algn="ctr"/>
              <a:r>
                <a:rPr lang="fr-FR" b="1" dirty="0">
                  <a:solidFill>
                    <a:srgbClr val="000000"/>
                  </a:solidFill>
                  <a:latin typeface="Arial Narrow" charset="0"/>
                </a:rPr>
                <a:t>Saison agricole </a:t>
              </a:r>
              <a:r>
                <a:rPr lang="fr-FR" altLang="ko-KR" b="1" dirty="0">
                  <a:latin typeface="Arial Narrow" panose="020B0606020202030204" pitchFamily="34" charset="0"/>
                  <a:cs typeface="Arial" pitchFamily="34" charset="0"/>
                </a:rPr>
                <a:t>: Janvier – Décembre</a:t>
              </a:r>
            </a:p>
            <a:p>
              <a:pPr algn="ctr"/>
              <a:r>
                <a:rPr lang="fr-FR" altLang="ko-KR" b="1" dirty="0">
                  <a:latin typeface="Arial Narrow" panose="020B0606020202030204" pitchFamily="34" charset="0"/>
                  <a:cs typeface="Arial" pitchFamily="34" charset="0"/>
                </a:rPr>
                <a:t>Station : Berkane</a:t>
              </a:r>
              <a:endParaRPr lang="ko-KR" altLang="en-US" b="1" dirty="0">
                <a:latin typeface="Arial Narrow" panose="020B0606020202030204" pitchFamily="34" charset="0"/>
                <a:cs typeface="Arial" pitchFamily="34" charset="0"/>
              </a:endParaRPr>
            </a:p>
          </p:txBody>
        </p:sp>
        <p:pic>
          <p:nvPicPr>
            <p:cNvPr id="84" name="Graphique 83">
              <a:extLst>
                <a:ext uri="{FF2B5EF4-FFF2-40B4-BE49-F238E27FC236}">
                  <a16:creationId xmlns:a16="http://schemas.microsoft.com/office/drawing/2014/main" id="{5C327FB0-EA4F-4C42-AF0E-12500F9B72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02878" y="1970742"/>
              <a:ext cx="609600" cy="647700"/>
            </a:xfrm>
            <a:prstGeom prst="rect">
              <a:avLst/>
            </a:prstGeom>
          </p:spPr>
        </p:pic>
        <p:sp>
          <p:nvSpPr>
            <p:cNvPr id="87" name="ZoneTexte 86">
              <a:extLst>
                <a:ext uri="{FF2B5EF4-FFF2-40B4-BE49-F238E27FC236}">
                  <a16:creationId xmlns:a16="http://schemas.microsoft.com/office/drawing/2014/main" id="{B6E77A86-DE45-45B2-A5C4-779B40D5C21E}"/>
                </a:ext>
              </a:extLst>
            </p:cNvPr>
            <p:cNvSpPr txBox="1"/>
            <p:nvPr/>
          </p:nvSpPr>
          <p:spPr>
            <a:xfrm>
              <a:off x="6245352" y="3489705"/>
              <a:ext cx="4277181" cy="646331"/>
            </a:xfrm>
            <a:prstGeom prst="rect">
              <a:avLst/>
            </a:prstGeom>
            <a:noFill/>
          </p:spPr>
          <p:txBody>
            <a:bodyPr wrap="square">
              <a:spAutoFit/>
            </a:bodyPr>
            <a:lstStyle/>
            <a:p>
              <a:pPr algn="ctr"/>
              <a:r>
                <a:rPr lang="fr-FR" b="1" dirty="0">
                  <a:solidFill>
                    <a:srgbClr val="000000"/>
                  </a:solidFill>
                  <a:latin typeface="Arial Narrow" charset="0"/>
                </a:rPr>
                <a:t>Saison agricole </a:t>
              </a:r>
              <a:r>
                <a:rPr lang="fr-FR" altLang="ko-KR" b="1" dirty="0">
                  <a:latin typeface="Arial Narrow" panose="020B0606020202030204" pitchFamily="34" charset="0"/>
                  <a:cs typeface="Arial" pitchFamily="34" charset="0"/>
                </a:rPr>
                <a:t>: Octobre - Fin juin</a:t>
              </a:r>
            </a:p>
            <a:p>
              <a:pPr algn="ctr"/>
              <a:r>
                <a:rPr lang="fr-FR" altLang="ko-KR" b="1" dirty="0">
                  <a:latin typeface="Arial Narrow" panose="020B0606020202030204" pitchFamily="34" charset="0"/>
                  <a:cs typeface="Arial" pitchFamily="34" charset="0"/>
                </a:rPr>
                <a:t>Station : Casablanca</a:t>
              </a:r>
              <a:endParaRPr lang="ko-KR" altLang="en-US" b="1" dirty="0">
                <a:latin typeface="Arial Narrow" panose="020B0606020202030204" pitchFamily="34" charset="0"/>
                <a:cs typeface="Arial" pitchFamily="34" charset="0"/>
              </a:endParaRPr>
            </a:p>
          </p:txBody>
        </p:sp>
        <p:sp>
          <p:nvSpPr>
            <p:cNvPr id="57" name="TextBox 26">
              <a:extLst>
                <a:ext uri="{FF2B5EF4-FFF2-40B4-BE49-F238E27FC236}">
                  <a16:creationId xmlns:a16="http://schemas.microsoft.com/office/drawing/2014/main" id="{1981FD6A-CF39-4CA2-861B-C2C727CC2DF7}"/>
                </a:ext>
              </a:extLst>
            </p:cNvPr>
            <p:cNvSpPr txBox="1"/>
            <p:nvPr/>
          </p:nvSpPr>
          <p:spPr>
            <a:xfrm>
              <a:off x="2951642" y="1386941"/>
              <a:ext cx="1593889" cy="369332"/>
            </a:xfrm>
            <a:prstGeom prst="rect">
              <a:avLst/>
            </a:prstGeom>
            <a:noFill/>
          </p:spPr>
          <p:txBody>
            <a:bodyPr wrap="square" rtlCol="0" anchor="ctr">
              <a:spAutoFit/>
            </a:bodyPr>
            <a:lstStyle/>
            <a:p>
              <a:pPr algn="ctr"/>
              <a:r>
                <a:rPr lang="fr-FR" altLang="ko-KR" b="1" dirty="0">
                  <a:solidFill>
                    <a:srgbClr val="FF9933"/>
                  </a:solidFill>
                  <a:latin typeface="Arial"/>
                  <a:cs typeface="Arial" pitchFamily="34" charset="0"/>
                </a:rPr>
                <a:t>Agrumes</a:t>
              </a:r>
              <a:endParaRPr lang="ko-KR" altLang="en-US" b="1" dirty="0">
                <a:solidFill>
                  <a:srgbClr val="FF9933"/>
                </a:solidFill>
                <a:latin typeface="Arial"/>
                <a:cs typeface="Arial" pitchFamily="34" charset="0"/>
              </a:endParaRPr>
            </a:p>
          </p:txBody>
        </p:sp>
        <p:sp>
          <p:nvSpPr>
            <p:cNvPr id="58" name="ZoneTexte 57">
              <a:extLst>
                <a:ext uri="{FF2B5EF4-FFF2-40B4-BE49-F238E27FC236}">
                  <a16:creationId xmlns:a16="http://schemas.microsoft.com/office/drawing/2014/main" id="{32353C41-4119-4FC5-8519-31E485840BA5}"/>
                </a:ext>
              </a:extLst>
            </p:cNvPr>
            <p:cNvSpPr txBox="1"/>
            <p:nvPr/>
          </p:nvSpPr>
          <p:spPr>
            <a:xfrm>
              <a:off x="4562755" y="1818163"/>
              <a:ext cx="2567413" cy="369332"/>
            </a:xfrm>
            <a:prstGeom prst="rect">
              <a:avLst/>
            </a:prstGeom>
            <a:noFill/>
          </p:spPr>
          <p:txBody>
            <a:bodyPr wrap="square">
              <a:spAutoFit/>
            </a:bodyPr>
            <a:lstStyle/>
            <a:p>
              <a:pPr algn="ctr" fontAlgn="base">
                <a:spcBef>
                  <a:spcPct val="0"/>
                </a:spcBef>
                <a:spcAft>
                  <a:spcPct val="0"/>
                </a:spcAft>
              </a:pPr>
              <a:r>
                <a:rPr lang="fr-FR" b="1" dirty="0">
                  <a:solidFill>
                    <a:srgbClr val="000000"/>
                  </a:solidFill>
                  <a:latin typeface="Arial Narrow" charset="0"/>
                </a:rPr>
                <a:t>Culture agricole</a:t>
              </a:r>
            </a:p>
          </p:txBody>
        </p:sp>
        <p:pic>
          <p:nvPicPr>
            <p:cNvPr id="59" name="Graphique 58">
              <a:extLst>
                <a:ext uri="{FF2B5EF4-FFF2-40B4-BE49-F238E27FC236}">
                  <a16:creationId xmlns:a16="http://schemas.microsoft.com/office/drawing/2014/main" id="{9815CBA0-7BDA-4374-9850-B6E2EBBDFB1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38077" y="1967350"/>
              <a:ext cx="609600" cy="647700"/>
            </a:xfrm>
            <a:prstGeom prst="rect">
              <a:avLst/>
            </a:prstGeom>
          </p:spPr>
        </p:pic>
      </p:grpSp>
      <p:grpSp>
        <p:nvGrpSpPr>
          <p:cNvPr id="38" name="Group 37">
            <a:extLst>
              <a:ext uri="{FF2B5EF4-FFF2-40B4-BE49-F238E27FC236}">
                <a16:creationId xmlns:a16="http://schemas.microsoft.com/office/drawing/2014/main" id="{57455DB6-EBE8-B66E-B9F7-08437AC02D77}"/>
              </a:ext>
            </a:extLst>
          </p:cNvPr>
          <p:cNvGrpSpPr/>
          <p:nvPr/>
        </p:nvGrpSpPr>
        <p:grpSpPr>
          <a:xfrm>
            <a:off x="197078" y="127194"/>
            <a:ext cx="11800818" cy="295932"/>
            <a:chOff x="197078" y="79896"/>
            <a:chExt cx="11800818" cy="295932"/>
          </a:xfrm>
        </p:grpSpPr>
        <p:sp>
          <p:nvSpPr>
            <p:cNvPr id="39" name="Rectangle : coins arrondis 18">
              <a:extLst>
                <a:ext uri="{FF2B5EF4-FFF2-40B4-BE49-F238E27FC236}">
                  <a16:creationId xmlns:a16="http://schemas.microsoft.com/office/drawing/2014/main" id="{8CCD9E97-4A02-2EFC-B656-063D728AA400}"/>
                </a:ext>
              </a:extLst>
            </p:cNvPr>
            <p:cNvSpPr/>
            <p:nvPr/>
          </p:nvSpPr>
          <p:spPr>
            <a:xfrm>
              <a:off x="197078" y="79896"/>
              <a:ext cx="2286000" cy="29485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Culture et région agricole</a:t>
              </a:r>
            </a:p>
          </p:txBody>
        </p:sp>
        <p:sp>
          <p:nvSpPr>
            <p:cNvPr id="40" name="Rectangle : coins arrondis 21">
              <a:extLst>
                <a:ext uri="{FF2B5EF4-FFF2-40B4-BE49-F238E27FC236}">
                  <a16:creationId xmlns:a16="http://schemas.microsoft.com/office/drawing/2014/main" id="{E96B19DF-F72C-23C4-B786-F2AA12B39838}"/>
                </a:ext>
              </a:extLst>
            </p:cNvPr>
            <p:cNvSpPr/>
            <p:nvPr/>
          </p:nvSpPr>
          <p:spPr>
            <a:xfrm>
              <a:off x="2575783" y="79896"/>
              <a:ext cx="2286000" cy="295932"/>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Facteurs météorologiques</a:t>
              </a:r>
            </a:p>
          </p:txBody>
        </p:sp>
        <p:sp>
          <p:nvSpPr>
            <p:cNvPr id="41" name="Rectangle : coins arrondis 22">
              <a:extLst>
                <a:ext uri="{FF2B5EF4-FFF2-40B4-BE49-F238E27FC236}">
                  <a16:creationId xmlns:a16="http://schemas.microsoft.com/office/drawing/2014/main" id="{D7BBF6D1-CA56-C66A-808D-68C3F9D09AD1}"/>
                </a:ext>
              </a:extLst>
            </p:cNvPr>
            <p:cNvSpPr/>
            <p:nvPr/>
          </p:nvSpPr>
          <p:spPr>
            <a:xfrm>
              <a:off x="4954488" y="88016"/>
              <a:ext cx="2286000" cy="285363"/>
            </a:xfrm>
            <a:prstGeom prst="roundRect">
              <a:avLst>
                <a:gd name="adj" fmla="val 42151"/>
              </a:avLst>
            </a:prstGeom>
            <a:solidFill>
              <a:srgbClr val="63E951"/>
            </a:solid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a:solidFill>
                    <a:schemeClr val="tx1"/>
                  </a:solidFill>
                  <a:latin typeface="Arial Narrow" panose="020B0606020202030204" pitchFamily="34" charset="0"/>
                </a:rPr>
                <a:t>Collecte et préparation de données</a:t>
              </a:r>
              <a:endParaRPr lang="fr-FR" sz="1200" dirty="0">
                <a:solidFill>
                  <a:schemeClr val="tx1"/>
                </a:solidFill>
                <a:latin typeface="Arial Narrow" panose="020B0606020202030204" pitchFamily="34" charset="0"/>
              </a:endParaRPr>
            </a:p>
          </p:txBody>
        </p:sp>
        <p:sp>
          <p:nvSpPr>
            <p:cNvPr id="42" name="Rectangle : coins arrondis 23">
              <a:extLst>
                <a:ext uri="{FF2B5EF4-FFF2-40B4-BE49-F238E27FC236}">
                  <a16:creationId xmlns:a16="http://schemas.microsoft.com/office/drawing/2014/main" id="{8850716D-4D82-DCEC-2F75-C04C15A9009F}"/>
                </a:ext>
              </a:extLst>
            </p:cNvPr>
            <p:cNvSpPr/>
            <p:nvPr/>
          </p:nvSpPr>
          <p:spPr>
            <a:xfrm>
              <a:off x="9711896" y="88015"/>
              <a:ext cx="2286000" cy="28536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a:solidFill>
                    <a:schemeClr val="tx1"/>
                  </a:solidFill>
                  <a:latin typeface="Arial Narrow" panose="020B0606020202030204" pitchFamily="34" charset="0"/>
                </a:rPr>
                <a:t>Clustering selon toutes les variables</a:t>
              </a:r>
              <a:endParaRPr lang="fr-FR" sz="1200" dirty="0">
                <a:solidFill>
                  <a:schemeClr val="tx1"/>
                </a:solidFill>
                <a:latin typeface="Arial Narrow" panose="020B0606020202030204" pitchFamily="34" charset="0"/>
              </a:endParaRPr>
            </a:p>
          </p:txBody>
        </p:sp>
        <p:sp>
          <p:nvSpPr>
            <p:cNvPr id="44" name="Rectangle : coins arrondis 24">
              <a:extLst>
                <a:ext uri="{FF2B5EF4-FFF2-40B4-BE49-F238E27FC236}">
                  <a16:creationId xmlns:a16="http://schemas.microsoft.com/office/drawing/2014/main" id="{CA520910-3035-4A44-63D8-FC3CEC63E490}"/>
                </a:ext>
              </a:extLst>
            </p:cNvPr>
            <p:cNvSpPr/>
            <p:nvPr/>
          </p:nvSpPr>
          <p:spPr>
            <a:xfrm>
              <a:off x="7333193" y="79897"/>
              <a:ext cx="2286000" cy="295931"/>
            </a:xfrm>
            <a:prstGeom prst="roundRect">
              <a:avLst>
                <a:gd name="adj" fmla="val 42151"/>
              </a:avLst>
            </a:prstGeom>
            <a:solidFill>
              <a:schemeClr val="bg1"/>
            </a:solid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Clustering selon chaque variable</a:t>
              </a:r>
            </a:p>
          </p:txBody>
        </p:sp>
      </p:grpSp>
      <p:sp>
        <p:nvSpPr>
          <p:cNvPr id="45" name="Titre 2">
            <a:extLst>
              <a:ext uri="{FF2B5EF4-FFF2-40B4-BE49-F238E27FC236}">
                <a16:creationId xmlns:a16="http://schemas.microsoft.com/office/drawing/2014/main" id="{18FD1E5E-6805-D2A1-999F-2C1C7EBBB004}"/>
              </a:ext>
            </a:extLst>
          </p:cNvPr>
          <p:cNvSpPr txBox="1">
            <a:spLocks/>
          </p:cNvSpPr>
          <p:nvPr/>
        </p:nvSpPr>
        <p:spPr>
          <a:xfrm>
            <a:off x="197078" y="588852"/>
            <a:ext cx="10566446" cy="74789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sym typeface="+mn-lt"/>
              </a:defRPr>
            </a:lvl1pPr>
          </a:lstStyle>
          <a:p>
            <a:r>
              <a:rPr lang="fr-FR" sz="2400" b="1" dirty="0">
                <a:latin typeface="Arial Narrow" panose="020B0606020202030204" pitchFamily="34" charset="0"/>
              </a:rPr>
              <a:t>La phase de </a:t>
            </a:r>
            <a:r>
              <a:rPr lang="fr-FR" sz="2400" b="1" dirty="0">
                <a:solidFill>
                  <a:srgbClr val="04AC20"/>
                </a:solidFill>
                <a:latin typeface="Arial Narrow" panose="020B0606020202030204" pitchFamily="34" charset="0"/>
              </a:rPr>
              <a:t>collecte de données </a:t>
            </a:r>
            <a:r>
              <a:rPr lang="fr-FR" sz="2400" b="1" dirty="0">
                <a:latin typeface="Arial Narrow" panose="020B0606020202030204" pitchFamily="34" charset="0"/>
              </a:rPr>
              <a:t>a été réalisée comme suit : </a:t>
            </a:r>
          </a:p>
        </p:txBody>
      </p:sp>
      <p:sp>
        <p:nvSpPr>
          <p:cNvPr id="37" name="TextBox 25">
            <a:extLst>
              <a:ext uri="{FF2B5EF4-FFF2-40B4-BE49-F238E27FC236}">
                <a16:creationId xmlns:a16="http://schemas.microsoft.com/office/drawing/2014/main" id="{91FFB140-03AB-A6DA-8B99-E664BC01EC7E}"/>
              </a:ext>
            </a:extLst>
          </p:cNvPr>
          <p:cNvSpPr txBox="1"/>
          <p:nvPr/>
        </p:nvSpPr>
        <p:spPr>
          <a:xfrm>
            <a:off x="11654014" y="6362374"/>
            <a:ext cx="266420" cy="307777"/>
          </a:xfrm>
          <a:prstGeom prst="rect">
            <a:avLst/>
          </a:prstGeom>
          <a:noFill/>
        </p:spPr>
        <p:txBody>
          <a:bodyPr wrap="none" rtlCol="0">
            <a:spAutoFit/>
          </a:bodyPr>
          <a:lstStyle/>
          <a:p>
            <a:r>
              <a:rPr lang="en-US" sz="1400" dirty="0">
                <a:latin typeface="Arial Narrow" panose="020B0606020202030204" pitchFamily="34" charset="0"/>
              </a:rPr>
              <a:t>6</a:t>
            </a:r>
          </a:p>
        </p:txBody>
      </p:sp>
    </p:spTree>
    <p:extLst>
      <p:ext uri="{BB962C8B-B14F-4D97-AF65-F5344CB8AC3E}">
        <p14:creationId xmlns:p14="http://schemas.microsoft.com/office/powerpoint/2010/main" val="1463624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8" name="ZoneTexte 47">
                <a:extLst>
                  <a:ext uri="{FF2B5EF4-FFF2-40B4-BE49-F238E27FC236}">
                    <a16:creationId xmlns:a16="http://schemas.microsoft.com/office/drawing/2014/main" id="{1EF5EBF7-4135-4509-8AF6-34709E0E5B45}"/>
                  </a:ext>
                </a:extLst>
              </p:cNvPr>
              <p:cNvSpPr txBox="1"/>
              <p:nvPr/>
            </p:nvSpPr>
            <p:spPr>
              <a:xfrm>
                <a:off x="697974" y="1965106"/>
                <a:ext cx="3825357" cy="573747"/>
              </a:xfrm>
              <a:prstGeom prst="rect">
                <a:avLst/>
              </a:prstGeom>
              <a:noFill/>
              <a:ln w="9525">
                <a:noFill/>
              </a:ln>
            </p:spPr>
            <p:txBody>
              <a:bodyPr vert="horz" wrap="square" lIns="0" tIns="0" rIns="0" bIns="0" rtlCol="0">
                <a:spAutoFit/>
              </a:bodyPr>
              <a:lstStyle/>
              <a:p>
                <a:pPr>
                  <a:lnSpc>
                    <a:spcPct val="90000"/>
                  </a:lnSpc>
                  <a:spcBef>
                    <a:spcPts val="400"/>
                  </a:spcBef>
                  <a:buClr>
                    <a:srgbClr val="000000"/>
                  </a:buClr>
                  <a:buSzPct val="100000"/>
                </a:pPr>
                <a:r>
                  <a:rPr lang="fr-FR" sz="1400" b="1" noProof="0" dirty="0">
                    <a:latin typeface="Arial Narrow" panose="020B0606020202030204" pitchFamily="34" charset="0"/>
                    <a:cs typeface="Arial Narrow" pitchFamily="34" charset="0"/>
                  </a:rPr>
                  <a:t>Formule AGDD</a:t>
                </a:r>
                <a:endParaRPr lang="fr-FR" sz="1400" b="1" dirty="0">
                  <a:latin typeface="Arial Narrow" panose="020B0606020202030204" pitchFamily="34" charset="0"/>
                  <a:cs typeface="Arial Narrow" pitchFamily="34" charset="0"/>
                </a:endParaRPr>
              </a:p>
              <a:p>
                <a:pPr algn="ctr">
                  <a:lnSpc>
                    <a:spcPct val="90000"/>
                  </a:lnSpc>
                  <a:spcBef>
                    <a:spcPts val="400"/>
                  </a:spcBef>
                  <a:buClr>
                    <a:srgbClr val="000000"/>
                  </a:buClr>
                  <a:buSzPct val="100000"/>
                </a:pPr>
                <a:r>
                  <a:rPr lang="fr-FR" b="1" noProof="0" dirty="0">
                    <a:solidFill>
                      <a:srgbClr val="008000"/>
                    </a:solidFill>
                    <a:latin typeface="Arial Narrow" panose="020B0606020202030204" pitchFamily="34" charset="0"/>
                    <a:cs typeface="Arial Narrow" pitchFamily="34" charset="0"/>
                  </a:rPr>
                  <a:t> </a:t>
                </a:r>
                <a:r>
                  <a:rPr lang="fr-FR" sz="1600" b="1" dirty="0">
                    <a:solidFill>
                      <a:srgbClr val="008000"/>
                    </a:solidFill>
                    <a:latin typeface="Arial Narrow" panose="020B0606020202030204" pitchFamily="34" charset="0"/>
                    <a:cs typeface="Arial Narrow" pitchFamily="34" charset="0"/>
                  </a:rPr>
                  <a:t>∑ </a:t>
                </a:r>
                <a14:m>
                  <m:oMath xmlns:m="http://schemas.openxmlformats.org/officeDocument/2006/math">
                    <m:r>
                      <a:rPr lang="fr-FR" sz="1600" b="1">
                        <a:solidFill>
                          <a:srgbClr val="008000"/>
                        </a:solidFill>
                        <a:latin typeface="Cambria Math" panose="02040503050406030204" pitchFamily="18" charset="0"/>
                      </a:rPr>
                      <m:t>(</m:t>
                    </m:r>
                    <m:f>
                      <m:fPr>
                        <m:ctrlPr>
                          <a:rPr lang="fr-FR" sz="1600" b="1" i="1" noProof="0" smtClean="0">
                            <a:solidFill>
                              <a:srgbClr val="008000"/>
                            </a:solidFill>
                            <a:latin typeface="Cambria Math" panose="02040503050406030204" pitchFamily="18" charset="0"/>
                          </a:rPr>
                        </m:ctrlPr>
                      </m:fPr>
                      <m:num>
                        <m:r>
                          <a:rPr lang="fr-FR" sz="1600" b="1" i="1" noProof="0" smtClean="0">
                            <a:solidFill>
                              <a:srgbClr val="008000"/>
                            </a:solidFill>
                            <a:latin typeface="Cambria Math" panose="02040503050406030204" pitchFamily="18" charset="0"/>
                          </a:rPr>
                          <m:t>𝑻</m:t>
                        </m:r>
                        <m:r>
                          <a:rPr lang="fr-FR" sz="1600" b="1" i="1" noProof="0" smtClean="0">
                            <a:solidFill>
                              <a:srgbClr val="008000"/>
                            </a:solidFill>
                            <a:latin typeface="Cambria Math" panose="02040503050406030204" pitchFamily="18" charset="0"/>
                          </a:rPr>
                          <m:t> </m:t>
                        </m:r>
                        <m:r>
                          <a:rPr lang="fr-FR" sz="1600" b="1" i="1" noProof="0" smtClean="0">
                            <a:solidFill>
                              <a:srgbClr val="008000"/>
                            </a:solidFill>
                            <a:latin typeface="Cambria Math" panose="02040503050406030204" pitchFamily="18" charset="0"/>
                          </a:rPr>
                          <m:t>𝒎𝒊𝒏</m:t>
                        </m:r>
                        <m:r>
                          <a:rPr lang="fr-FR" sz="1600" b="1" i="1" noProof="0" smtClean="0">
                            <a:solidFill>
                              <a:srgbClr val="008000"/>
                            </a:solidFill>
                            <a:latin typeface="Cambria Math" panose="02040503050406030204" pitchFamily="18" charset="0"/>
                          </a:rPr>
                          <m:t> −</m:t>
                        </m:r>
                        <m:r>
                          <a:rPr lang="fr-FR" sz="1600" b="1" i="1" noProof="0" smtClean="0">
                            <a:solidFill>
                              <a:srgbClr val="008000"/>
                            </a:solidFill>
                            <a:latin typeface="Cambria Math" panose="02040503050406030204" pitchFamily="18" charset="0"/>
                          </a:rPr>
                          <m:t>𝑻</m:t>
                        </m:r>
                        <m:r>
                          <a:rPr lang="fr-FR" sz="1600" b="1" i="1" noProof="0" smtClean="0">
                            <a:solidFill>
                              <a:srgbClr val="008000"/>
                            </a:solidFill>
                            <a:latin typeface="Cambria Math" panose="02040503050406030204" pitchFamily="18" charset="0"/>
                          </a:rPr>
                          <m:t> </m:t>
                        </m:r>
                        <m:r>
                          <a:rPr lang="fr-FR" sz="1600" b="1" i="1" noProof="0" smtClean="0">
                            <a:solidFill>
                              <a:srgbClr val="008000"/>
                            </a:solidFill>
                            <a:latin typeface="Cambria Math" panose="02040503050406030204" pitchFamily="18" charset="0"/>
                          </a:rPr>
                          <m:t>𝒎𝒂𝒙</m:t>
                        </m:r>
                      </m:num>
                      <m:den>
                        <m:r>
                          <a:rPr lang="fr-FR" sz="1600" b="1" i="1" noProof="0" smtClean="0">
                            <a:solidFill>
                              <a:srgbClr val="008000"/>
                            </a:solidFill>
                            <a:latin typeface="Cambria Math" panose="02040503050406030204" pitchFamily="18" charset="0"/>
                          </a:rPr>
                          <m:t>𝟐</m:t>
                        </m:r>
                      </m:den>
                    </m:f>
                    <m:r>
                      <a:rPr lang="fr-FR" sz="1600" b="1" i="1" noProof="0" smtClean="0">
                        <a:solidFill>
                          <a:srgbClr val="008000"/>
                        </a:solidFill>
                        <a:latin typeface="Cambria Math" panose="02040503050406030204" pitchFamily="18" charset="0"/>
                      </a:rPr>
                      <m:t>−</m:t>
                    </m:r>
                    <m:r>
                      <a:rPr lang="fr-FR" sz="1600" b="1" i="1" noProof="0" smtClean="0">
                        <a:solidFill>
                          <a:srgbClr val="008000"/>
                        </a:solidFill>
                        <a:latin typeface="Cambria Math" panose="02040503050406030204" pitchFamily="18" charset="0"/>
                      </a:rPr>
                      <m:t>𝑻𝒃𝒂𝒔𝒆</m:t>
                    </m:r>
                    <m:r>
                      <a:rPr lang="fr-FR" sz="1600" b="1" i="1" noProof="0" smtClean="0">
                        <a:solidFill>
                          <a:srgbClr val="008000"/>
                        </a:solidFill>
                        <a:latin typeface="Cambria Math" panose="02040503050406030204" pitchFamily="18" charset="0"/>
                      </a:rPr>
                      <m:t>)</m:t>
                    </m:r>
                  </m:oMath>
                </a14:m>
                <a:endParaRPr lang="fr-FR" b="1" noProof="0" dirty="0">
                  <a:solidFill>
                    <a:srgbClr val="008000"/>
                  </a:solidFill>
                  <a:latin typeface="Arial Narrow" panose="020B0606020202030204" pitchFamily="34" charset="0"/>
                  <a:cs typeface="Arial Narrow" pitchFamily="34" charset="0"/>
                </a:endParaRPr>
              </a:p>
            </p:txBody>
          </p:sp>
        </mc:Choice>
        <mc:Fallback xmlns="">
          <p:sp>
            <p:nvSpPr>
              <p:cNvPr id="48" name="ZoneTexte 47">
                <a:extLst>
                  <a:ext uri="{FF2B5EF4-FFF2-40B4-BE49-F238E27FC236}">
                    <a16:creationId xmlns:a16="http://schemas.microsoft.com/office/drawing/2014/main" id="{1EF5EBF7-4135-4509-8AF6-34709E0E5B45}"/>
                  </a:ext>
                </a:extLst>
              </p:cNvPr>
              <p:cNvSpPr txBox="1">
                <a:spLocks noRot="1" noChangeAspect="1" noMove="1" noResize="1" noEditPoints="1" noAdjustHandles="1" noChangeArrowheads="1" noChangeShapeType="1" noTextEdit="1"/>
              </p:cNvSpPr>
              <p:nvPr/>
            </p:nvSpPr>
            <p:spPr>
              <a:xfrm>
                <a:off x="697974" y="1965106"/>
                <a:ext cx="3825357" cy="573747"/>
              </a:xfrm>
              <a:prstGeom prst="rect">
                <a:avLst/>
              </a:prstGeom>
              <a:blipFill>
                <a:blip r:embed="rId3"/>
                <a:stretch>
                  <a:fillRect l="-2866" t="-13830" b="-10638"/>
                </a:stretch>
              </a:blipFill>
              <a:ln w="9525">
                <a:noFill/>
              </a:ln>
            </p:spPr>
            <p:txBody>
              <a:bodyPr/>
              <a:lstStyle/>
              <a:p>
                <a:r>
                  <a:rPr lang="fr-FR">
                    <a:noFill/>
                  </a:rPr>
                  <a:t> </a:t>
                </a:r>
              </a:p>
            </p:txBody>
          </p:sp>
        </mc:Fallback>
      </mc:AlternateContent>
      <p:sp>
        <p:nvSpPr>
          <p:cNvPr id="49" name="ZoneTexte 48">
            <a:extLst>
              <a:ext uri="{FF2B5EF4-FFF2-40B4-BE49-F238E27FC236}">
                <a16:creationId xmlns:a16="http://schemas.microsoft.com/office/drawing/2014/main" id="{AB6C9103-40FC-4D2D-85D1-DAAA653EB306}"/>
              </a:ext>
            </a:extLst>
          </p:cNvPr>
          <p:cNvSpPr txBox="1"/>
          <p:nvPr/>
        </p:nvSpPr>
        <p:spPr>
          <a:xfrm>
            <a:off x="6710520" y="1930994"/>
            <a:ext cx="2606348" cy="387798"/>
          </a:xfrm>
          <a:prstGeom prst="rect">
            <a:avLst/>
          </a:prstGeom>
          <a:noFill/>
          <a:ln w="9525">
            <a:noFill/>
          </a:ln>
        </p:spPr>
        <p:txBody>
          <a:bodyPr vert="horz" wrap="square" lIns="0" tIns="0" rIns="0" bIns="0" rtlCol="0">
            <a:spAutoFit/>
          </a:bodyPr>
          <a:lstStyle/>
          <a:p>
            <a:pPr>
              <a:lnSpc>
                <a:spcPct val="90000"/>
              </a:lnSpc>
              <a:spcBef>
                <a:spcPts val="400"/>
              </a:spcBef>
              <a:buClr>
                <a:srgbClr val="000000"/>
              </a:buClr>
              <a:buSzPct val="100000"/>
            </a:pPr>
            <a:r>
              <a:rPr lang="fr-FR" sz="1400" b="1" noProof="0" dirty="0">
                <a:latin typeface="Arial Narrow" panose="020B0606020202030204" pitchFamily="34" charset="0"/>
                <a:cs typeface="Arial Narrow" pitchFamily="34" charset="0"/>
              </a:rPr>
              <a:t>Formule précipitation cumulée à la période ( i ) 		</a:t>
            </a:r>
            <a:endParaRPr lang="fr-FR" sz="1400" b="1" noProof="0" dirty="0">
              <a:solidFill>
                <a:srgbClr val="008000"/>
              </a:solidFill>
              <a:latin typeface="Arial Narrow" panose="020B0606020202030204" pitchFamily="34" charset="0"/>
              <a:cs typeface="Arial Narrow" pitchFamily="34" charset="0"/>
            </a:endParaRPr>
          </a:p>
        </p:txBody>
      </p:sp>
      <p:pic>
        <p:nvPicPr>
          <p:cNvPr id="50" name="Image 49">
            <a:extLst>
              <a:ext uri="{FF2B5EF4-FFF2-40B4-BE49-F238E27FC236}">
                <a16:creationId xmlns:a16="http://schemas.microsoft.com/office/drawing/2014/main" id="{02D8AF59-7C29-43BA-811B-3A2A82E9850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71566" y="3152143"/>
            <a:ext cx="5645193" cy="3628844"/>
          </a:xfrm>
          <a:prstGeom prst="rect">
            <a:avLst/>
          </a:prstGeom>
          <a:noFill/>
        </p:spPr>
      </p:pic>
      <p:pic>
        <p:nvPicPr>
          <p:cNvPr id="51" name="Image 50">
            <a:extLst>
              <a:ext uri="{FF2B5EF4-FFF2-40B4-BE49-F238E27FC236}">
                <a16:creationId xmlns:a16="http://schemas.microsoft.com/office/drawing/2014/main" id="{61C4AAD7-DFD0-4C84-BEF0-42451FC291B5}"/>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454483" y="3173786"/>
            <a:ext cx="5153108" cy="3607201"/>
          </a:xfrm>
          <a:prstGeom prst="rect">
            <a:avLst/>
          </a:prstGeom>
          <a:noFill/>
          <a:ln>
            <a:noFill/>
          </a:ln>
        </p:spPr>
      </p:pic>
      <p:cxnSp>
        <p:nvCxnSpPr>
          <p:cNvPr id="53" name="Connecteur droit 52">
            <a:extLst>
              <a:ext uri="{FF2B5EF4-FFF2-40B4-BE49-F238E27FC236}">
                <a16:creationId xmlns:a16="http://schemas.microsoft.com/office/drawing/2014/main" id="{096DA837-60FC-40A5-A901-2A85847A2CF9}"/>
              </a:ext>
            </a:extLst>
          </p:cNvPr>
          <p:cNvCxnSpPr>
            <a:cxnSpLocks/>
          </p:cNvCxnSpPr>
          <p:nvPr/>
        </p:nvCxnSpPr>
        <p:spPr>
          <a:xfrm>
            <a:off x="6096000" y="2182272"/>
            <a:ext cx="0" cy="4598715"/>
          </a:xfrm>
          <a:prstGeom prst="line">
            <a:avLst/>
          </a:prstGeom>
          <a:ln w="38100">
            <a:solidFill>
              <a:srgbClr val="04AC20"/>
            </a:solidFill>
          </a:ln>
        </p:spPr>
        <p:style>
          <a:lnRef idx="1">
            <a:schemeClr val="accent1"/>
          </a:lnRef>
          <a:fillRef idx="0">
            <a:schemeClr val="accent1"/>
          </a:fillRef>
          <a:effectRef idx="0">
            <a:schemeClr val="accent1"/>
          </a:effectRef>
          <a:fontRef idx="minor">
            <a:schemeClr val="tx1"/>
          </a:fontRef>
        </p:style>
      </p:cxnSp>
      <p:pic>
        <p:nvPicPr>
          <p:cNvPr id="54" name="Image 53">
            <a:extLst>
              <a:ext uri="{FF2B5EF4-FFF2-40B4-BE49-F238E27FC236}">
                <a16:creationId xmlns:a16="http://schemas.microsoft.com/office/drawing/2014/main" id="{7B395A07-3D05-4A87-941C-E7824F288120}"/>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4022359" y="1898548"/>
            <a:ext cx="1813782" cy="1035650"/>
          </a:xfrm>
          <a:prstGeom prst="rect">
            <a:avLst/>
          </a:prstGeom>
          <a:noFill/>
        </p:spPr>
      </p:pic>
      <p:pic>
        <p:nvPicPr>
          <p:cNvPr id="55" name="Image 54">
            <a:extLst>
              <a:ext uri="{FF2B5EF4-FFF2-40B4-BE49-F238E27FC236}">
                <a16:creationId xmlns:a16="http://schemas.microsoft.com/office/drawing/2014/main" id="{9802FAF1-CB5A-43A1-A894-FFF846F23237}"/>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9984657" y="1898359"/>
            <a:ext cx="1607573" cy="1046472"/>
          </a:xfrm>
          <a:prstGeom prst="rect">
            <a:avLst/>
          </a:prstGeom>
          <a:noFill/>
        </p:spPr>
      </p:pic>
      <p:sp>
        <p:nvSpPr>
          <p:cNvPr id="30" name="ZoneTexte 29">
            <a:extLst>
              <a:ext uri="{FF2B5EF4-FFF2-40B4-BE49-F238E27FC236}">
                <a16:creationId xmlns:a16="http://schemas.microsoft.com/office/drawing/2014/main" id="{089A9E3B-914A-4375-8730-A8B979746672}"/>
              </a:ext>
            </a:extLst>
          </p:cNvPr>
          <p:cNvSpPr txBox="1"/>
          <p:nvPr/>
        </p:nvSpPr>
        <p:spPr>
          <a:xfrm>
            <a:off x="592964" y="1377829"/>
            <a:ext cx="1276115" cy="369332"/>
          </a:xfrm>
          <a:prstGeom prst="rect">
            <a:avLst/>
          </a:prstGeom>
          <a:noFill/>
        </p:spPr>
        <p:txBody>
          <a:bodyPr wrap="square">
            <a:spAutoFit/>
          </a:bodyPr>
          <a:lstStyle/>
          <a:p>
            <a:pPr>
              <a:lnSpc>
                <a:spcPct val="90000"/>
              </a:lnSpc>
              <a:spcBef>
                <a:spcPts val="400"/>
              </a:spcBef>
              <a:buClr>
                <a:srgbClr val="000000"/>
              </a:buClr>
              <a:buSzPct val="100000"/>
            </a:pPr>
            <a:r>
              <a:rPr lang="fr-FR" sz="2000" b="1" noProof="0" dirty="0">
                <a:solidFill>
                  <a:srgbClr val="04AC20"/>
                </a:solidFill>
                <a:latin typeface="Arial Narrow" panose="020B0606020202030204" pitchFamily="34" charset="0"/>
                <a:cs typeface="Arial Narrow" pitchFamily="34" charset="0"/>
              </a:rPr>
              <a:t>AGDD </a:t>
            </a:r>
          </a:p>
        </p:txBody>
      </p:sp>
      <p:sp>
        <p:nvSpPr>
          <p:cNvPr id="31" name="ZoneTexte 30">
            <a:extLst>
              <a:ext uri="{FF2B5EF4-FFF2-40B4-BE49-F238E27FC236}">
                <a16:creationId xmlns:a16="http://schemas.microsoft.com/office/drawing/2014/main" id="{EA8452E7-9B83-46D9-B6D5-6CFF2903C8D1}"/>
              </a:ext>
            </a:extLst>
          </p:cNvPr>
          <p:cNvSpPr txBox="1"/>
          <p:nvPr/>
        </p:nvSpPr>
        <p:spPr>
          <a:xfrm>
            <a:off x="6609906" y="1321795"/>
            <a:ext cx="1327460" cy="369332"/>
          </a:xfrm>
          <a:prstGeom prst="rect">
            <a:avLst/>
          </a:prstGeom>
          <a:noFill/>
        </p:spPr>
        <p:txBody>
          <a:bodyPr wrap="square">
            <a:spAutoFit/>
          </a:bodyPr>
          <a:lstStyle/>
          <a:p>
            <a:pPr>
              <a:lnSpc>
                <a:spcPct val="90000"/>
              </a:lnSpc>
              <a:spcBef>
                <a:spcPts val="400"/>
              </a:spcBef>
              <a:buClr>
                <a:srgbClr val="000000"/>
              </a:buClr>
              <a:buSzPct val="100000"/>
            </a:pPr>
            <a:r>
              <a:rPr lang="fr-FR" sz="2000" b="1" noProof="0" dirty="0">
                <a:solidFill>
                  <a:srgbClr val="04AC20"/>
                </a:solidFill>
                <a:latin typeface="Arial Narrow" panose="020B0606020202030204" pitchFamily="34" charset="0"/>
                <a:cs typeface="Arial Narrow" pitchFamily="34" charset="0"/>
              </a:rPr>
              <a:t>APRE</a:t>
            </a:r>
          </a:p>
        </p:txBody>
      </p:sp>
      <p:grpSp>
        <p:nvGrpSpPr>
          <p:cNvPr id="21" name="Group 20">
            <a:extLst>
              <a:ext uri="{FF2B5EF4-FFF2-40B4-BE49-F238E27FC236}">
                <a16:creationId xmlns:a16="http://schemas.microsoft.com/office/drawing/2014/main" id="{44A87B53-E887-DFA2-1175-542EF659F119}"/>
              </a:ext>
            </a:extLst>
          </p:cNvPr>
          <p:cNvGrpSpPr/>
          <p:nvPr/>
        </p:nvGrpSpPr>
        <p:grpSpPr>
          <a:xfrm>
            <a:off x="197078" y="127194"/>
            <a:ext cx="11800818" cy="295932"/>
            <a:chOff x="197078" y="79896"/>
            <a:chExt cx="11800818" cy="295932"/>
          </a:xfrm>
        </p:grpSpPr>
        <p:sp>
          <p:nvSpPr>
            <p:cNvPr id="22" name="Rectangle : coins arrondis 18">
              <a:extLst>
                <a:ext uri="{FF2B5EF4-FFF2-40B4-BE49-F238E27FC236}">
                  <a16:creationId xmlns:a16="http://schemas.microsoft.com/office/drawing/2014/main" id="{325F0ACB-D6E8-E700-092F-30C2311A4C6D}"/>
                </a:ext>
              </a:extLst>
            </p:cNvPr>
            <p:cNvSpPr/>
            <p:nvPr/>
          </p:nvSpPr>
          <p:spPr>
            <a:xfrm>
              <a:off x="197078" y="79896"/>
              <a:ext cx="2286000" cy="29485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Culture et région agricole</a:t>
              </a:r>
            </a:p>
          </p:txBody>
        </p:sp>
        <p:sp>
          <p:nvSpPr>
            <p:cNvPr id="23" name="Rectangle : coins arrondis 21">
              <a:extLst>
                <a:ext uri="{FF2B5EF4-FFF2-40B4-BE49-F238E27FC236}">
                  <a16:creationId xmlns:a16="http://schemas.microsoft.com/office/drawing/2014/main" id="{1BF62D53-AAF1-591E-5A1F-04622DD444D3}"/>
                </a:ext>
              </a:extLst>
            </p:cNvPr>
            <p:cNvSpPr/>
            <p:nvPr/>
          </p:nvSpPr>
          <p:spPr>
            <a:xfrm>
              <a:off x="2575783" y="79896"/>
              <a:ext cx="2286000" cy="295932"/>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Narrow" panose="020B0606020202030204" pitchFamily="34" charset="0"/>
                </a:rPr>
                <a:t>Facteurs météorologiques</a:t>
              </a:r>
            </a:p>
          </p:txBody>
        </p:sp>
        <p:sp>
          <p:nvSpPr>
            <p:cNvPr id="24" name="Rectangle : coins arrondis 22">
              <a:extLst>
                <a:ext uri="{FF2B5EF4-FFF2-40B4-BE49-F238E27FC236}">
                  <a16:creationId xmlns:a16="http://schemas.microsoft.com/office/drawing/2014/main" id="{576FEED2-0DD7-012C-6E0E-572AFFEAA8B0}"/>
                </a:ext>
              </a:extLst>
            </p:cNvPr>
            <p:cNvSpPr/>
            <p:nvPr/>
          </p:nvSpPr>
          <p:spPr>
            <a:xfrm>
              <a:off x="4954488" y="88016"/>
              <a:ext cx="2286000" cy="285363"/>
            </a:xfrm>
            <a:prstGeom prst="roundRect">
              <a:avLst>
                <a:gd name="adj" fmla="val 42151"/>
              </a:avLst>
            </a:prstGeom>
            <a:solidFill>
              <a:srgbClr val="63E951"/>
            </a:solid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a:solidFill>
                    <a:schemeClr val="tx1"/>
                  </a:solidFill>
                  <a:latin typeface="Arial Narrow" panose="020B0606020202030204" pitchFamily="34" charset="0"/>
                </a:rPr>
                <a:t>Collecte et préparation de données</a:t>
              </a:r>
              <a:endParaRPr lang="fr-FR" sz="1200" dirty="0">
                <a:solidFill>
                  <a:schemeClr val="tx1"/>
                </a:solidFill>
                <a:latin typeface="Arial Narrow" panose="020B0606020202030204" pitchFamily="34" charset="0"/>
              </a:endParaRPr>
            </a:p>
          </p:txBody>
        </p:sp>
        <p:sp>
          <p:nvSpPr>
            <p:cNvPr id="25" name="Rectangle : coins arrondis 23">
              <a:extLst>
                <a:ext uri="{FF2B5EF4-FFF2-40B4-BE49-F238E27FC236}">
                  <a16:creationId xmlns:a16="http://schemas.microsoft.com/office/drawing/2014/main" id="{F2EC171D-3391-7CB6-7A2A-2B528877FBF1}"/>
                </a:ext>
              </a:extLst>
            </p:cNvPr>
            <p:cNvSpPr/>
            <p:nvPr/>
          </p:nvSpPr>
          <p:spPr>
            <a:xfrm>
              <a:off x="9711896" y="88015"/>
              <a:ext cx="2286000" cy="285363"/>
            </a:xfrm>
            <a:prstGeom prst="roundRect">
              <a:avLst>
                <a:gd name="adj" fmla="val 42151"/>
              </a:avLst>
            </a:prstGeom>
            <a:no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a:solidFill>
                    <a:schemeClr val="tx1"/>
                  </a:solidFill>
                  <a:latin typeface="Arial Narrow" panose="020B0606020202030204" pitchFamily="34" charset="0"/>
                </a:rPr>
                <a:t>Clustering selon toutes les variables</a:t>
              </a:r>
              <a:endParaRPr lang="fr-FR" sz="1200" dirty="0">
                <a:solidFill>
                  <a:schemeClr val="tx1"/>
                </a:solidFill>
                <a:latin typeface="Arial Narrow" panose="020B0606020202030204" pitchFamily="34" charset="0"/>
              </a:endParaRPr>
            </a:p>
          </p:txBody>
        </p:sp>
        <p:sp>
          <p:nvSpPr>
            <p:cNvPr id="26" name="Rectangle : coins arrondis 24">
              <a:extLst>
                <a:ext uri="{FF2B5EF4-FFF2-40B4-BE49-F238E27FC236}">
                  <a16:creationId xmlns:a16="http://schemas.microsoft.com/office/drawing/2014/main" id="{1409A293-1740-47D7-6651-87C13D9AC952}"/>
                </a:ext>
              </a:extLst>
            </p:cNvPr>
            <p:cNvSpPr/>
            <p:nvPr/>
          </p:nvSpPr>
          <p:spPr>
            <a:xfrm>
              <a:off x="7333193" y="79897"/>
              <a:ext cx="2286000" cy="295931"/>
            </a:xfrm>
            <a:prstGeom prst="roundRect">
              <a:avLst>
                <a:gd name="adj" fmla="val 42151"/>
              </a:avLst>
            </a:prstGeom>
            <a:solidFill>
              <a:schemeClr val="bg1"/>
            </a:solidFill>
            <a:ln>
              <a:solidFill>
                <a:srgbClr val="88D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a:solidFill>
                    <a:schemeClr val="tx1"/>
                  </a:solidFill>
                  <a:latin typeface="Arial Narrow" panose="020B0606020202030204" pitchFamily="34" charset="0"/>
                </a:rPr>
                <a:t>Clustering selon chaque variable</a:t>
              </a:r>
              <a:endParaRPr lang="fr-FR" sz="1200" dirty="0">
                <a:solidFill>
                  <a:schemeClr val="tx1"/>
                </a:solidFill>
                <a:latin typeface="Arial Narrow" panose="020B0606020202030204" pitchFamily="34" charset="0"/>
              </a:endParaRPr>
            </a:p>
          </p:txBody>
        </p:sp>
      </p:grpSp>
      <p:sp>
        <p:nvSpPr>
          <p:cNvPr id="28" name="Titre 2">
            <a:extLst>
              <a:ext uri="{FF2B5EF4-FFF2-40B4-BE49-F238E27FC236}">
                <a16:creationId xmlns:a16="http://schemas.microsoft.com/office/drawing/2014/main" id="{AB308F88-9004-17EB-59AE-C108AB5A86DC}"/>
              </a:ext>
            </a:extLst>
          </p:cNvPr>
          <p:cNvSpPr txBox="1">
            <a:spLocks/>
          </p:cNvSpPr>
          <p:nvPr/>
        </p:nvSpPr>
        <p:spPr>
          <a:xfrm>
            <a:off x="197078" y="546637"/>
            <a:ext cx="11204475" cy="74789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sym typeface="+mn-lt"/>
              </a:defRPr>
            </a:lvl1pPr>
          </a:lstStyle>
          <a:p>
            <a:r>
              <a:rPr lang="fr-FR" sz="2400" b="1" dirty="0">
                <a:latin typeface="Arial Narrow" panose="020B0606020202030204" pitchFamily="34" charset="0"/>
              </a:rPr>
              <a:t>Dans la phase de la préparation nous avons considéré l’AGDD et la précipitation cumulée</a:t>
            </a:r>
          </a:p>
        </p:txBody>
      </p:sp>
      <p:sp>
        <p:nvSpPr>
          <p:cNvPr id="19" name="TextBox 18">
            <a:extLst>
              <a:ext uri="{FF2B5EF4-FFF2-40B4-BE49-F238E27FC236}">
                <a16:creationId xmlns:a16="http://schemas.microsoft.com/office/drawing/2014/main" id="{471A064C-BF5C-5EAB-4414-FCE141A943F2}"/>
              </a:ext>
            </a:extLst>
          </p:cNvPr>
          <p:cNvSpPr txBox="1"/>
          <p:nvPr/>
        </p:nvSpPr>
        <p:spPr>
          <a:xfrm>
            <a:off x="11654014" y="6362374"/>
            <a:ext cx="266420" cy="307777"/>
          </a:xfrm>
          <a:prstGeom prst="rect">
            <a:avLst/>
          </a:prstGeom>
          <a:noFill/>
        </p:spPr>
        <p:txBody>
          <a:bodyPr wrap="none" rtlCol="0">
            <a:spAutoFit/>
          </a:bodyPr>
          <a:lstStyle/>
          <a:p>
            <a:r>
              <a:rPr lang="fr-FR" sz="1400" dirty="0">
                <a:latin typeface="Arial Narrow" panose="020B0606020202030204" pitchFamily="34" charset="0"/>
              </a:rPr>
              <a:t>7</a:t>
            </a:r>
            <a:endParaRPr lang="en-US" sz="1400" dirty="0">
              <a:latin typeface="Arial Narrow" panose="020B0606020202030204" pitchFamily="34" charset="0"/>
            </a:endParaRPr>
          </a:p>
        </p:txBody>
      </p:sp>
      <p:sp>
        <p:nvSpPr>
          <p:cNvPr id="27" name="ZoneTexte 26">
            <a:extLst>
              <a:ext uri="{FF2B5EF4-FFF2-40B4-BE49-F238E27FC236}">
                <a16:creationId xmlns:a16="http://schemas.microsoft.com/office/drawing/2014/main" id="{BB12FFE9-4B18-4573-B5C4-0758284FE967}"/>
              </a:ext>
            </a:extLst>
          </p:cNvPr>
          <p:cNvSpPr txBox="1"/>
          <p:nvPr/>
        </p:nvSpPr>
        <p:spPr>
          <a:xfrm>
            <a:off x="4081657" y="1620422"/>
            <a:ext cx="1813783" cy="313932"/>
          </a:xfrm>
          <a:prstGeom prst="rect">
            <a:avLst/>
          </a:prstGeom>
          <a:noFill/>
        </p:spPr>
        <p:txBody>
          <a:bodyPr wrap="square">
            <a:spAutoFit/>
          </a:bodyPr>
          <a:lstStyle/>
          <a:p>
            <a:pPr algn="ctr">
              <a:lnSpc>
                <a:spcPct val="90000"/>
              </a:lnSpc>
              <a:spcBef>
                <a:spcPts val="400"/>
              </a:spcBef>
              <a:buClr>
                <a:srgbClr val="000000"/>
              </a:buClr>
              <a:buSzPct val="100000"/>
            </a:pPr>
            <a:r>
              <a:rPr lang="fr-FR" sz="1600" b="1" noProof="0" dirty="0">
                <a:latin typeface="Arial Narrow" panose="020B0606020202030204" pitchFamily="34" charset="0"/>
                <a:cs typeface="Arial Narrow" pitchFamily="34" charset="0"/>
              </a:rPr>
              <a:t>Toutes les années</a:t>
            </a:r>
            <a:r>
              <a:rPr lang="fr-FR" sz="1600" b="1" noProof="0" dirty="0">
                <a:solidFill>
                  <a:srgbClr val="008000"/>
                </a:solidFill>
                <a:latin typeface="Arial Narrow" panose="020B0606020202030204" pitchFamily="34" charset="0"/>
                <a:cs typeface="Arial Narrow" pitchFamily="34" charset="0"/>
              </a:rPr>
              <a:t> </a:t>
            </a:r>
          </a:p>
        </p:txBody>
      </p:sp>
      <p:sp>
        <p:nvSpPr>
          <p:cNvPr id="29" name="ZoneTexte 28">
            <a:extLst>
              <a:ext uri="{FF2B5EF4-FFF2-40B4-BE49-F238E27FC236}">
                <a16:creationId xmlns:a16="http://schemas.microsoft.com/office/drawing/2014/main" id="{3B19E48C-EFD7-48E3-A65E-183CB629862E}"/>
              </a:ext>
            </a:extLst>
          </p:cNvPr>
          <p:cNvSpPr txBox="1"/>
          <p:nvPr/>
        </p:nvSpPr>
        <p:spPr>
          <a:xfrm>
            <a:off x="9840231" y="1620422"/>
            <a:ext cx="1813783" cy="313932"/>
          </a:xfrm>
          <a:prstGeom prst="rect">
            <a:avLst/>
          </a:prstGeom>
          <a:noFill/>
        </p:spPr>
        <p:txBody>
          <a:bodyPr wrap="square">
            <a:spAutoFit/>
          </a:bodyPr>
          <a:lstStyle>
            <a:defPPr>
              <a:defRPr lang="fr-FR"/>
            </a:defPPr>
            <a:lvl1pPr algn="ctr">
              <a:lnSpc>
                <a:spcPct val="90000"/>
              </a:lnSpc>
              <a:spcBef>
                <a:spcPts val="400"/>
              </a:spcBef>
              <a:buClr>
                <a:srgbClr val="000000"/>
              </a:buClr>
              <a:buSzPct val="100000"/>
              <a:defRPr sz="1600" b="1">
                <a:latin typeface="Arial Narrow" panose="020B0606020202030204" pitchFamily="34" charset="0"/>
                <a:cs typeface="Arial Narrow" pitchFamily="34" charset="0"/>
              </a:defRPr>
            </a:lvl1pPr>
          </a:lstStyle>
          <a:p>
            <a:r>
              <a:rPr lang="fr-FR" dirty="0"/>
              <a:t>Toutes les années </a:t>
            </a:r>
          </a:p>
        </p:txBody>
      </p:sp>
      <p:sp>
        <p:nvSpPr>
          <p:cNvPr id="32" name="ZoneTexte 31">
            <a:extLst>
              <a:ext uri="{FF2B5EF4-FFF2-40B4-BE49-F238E27FC236}">
                <a16:creationId xmlns:a16="http://schemas.microsoft.com/office/drawing/2014/main" id="{F4252943-C8B3-4996-AD42-18026B3AA96E}"/>
              </a:ext>
            </a:extLst>
          </p:cNvPr>
          <p:cNvSpPr txBox="1"/>
          <p:nvPr/>
        </p:nvSpPr>
        <p:spPr>
          <a:xfrm>
            <a:off x="296299" y="2870124"/>
            <a:ext cx="2063867" cy="313932"/>
          </a:xfrm>
          <a:prstGeom prst="rect">
            <a:avLst/>
          </a:prstGeom>
          <a:noFill/>
        </p:spPr>
        <p:txBody>
          <a:bodyPr wrap="square">
            <a:spAutoFit/>
          </a:bodyPr>
          <a:lstStyle>
            <a:defPPr>
              <a:defRPr lang="fr-FR"/>
            </a:defPPr>
            <a:lvl1pPr algn="ctr">
              <a:lnSpc>
                <a:spcPct val="90000"/>
              </a:lnSpc>
              <a:spcBef>
                <a:spcPts val="400"/>
              </a:spcBef>
              <a:buClr>
                <a:srgbClr val="000000"/>
              </a:buClr>
              <a:buSzPct val="100000"/>
              <a:defRPr sz="1600" b="1">
                <a:latin typeface="Arial Narrow" panose="020B0606020202030204" pitchFamily="34" charset="0"/>
                <a:cs typeface="Arial Narrow" pitchFamily="34" charset="0"/>
              </a:defRPr>
            </a:lvl1pPr>
          </a:lstStyle>
          <a:p>
            <a:r>
              <a:rPr lang="fr-FR" dirty="0"/>
              <a:t>Quelque années </a:t>
            </a:r>
          </a:p>
        </p:txBody>
      </p:sp>
      <p:sp>
        <p:nvSpPr>
          <p:cNvPr id="33" name="ZoneTexte 32">
            <a:extLst>
              <a:ext uri="{FF2B5EF4-FFF2-40B4-BE49-F238E27FC236}">
                <a16:creationId xmlns:a16="http://schemas.microsoft.com/office/drawing/2014/main" id="{563A8009-B52A-4032-9EA2-EB739F3A1E5D}"/>
              </a:ext>
            </a:extLst>
          </p:cNvPr>
          <p:cNvSpPr txBox="1"/>
          <p:nvPr/>
        </p:nvSpPr>
        <p:spPr>
          <a:xfrm>
            <a:off x="6454482" y="2897973"/>
            <a:ext cx="2063867" cy="313932"/>
          </a:xfrm>
          <a:prstGeom prst="rect">
            <a:avLst/>
          </a:prstGeom>
          <a:noFill/>
        </p:spPr>
        <p:txBody>
          <a:bodyPr wrap="square">
            <a:spAutoFit/>
          </a:bodyPr>
          <a:lstStyle>
            <a:defPPr>
              <a:defRPr lang="fr-FR"/>
            </a:defPPr>
            <a:lvl1pPr algn="ctr">
              <a:lnSpc>
                <a:spcPct val="90000"/>
              </a:lnSpc>
              <a:spcBef>
                <a:spcPts val="400"/>
              </a:spcBef>
              <a:buClr>
                <a:srgbClr val="000000"/>
              </a:buClr>
              <a:buSzPct val="100000"/>
              <a:defRPr sz="1600" b="1">
                <a:latin typeface="Arial Narrow" panose="020B0606020202030204" pitchFamily="34" charset="0"/>
                <a:cs typeface="Arial Narrow" pitchFamily="34" charset="0"/>
              </a:defRPr>
            </a:lvl1pPr>
          </a:lstStyle>
          <a:p>
            <a:r>
              <a:rPr lang="fr-FR" dirty="0"/>
              <a:t>Quelque années </a:t>
            </a:r>
          </a:p>
        </p:txBody>
      </p:sp>
      <p:sp>
        <p:nvSpPr>
          <p:cNvPr id="34" name="ZoneTexte 33">
            <a:extLst>
              <a:ext uri="{FF2B5EF4-FFF2-40B4-BE49-F238E27FC236}">
                <a16:creationId xmlns:a16="http://schemas.microsoft.com/office/drawing/2014/main" id="{D6AF9AA1-5E8D-4510-9448-EB2B599A007A}"/>
              </a:ext>
            </a:extLst>
          </p:cNvPr>
          <p:cNvSpPr txBox="1"/>
          <p:nvPr/>
        </p:nvSpPr>
        <p:spPr>
          <a:xfrm>
            <a:off x="8000270" y="2189327"/>
            <a:ext cx="1257300" cy="369332"/>
          </a:xfrm>
          <a:prstGeom prst="rect">
            <a:avLst/>
          </a:prstGeom>
          <a:noFill/>
        </p:spPr>
        <p:txBody>
          <a:bodyPr wrap="square">
            <a:spAutoFit/>
          </a:bodyPr>
          <a:lstStyle/>
          <a:p>
            <a:r>
              <a:rPr lang="fr-FR" b="1" noProof="0" dirty="0">
                <a:solidFill>
                  <a:srgbClr val="008000"/>
                </a:solidFill>
                <a:latin typeface="Arial Narrow" panose="020B0606020202030204" pitchFamily="34" charset="0"/>
                <a:cs typeface="Arial Narrow" pitchFamily="34" charset="0"/>
              </a:rPr>
              <a:t>∑</a:t>
            </a:r>
            <a:r>
              <a:rPr lang="fr-FR" sz="1800" b="1" noProof="0" dirty="0">
                <a:solidFill>
                  <a:srgbClr val="008000"/>
                </a:solidFill>
                <a:latin typeface="Arial Narrow" panose="020B0606020202030204" pitchFamily="34" charset="0"/>
                <a:cs typeface="Arial Narrow" pitchFamily="34" charset="0"/>
              </a:rPr>
              <a:t> P ( i ) </a:t>
            </a:r>
            <a:endParaRPr lang="fr-FR" dirty="0"/>
          </a:p>
        </p:txBody>
      </p:sp>
    </p:spTree>
    <p:extLst>
      <p:ext uri="{BB962C8B-B14F-4D97-AF65-F5344CB8AC3E}">
        <p14:creationId xmlns:p14="http://schemas.microsoft.com/office/powerpoint/2010/main" val="39422048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heme/theme1.xml><?xml version="1.0" encoding="utf-8"?>
<a:theme xmlns:a="http://schemas.openxmlformats.org/drawingml/2006/main" name="Thème Office">
  <a:themeElements>
    <a:clrScheme name="Personnalisé 6">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63E951"/>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 Id="rId4" Type="http://schemas.microsoft.com/office/2011/relationships/webextension" Target="webextension4.xml"/></Relationships>
</file>

<file path=ppt/webextensions/taskpanes.xml><?xml version="1.0" encoding="utf-8"?>
<wetp:taskpanes xmlns:wetp="http://schemas.microsoft.com/office/webextensions/taskpanes/2010/11">
  <wetp:taskpane dockstate="right" visibility="0" width="350" row="6">
    <wetp:webextensionref xmlns:r="http://schemas.openxmlformats.org/officeDocument/2006/relationships" r:id="rId1"/>
  </wetp:taskpane>
  <wetp:taskpane dockstate="right" visibility="0" width="350" row="11">
    <wetp:webextensionref xmlns:r="http://schemas.openxmlformats.org/officeDocument/2006/relationships" r:id="rId2"/>
  </wetp:taskpane>
  <wetp:taskpane dockstate="right" visibility="0" width="350" row="8">
    <wetp:webextensionref xmlns:r="http://schemas.openxmlformats.org/officeDocument/2006/relationships" r:id="rId3"/>
  </wetp:taskpane>
  <wetp:taskpane dockstate="right" visibility="0" width="350" row="11">
    <wetp:webextensionref xmlns:r="http://schemas.openxmlformats.org/officeDocument/2006/relationships" r:id="rId4"/>
  </wetp:taskpane>
</wetp:taskpanes>
</file>

<file path=ppt/webextensions/webextension1.xml><?xml version="1.0" encoding="utf-8"?>
<we:webextension xmlns:we="http://schemas.microsoft.com/office/webextensions/webextension/2010/11" id="{EC8FF6E9-13B3-432F-9F8C-FED92F111CB3}">
  <we:reference id="wa104381063" version="1.0.0.1" store="fr-FR" storeType="OMEX"/>
  <we:alternateReferences>
    <we:reference id="wa104381063" version="1.0.0.1" store="WA104381063"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44A6A428-1549-44CB-B3FB-0CC37FC38860}">
  <we:reference id="wa104381411" version="2.4.1.0" store="fr-FR" storeType="OMEX"/>
  <we:alternateReferences>
    <we:reference id="wa104381411" version="2.4.1.0" store="WA104381411"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3342B9C6-77FC-40EF-91D5-F943FC8D815E}">
  <we:reference id="wa104380510" version="1.0.0.3" store="fr-FR" storeType="OMEX"/>
  <we:alternateReferences>
    <we:reference id="wa104380510" version="1.0.0.3" store="WA104380510" storeType="OMEX"/>
  </we:alternateReferences>
  <we:properties/>
  <we:bindings/>
  <we:snapshot xmlns:r="http://schemas.openxmlformats.org/officeDocument/2006/relationships"/>
</we:webextension>
</file>

<file path=ppt/webextensions/webextension4.xml><?xml version="1.0" encoding="utf-8"?>
<we:webextension xmlns:we="http://schemas.microsoft.com/office/webextensions/webextension/2010/11" id="{2BD23846-D7B2-42FA-8157-3938613B1C85}">
  <we:reference id="wa200002185" version="1.0.0.1" store="fr-FR" storeType="OMEX"/>
  <we:alternateReferences>
    <we:reference id="wa200002185" version="1.0.0.1" store="WA200002185"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7027</TotalTime>
  <Words>3528</Words>
  <Application>Microsoft Office PowerPoint</Application>
  <PresentationFormat>Grand écran</PresentationFormat>
  <Paragraphs>568</Paragraphs>
  <Slides>37</Slides>
  <Notes>10</Notes>
  <HiddenSlides>0</HiddenSlides>
  <MMClips>1</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37</vt:i4>
      </vt:variant>
    </vt:vector>
  </HeadingPairs>
  <TitlesOfParts>
    <vt:vector size="48" baseType="lpstr">
      <vt:lpstr>Arial</vt:lpstr>
      <vt:lpstr>Arial Narrow</vt:lpstr>
      <vt:lpstr>Calibri</vt:lpstr>
      <vt:lpstr>Calibri Light</vt:lpstr>
      <vt:lpstr>Cambria Math</vt:lpstr>
      <vt:lpstr>Century Gothic</vt:lpstr>
      <vt:lpstr>Georgia</vt:lpstr>
      <vt:lpstr>Trebuchet MS</vt:lpstr>
      <vt:lpstr>Ubuntu-Bold</vt:lpstr>
      <vt:lpstr>Wingdings</vt:lpstr>
      <vt:lpstr>Thème Office</vt:lpstr>
      <vt:lpstr>Présentation PowerPoint</vt:lpstr>
      <vt:lpstr>Présentation PowerPoint</vt:lpstr>
      <vt:lpstr>Parmi les stratégies adoptées au Maroc pour le développement du secteur agricole</vt:lpstr>
      <vt:lpstr>Présentation PowerPoint</vt:lpstr>
      <vt:lpstr>La démarche à suivre pour le traitement du projet est définie comme suit :</vt:lpstr>
      <vt:lpstr>Afin de clustériser les saisons agricoles nous avons fixé les cultures suivantes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Le choix du rayon r de la contrainte sakoe chiba a été déterminé selon les stades agronomiques de la culture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Exploitation des résultats (cas agrumes)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oumaymeo</dc:creator>
  <cp:lastModifiedBy>oumaymeo</cp:lastModifiedBy>
  <cp:revision>182</cp:revision>
  <dcterms:created xsi:type="dcterms:W3CDTF">2022-06-30T10:41:58Z</dcterms:created>
  <dcterms:modified xsi:type="dcterms:W3CDTF">2022-07-06T14:41:37Z</dcterms:modified>
</cp:coreProperties>
</file>